
<file path=[Content_Types].xml><?xml version="1.0" encoding="utf-8"?>
<Types xmlns="http://schemas.openxmlformats.org/package/2006/content-types">
  <Default Extension="emf" ContentType="image/x-emf"/>
  <Default Extension="jpeg" ContentType="image/jpeg"/>
  <Default Extension="jpg" ContentType="image/gi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handoutMasterIdLst>
    <p:handoutMasterId r:id="rId36"/>
  </p:handoutMasterIdLst>
  <p:sldIdLst>
    <p:sldId id="1349" r:id="rId5"/>
    <p:sldId id="2147468739" r:id="rId6"/>
    <p:sldId id="2147468750" r:id="rId7"/>
    <p:sldId id="1350" r:id="rId8"/>
    <p:sldId id="2147468740" r:id="rId9"/>
    <p:sldId id="2147468743" r:id="rId10"/>
    <p:sldId id="2076138313" r:id="rId11"/>
    <p:sldId id="2147469716" r:id="rId12"/>
    <p:sldId id="2147469685" r:id="rId13"/>
    <p:sldId id="2147469464" r:id="rId14"/>
    <p:sldId id="2147469705" r:id="rId15"/>
    <p:sldId id="2147469706" r:id="rId16"/>
    <p:sldId id="2147469707" r:id="rId17"/>
    <p:sldId id="2147469708" r:id="rId18"/>
    <p:sldId id="2147469709" r:id="rId19"/>
    <p:sldId id="2147469710" r:id="rId20"/>
    <p:sldId id="2147470497" r:id="rId21"/>
    <p:sldId id="2147470495" r:id="rId22"/>
    <p:sldId id="2147470493" r:id="rId23"/>
    <p:sldId id="2147470498" r:id="rId24"/>
    <p:sldId id="2147470486" r:id="rId25"/>
    <p:sldId id="2076138226" r:id="rId26"/>
    <p:sldId id="2147470496" r:id="rId27"/>
    <p:sldId id="2147470499" r:id="rId28"/>
    <p:sldId id="2147470500" r:id="rId29"/>
    <p:sldId id="2147470501" r:id="rId30"/>
    <p:sldId id="2076138317" r:id="rId31"/>
    <p:sldId id="2147470502" r:id="rId32"/>
    <p:sldId id="2147468741" r:id="rId33"/>
    <p:sldId id="214746874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37E"/>
    <a:srgbClr val="000000"/>
    <a:srgbClr val="1C1D4C"/>
    <a:srgbClr val="2E2F7E"/>
    <a:srgbClr val="1B94D2"/>
    <a:srgbClr val="0035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BDEC8F-AAC2-4D2F-BFFB-0B1CA28D54BE}" v="1" dt="2025-04-14T23:24:11.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88000" autoAdjust="0"/>
  </p:normalViewPr>
  <p:slideViewPr>
    <p:cSldViewPr snapToGrid="0">
      <p:cViewPr>
        <p:scale>
          <a:sx n="100" d="100"/>
          <a:sy n="100" d="100"/>
        </p:scale>
        <p:origin x="48" y="16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1" d="100"/>
          <a:sy n="121" d="100"/>
        </p:scale>
        <p:origin x="502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en, Pat" userId="4b53b089-5b24-4894-8603-45ab635ed6d4" providerId="ADAL" clId="{8ABDEC8F-AAC2-4D2F-BFFB-0B1CA28D54BE}"/>
    <pc:docChg chg="custSel addSld delSld modSld">
      <pc:chgData name="Petersen, Pat" userId="4b53b089-5b24-4894-8603-45ab635ed6d4" providerId="ADAL" clId="{8ABDEC8F-AAC2-4D2F-BFFB-0B1CA28D54BE}" dt="2025-04-14T23:24:15.731" v="117" actId="20577"/>
      <pc:docMkLst>
        <pc:docMk/>
      </pc:docMkLst>
      <pc:sldChg chg="modSp mod">
        <pc:chgData name="Petersen, Pat" userId="4b53b089-5b24-4894-8603-45ab635ed6d4" providerId="ADAL" clId="{8ABDEC8F-AAC2-4D2F-BFFB-0B1CA28D54BE}" dt="2025-04-14T23:19:39.260" v="29" actId="20577"/>
        <pc:sldMkLst>
          <pc:docMk/>
          <pc:sldMk cId="3359217070" sldId="2147468743"/>
        </pc:sldMkLst>
        <pc:spChg chg="mod">
          <ac:chgData name="Petersen, Pat" userId="4b53b089-5b24-4894-8603-45ab635ed6d4" providerId="ADAL" clId="{8ABDEC8F-AAC2-4D2F-BFFB-0B1CA28D54BE}" dt="2025-04-14T23:19:39.260" v="29" actId="20577"/>
          <ac:spMkLst>
            <pc:docMk/>
            <pc:sldMk cId="3359217070" sldId="2147468743"/>
            <ac:spMk id="2" creationId="{0F9E7D96-6EEA-435F-AA14-38CCCE1909EC}"/>
          </ac:spMkLst>
        </pc:spChg>
      </pc:sldChg>
      <pc:sldChg chg="mod modShow">
        <pc:chgData name="Petersen, Pat" userId="4b53b089-5b24-4894-8603-45ab635ed6d4" providerId="ADAL" clId="{8ABDEC8F-AAC2-4D2F-BFFB-0B1CA28D54BE}" dt="2025-04-14T23:20:06.088" v="30" actId="729"/>
        <pc:sldMkLst>
          <pc:docMk/>
          <pc:sldMk cId="2763931968" sldId="2147469716"/>
        </pc:sldMkLst>
      </pc:sldChg>
      <pc:sldChg chg="modSp new mod">
        <pc:chgData name="Petersen, Pat" userId="4b53b089-5b24-4894-8603-45ab635ed6d4" providerId="ADAL" clId="{8ABDEC8F-AAC2-4D2F-BFFB-0B1CA28D54BE}" dt="2025-04-14T23:21:11.397" v="42" actId="20577"/>
        <pc:sldMkLst>
          <pc:docMk/>
          <pc:sldMk cId="258191141" sldId="2147470497"/>
        </pc:sldMkLst>
        <pc:spChg chg="mod">
          <ac:chgData name="Petersen, Pat" userId="4b53b089-5b24-4894-8603-45ab635ed6d4" providerId="ADAL" clId="{8ABDEC8F-AAC2-4D2F-BFFB-0B1CA28D54BE}" dt="2025-04-14T23:21:11.397" v="42" actId="20577"/>
          <ac:spMkLst>
            <pc:docMk/>
            <pc:sldMk cId="258191141" sldId="2147470497"/>
            <ac:spMk id="2" creationId="{EE3DC929-EE72-A837-E9F5-BF69A2D217A9}"/>
          </ac:spMkLst>
        </pc:spChg>
      </pc:sldChg>
      <pc:sldChg chg="modSp new mod modClrScheme chgLayout">
        <pc:chgData name="Petersen, Pat" userId="4b53b089-5b24-4894-8603-45ab635ed6d4" providerId="ADAL" clId="{8ABDEC8F-AAC2-4D2F-BFFB-0B1CA28D54BE}" dt="2025-04-14T23:21:33.842" v="53" actId="700"/>
        <pc:sldMkLst>
          <pc:docMk/>
          <pc:sldMk cId="2328191639" sldId="2147470498"/>
        </pc:sldMkLst>
        <pc:spChg chg="mod ord">
          <ac:chgData name="Petersen, Pat" userId="4b53b089-5b24-4894-8603-45ab635ed6d4" providerId="ADAL" clId="{8ABDEC8F-AAC2-4D2F-BFFB-0B1CA28D54BE}" dt="2025-04-14T23:21:33.842" v="53" actId="700"/>
          <ac:spMkLst>
            <pc:docMk/>
            <pc:sldMk cId="2328191639" sldId="2147470498"/>
            <ac:spMk id="2" creationId="{0F8A88CD-2CA0-7ECC-E011-BDAEF2FC038F}"/>
          </ac:spMkLst>
        </pc:spChg>
      </pc:sldChg>
      <pc:sldChg chg="modSp new mod">
        <pc:chgData name="Petersen, Pat" userId="4b53b089-5b24-4894-8603-45ab635ed6d4" providerId="ADAL" clId="{8ABDEC8F-AAC2-4D2F-BFFB-0B1CA28D54BE}" dt="2025-04-14T23:21:54.231" v="66" actId="20577"/>
        <pc:sldMkLst>
          <pc:docMk/>
          <pc:sldMk cId="3406146179" sldId="2147470499"/>
        </pc:sldMkLst>
        <pc:spChg chg="mod">
          <ac:chgData name="Petersen, Pat" userId="4b53b089-5b24-4894-8603-45ab635ed6d4" providerId="ADAL" clId="{8ABDEC8F-AAC2-4D2F-BFFB-0B1CA28D54BE}" dt="2025-04-14T23:21:54.231" v="66" actId="20577"/>
          <ac:spMkLst>
            <pc:docMk/>
            <pc:sldMk cId="3406146179" sldId="2147470499"/>
            <ac:spMk id="2" creationId="{B70BE372-8451-C41F-9059-0247E3CE633E}"/>
          </ac:spMkLst>
        </pc:spChg>
      </pc:sldChg>
      <pc:sldChg chg="modSp add mod">
        <pc:chgData name="Petersen, Pat" userId="4b53b089-5b24-4894-8603-45ab635ed6d4" providerId="ADAL" clId="{8ABDEC8F-AAC2-4D2F-BFFB-0B1CA28D54BE}" dt="2025-04-14T23:23:23.298" v="100" actId="6549"/>
        <pc:sldMkLst>
          <pc:docMk/>
          <pc:sldMk cId="2911229399" sldId="2147470500"/>
        </pc:sldMkLst>
        <pc:spChg chg="mod">
          <ac:chgData name="Petersen, Pat" userId="4b53b089-5b24-4894-8603-45ab635ed6d4" providerId="ADAL" clId="{8ABDEC8F-AAC2-4D2F-BFFB-0B1CA28D54BE}" dt="2025-04-14T23:22:59.322" v="68" actId="34807"/>
          <ac:spMkLst>
            <pc:docMk/>
            <pc:sldMk cId="2911229399" sldId="2147470500"/>
            <ac:spMk id="2" creationId="{F7E489C4-62AC-4743-6B07-4B59228C7095}"/>
          </ac:spMkLst>
        </pc:spChg>
        <pc:spChg chg="mod">
          <ac:chgData name="Petersen, Pat" userId="4b53b089-5b24-4894-8603-45ab635ed6d4" providerId="ADAL" clId="{8ABDEC8F-AAC2-4D2F-BFFB-0B1CA28D54BE}" dt="2025-04-14T23:23:23.298" v="100" actId="6549"/>
          <ac:spMkLst>
            <pc:docMk/>
            <pc:sldMk cId="2911229399" sldId="2147470500"/>
            <ac:spMk id="4" creationId="{0A3209B7-DA31-D659-FCC1-696EFFC83D73}"/>
          </ac:spMkLst>
        </pc:spChg>
        <pc:picChg chg="mod ord">
          <ac:chgData name="Petersen, Pat" userId="4b53b089-5b24-4894-8603-45ab635ed6d4" providerId="ADAL" clId="{8ABDEC8F-AAC2-4D2F-BFFB-0B1CA28D54BE}" dt="2025-04-14T23:22:59.322" v="68" actId="34807"/>
          <ac:picMkLst>
            <pc:docMk/>
            <pc:sldMk cId="2911229399" sldId="2147470500"/>
            <ac:picMk id="5" creationId="{C06E1411-7062-45B4-9467-3C20A6224D1C}"/>
          </ac:picMkLst>
        </pc:picChg>
      </pc:sldChg>
      <pc:sldChg chg="modSp add mod">
        <pc:chgData name="Petersen, Pat" userId="4b53b089-5b24-4894-8603-45ab635ed6d4" providerId="ADAL" clId="{8ABDEC8F-AAC2-4D2F-BFFB-0B1CA28D54BE}" dt="2025-04-14T23:23:58.361" v="107" actId="27636"/>
        <pc:sldMkLst>
          <pc:docMk/>
          <pc:sldMk cId="467418108" sldId="2147470501"/>
        </pc:sldMkLst>
        <pc:spChg chg="mod">
          <ac:chgData name="Petersen, Pat" userId="4b53b089-5b24-4894-8603-45ab635ed6d4" providerId="ADAL" clId="{8ABDEC8F-AAC2-4D2F-BFFB-0B1CA28D54BE}" dt="2025-04-14T23:22:59.322" v="68" actId="34807"/>
          <ac:spMkLst>
            <pc:docMk/>
            <pc:sldMk cId="467418108" sldId="2147470501"/>
            <ac:spMk id="2" creationId="{9252E848-4BCC-4959-31AE-62A542FA9084}"/>
          </ac:spMkLst>
        </pc:spChg>
        <pc:spChg chg="mod ord">
          <ac:chgData name="Petersen, Pat" userId="4b53b089-5b24-4894-8603-45ab635ed6d4" providerId="ADAL" clId="{8ABDEC8F-AAC2-4D2F-BFFB-0B1CA28D54BE}" dt="2025-04-14T23:23:58.361" v="107" actId="27636"/>
          <ac:spMkLst>
            <pc:docMk/>
            <pc:sldMk cId="467418108" sldId="2147470501"/>
            <ac:spMk id="4" creationId="{444E20B6-47C5-618D-1209-80ECDA114F6F}"/>
          </ac:spMkLst>
        </pc:spChg>
        <pc:picChg chg="mod ord">
          <ac:chgData name="Petersen, Pat" userId="4b53b089-5b24-4894-8603-45ab635ed6d4" providerId="ADAL" clId="{8ABDEC8F-AAC2-4D2F-BFFB-0B1CA28D54BE}" dt="2025-04-14T23:23:38.731" v="101" actId="26606"/>
          <ac:picMkLst>
            <pc:docMk/>
            <pc:sldMk cId="467418108" sldId="2147470501"/>
            <ac:picMk id="5" creationId="{E673D75D-043A-4DF6-8913-36504C0D3E1D}"/>
          </ac:picMkLst>
        </pc:picChg>
      </pc:sldChg>
      <pc:sldChg chg="modSp add del mod">
        <pc:chgData name="Petersen, Pat" userId="4b53b089-5b24-4894-8603-45ab635ed6d4" providerId="ADAL" clId="{8ABDEC8F-AAC2-4D2F-BFFB-0B1CA28D54BE}" dt="2025-04-14T23:24:00.686" v="108" actId="47"/>
        <pc:sldMkLst>
          <pc:docMk/>
          <pc:sldMk cId="894182661" sldId="2147470502"/>
        </pc:sldMkLst>
        <pc:spChg chg="mod">
          <ac:chgData name="Petersen, Pat" userId="4b53b089-5b24-4894-8603-45ab635ed6d4" providerId="ADAL" clId="{8ABDEC8F-AAC2-4D2F-BFFB-0B1CA28D54BE}" dt="2025-04-14T23:22:59.322" v="68" actId="34807"/>
          <ac:spMkLst>
            <pc:docMk/>
            <pc:sldMk cId="894182661" sldId="2147470502"/>
            <ac:spMk id="2" creationId="{E0A438EF-5424-8FA4-D8C9-B497F1B0A6AA}"/>
          </ac:spMkLst>
        </pc:spChg>
        <pc:spChg chg="mod">
          <ac:chgData name="Petersen, Pat" userId="4b53b089-5b24-4894-8603-45ab635ed6d4" providerId="ADAL" clId="{8ABDEC8F-AAC2-4D2F-BFFB-0B1CA28D54BE}" dt="2025-04-14T23:22:59.322" v="68" actId="34807"/>
          <ac:spMkLst>
            <pc:docMk/>
            <pc:sldMk cId="894182661" sldId="2147470502"/>
            <ac:spMk id="4" creationId="{5741B3E7-AF0D-18C9-67EF-1026F39BDBD6}"/>
          </ac:spMkLst>
        </pc:spChg>
        <pc:picChg chg="mod ord">
          <ac:chgData name="Petersen, Pat" userId="4b53b089-5b24-4894-8603-45ab635ed6d4" providerId="ADAL" clId="{8ABDEC8F-AAC2-4D2F-BFFB-0B1CA28D54BE}" dt="2025-04-14T23:22:59.322" v="68" actId="34807"/>
          <ac:picMkLst>
            <pc:docMk/>
            <pc:sldMk cId="894182661" sldId="2147470502"/>
            <ac:picMk id="5" creationId="{D9D3EF0A-BD22-4787-8C78-11026AB24581}"/>
          </ac:picMkLst>
        </pc:picChg>
      </pc:sldChg>
      <pc:sldChg chg="modSp add mod">
        <pc:chgData name="Petersen, Pat" userId="4b53b089-5b24-4894-8603-45ab635ed6d4" providerId="ADAL" clId="{8ABDEC8F-AAC2-4D2F-BFFB-0B1CA28D54BE}" dt="2025-04-14T23:24:15.731" v="117" actId="20577"/>
        <pc:sldMkLst>
          <pc:docMk/>
          <pc:sldMk cId="1073373014" sldId="2147470502"/>
        </pc:sldMkLst>
        <pc:spChg chg="mod">
          <ac:chgData name="Petersen, Pat" userId="4b53b089-5b24-4894-8603-45ab635ed6d4" providerId="ADAL" clId="{8ABDEC8F-AAC2-4D2F-BFFB-0B1CA28D54BE}" dt="2025-04-14T23:24:15.731" v="117" actId="20577"/>
          <ac:spMkLst>
            <pc:docMk/>
            <pc:sldMk cId="1073373014" sldId="2147470502"/>
            <ac:spMk id="2" creationId="{DC47718A-8D19-AD70-B3D0-EC6EBDB75D4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1FAE66-1EA7-63A7-2821-B1F098BE5A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E49A68-BF8E-90C9-71FC-0EEC79967A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D01E50-70DB-4702-A8B9-DE3438814C33}" type="datetimeFigureOut">
              <a:rPr lang="en-US" smtClean="0"/>
              <a:t>4/14/2025</a:t>
            </a:fld>
            <a:endParaRPr lang="en-US"/>
          </a:p>
        </p:txBody>
      </p:sp>
      <p:sp>
        <p:nvSpPr>
          <p:cNvPr id="4" name="Footer Placeholder 3">
            <a:extLst>
              <a:ext uri="{FF2B5EF4-FFF2-40B4-BE49-F238E27FC236}">
                <a16:creationId xmlns:a16="http://schemas.microsoft.com/office/drawing/2014/main" id="{D72D610B-B33F-D3EB-9D07-3A3E89B549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03359AF-2FC4-3931-3A6F-7A8672CD46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EAF7E9-23BE-4121-A9BA-8EAC35B78256}" type="slidenum">
              <a:rPr lang="en-US" smtClean="0"/>
              <a:t>‹#›</a:t>
            </a:fld>
            <a:endParaRPr lang="en-US"/>
          </a:p>
        </p:txBody>
      </p:sp>
    </p:spTree>
    <p:extLst>
      <p:ext uri="{BB962C8B-B14F-4D97-AF65-F5344CB8AC3E}">
        <p14:creationId xmlns:p14="http://schemas.microsoft.com/office/powerpoint/2010/main" val="2854456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080321-8DDF-4AE8-8090-8C6F3DE7A82C}"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987B13-62EF-4281-972F-6BE07DC18605}" type="slidenum">
              <a:rPr lang="en-US" smtClean="0"/>
              <a:t>‹#›</a:t>
            </a:fld>
            <a:endParaRPr lang="en-US"/>
          </a:p>
        </p:txBody>
      </p:sp>
    </p:spTree>
    <p:extLst>
      <p:ext uri="{BB962C8B-B14F-4D97-AF65-F5344CB8AC3E}">
        <p14:creationId xmlns:p14="http://schemas.microsoft.com/office/powerpoint/2010/main" val="1414048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PPT Template by Eric Marsi</a:t>
            </a:r>
          </a:p>
          <a:p>
            <a:r>
              <a:rPr lang="en-US" dirty="0"/>
              <a:t>Yes, attendees get access to the slides after the event.</a:t>
            </a:r>
          </a:p>
        </p:txBody>
      </p:sp>
      <p:sp>
        <p:nvSpPr>
          <p:cNvPr id="4" name="Slide Number Placeholder 3"/>
          <p:cNvSpPr>
            <a:spLocks noGrp="1"/>
          </p:cNvSpPr>
          <p:nvPr>
            <p:ph type="sldNum" sz="quarter" idx="5"/>
          </p:nvPr>
        </p:nvSpPr>
        <p:spPr/>
        <p:txBody>
          <a:bodyPr/>
          <a:lstStyle/>
          <a:p>
            <a:fld id="{20987B13-62EF-4281-972F-6BE07DC18605}" type="slidenum">
              <a:rPr lang="en-US" smtClean="0"/>
              <a:t>1</a:t>
            </a:fld>
            <a:endParaRPr lang="en-US"/>
          </a:p>
        </p:txBody>
      </p:sp>
    </p:spTree>
    <p:extLst>
      <p:ext uri="{BB962C8B-B14F-4D97-AF65-F5344CB8AC3E}">
        <p14:creationId xmlns:p14="http://schemas.microsoft.com/office/powerpoint/2010/main" val="1790184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900" dirty="0"/>
              <a:t>Within providing operational visibility, Teams can help with the following. </a:t>
            </a:r>
            <a:r>
              <a:rPr lang="en-US" sz="1000" b="1" kern="1200" dirty="0">
                <a:solidFill>
                  <a:srgbClr val="3C3C41"/>
                </a:solidFill>
                <a:latin typeface="+mn-lt"/>
                <a:ea typeface="+mn-ea"/>
                <a:cs typeface="+mn-cs"/>
              </a:rPr>
              <a:t>&lt;click&gt;</a:t>
            </a:r>
          </a:p>
          <a:p>
            <a:endParaRPr lang="en-US" sz="900"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4/14/2025 5:59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728086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800" dirty="0"/>
              <a:t>Finally, we are going to check out how Teams can help frontline teams be agile in dynamic environments. </a:t>
            </a:r>
            <a:r>
              <a:rPr lang="en-US" sz="800" b="1" kern="1200" dirty="0">
                <a:solidFill>
                  <a:srgbClr val="3C3C41"/>
                </a:solidFill>
                <a:latin typeface="+mn-lt"/>
                <a:ea typeface="+mn-ea"/>
                <a:cs typeface="+mn-cs"/>
              </a:rPr>
              <a:t>&lt;click&gt;</a:t>
            </a:r>
          </a:p>
          <a:p>
            <a:endParaRPr lang="en-US" sz="800"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4/14/2025 5:59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386155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900" b="1" kern="1200" dirty="0">
                <a:solidFill>
                  <a:srgbClr val="3C3C41"/>
                </a:solidFill>
                <a:latin typeface="+mn-lt"/>
                <a:ea typeface="+mn-ea"/>
                <a:cs typeface="+mn-cs"/>
              </a:rPr>
              <a:t>Dynamic environments are a constant for frontline workers, constantly forcing them to try to adopt to new environments, protocols, safety procedures and customer expectations. </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900" b="1" kern="1200" dirty="0">
              <a:solidFill>
                <a:srgbClr val="3C3C41"/>
              </a:solidFill>
              <a:latin typeface="+mn-lt"/>
              <a:ea typeface="+mn-ea"/>
              <a:cs typeface="+mn-cs"/>
            </a:endParaRPr>
          </a:p>
          <a:p>
            <a:pPr marL="0" marR="0" lvl="0" indent="0" algn="l" defTabSz="914367" rtl="0" eaLnBrk="1" fontAlgn="auto" latinLnBrk="0" hangingPunct="1">
              <a:lnSpc>
                <a:spcPct val="90000"/>
              </a:lnSpc>
              <a:spcBef>
                <a:spcPts val="0"/>
              </a:spcBef>
              <a:spcAft>
                <a:spcPts val="333"/>
              </a:spcAft>
              <a:buClrTx/>
              <a:buSzTx/>
              <a:buFontTx/>
              <a:buNone/>
              <a:tabLst/>
              <a:defRPr/>
            </a:pPr>
            <a:r>
              <a:rPr lang="en-US" sz="900" dirty="0"/>
              <a:t>Needing to respond quickly when new issues arise, any sort of disorganized approval processes can reduce efficiency and customer satisfaction</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900" dirty="0"/>
          </a:p>
          <a:p>
            <a:pPr marL="0" marR="0" lvl="0" indent="0" algn="l" defTabSz="914367" rtl="0" eaLnBrk="1" fontAlgn="auto" latinLnBrk="0" hangingPunct="1">
              <a:lnSpc>
                <a:spcPct val="90000"/>
              </a:lnSpc>
              <a:spcBef>
                <a:spcPts val="0"/>
              </a:spcBef>
              <a:spcAft>
                <a:spcPts val="333"/>
              </a:spcAft>
              <a:buClrTx/>
              <a:buSzTx/>
              <a:buFontTx/>
              <a:buNone/>
              <a:tabLst/>
              <a:defRPr/>
            </a:pPr>
            <a:r>
              <a:rPr lang="en-US" sz="900" dirty="0"/>
              <a:t>Legacy approval methods force frontline workers away from core value-add activities </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900" dirty="0"/>
          </a:p>
          <a:p>
            <a:pPr marL="0" marR="0" lvl="0" indent="0" algn="l" defTabSz="914367" rtl="0" eaLnBrk="1" fontAlgn="auto" latinLnBrk="0" hangingPunct="1">
              <a:lnSpc>
                <a:spcPct val="90000"/>
              </a:lnSpc>
              <a:spcBef>
                <a:spcPts val="0"/>
              </a:spcBef>
              <a:spcAft>
                <a:spcPts val="333"/>
              </a:spcAft>
              <a:buClrTx/>
              <a:buSzTx/>
              <a:buFontTx/>
              <a:buNone/>
              <a:tabLst/>
              <a:defRPr/>
            </a:pPr>
            <a:r>
              <a:rPr lang="en-US" sz="900" dirty="0"/>
              <a:t>New changes to the way things are done, like Telehealth, can feel complicated and limit the depth of patient interactions</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900" b="1" kern="1200" dirty="0">
              <a:solidFill>
                <a:srgbClr val="3C3C41"/>
              </a:solidFill>
              <a:latin typeface="+mn-lt"/>
              <a:ea typeface="+mn-ea"/>
              <a:cs typeface="+mn-cs"/>
            </a:endParaRP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900" b="1" kern="1200" dirty="0">
              <a:solidFill>
                <a:srgbClr val="3C3C41"/>
              </a:solidFill>
              <a:latin typeface="+mn-lt"/>
              <a:ea typeface="+mn-ea"/>
              <a:cs typeface="+mn-cs"/>
            </a:endParaRPr>
          </a:p>
          <a:p>
            <a:pPr marL="0" marR="0" lvl="0" indent="0" algn="l" defTabSz="914367" rtl="0" eaLnBrk="1" fontAlgn="auto" latinLnBrk="0" hangingPunct="1">
              <a:lnSpc>
                <a:spcPct val="90000"/>
              </a:lnSpc>
              <a:spcBef>
                <a:spcPts val="0"/>
              </a:spcBef>
              <a:spcAft>
                <a:spcPts val="333"/>
              </a:spcAft>
              <a:buClrTx/>
              <a:buSzTx/>
              <a:buFontTx/>
              <a:buNone/>
              <a:tabLst/>
              <a:defRPr/>
            </a:pPr>
            <a:r>
              <a:rPr lang="en-US" sz="900" b="1" kern="1200" dirty="0">
                <a:solidFill>
                  <a:srgbClr val="3C3C41"/>
                </a:solidFill>
                <a:latin typeface="+mn-lt"/>
                <a:ea typeface="+mn-ea"/>
                <a:cs typeface="+mn-cs"/>
              </a:rPr>
              <a:t>&lt;click&gt;</a:t>
            </a:r>
          </a:p>
          <a:p>
            <a:endParaRPr lang="en-US" sz="900"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4/14/2025 5:59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801711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Updates App in Microsoft Teams serves as a centralized hub that allows users to track important project updates efficiently. It integrates seamlessly with ongoing discussions and tasks, ensuring that team members stay informed. Users can customize notifications to focus on relevant changes, and it supports both individual and team updates, improving visibility for project milestones and deadlines.</a:t>
            </a:r>
          </a:p>
        </p:txBody>
      </p:sp>
      <p:sp>
        <p:nvSpPr>
          <p:cNvPr id="4" name="Slide Number Placeholder 3"/>
          <p:cNvSpPr>
            <a:spLocks noGrp="1"/>
          </p:cNvSpPr>
          <p:nvPr>
            <p:ph type="sldNum" sz="quarter" idx="5"/>
          </p:nvPr>
        </p:nvSpPr>
        <p:spPr/>
        <p:txBody>
          <a:bodyPr/>
          <a:lstStyle/>
          <a:p>
            <a:fld id="{20987B13-62EF-4281-972F-6BE07DC18605}" type="slidenum">
              <a:rPr lang="en-US" smtClean="0"/>
              <a:t>18</a:t>
            </a:fld>
            <a:endParaRPr lang="en-US"/>
          </a:p>
        </p:txBody>
      </p:sp>
    </p:spTree>
    <p:extLst>
      <p:ext uri="{BB962C8B-B14F-4D97-AF65-F5344CB8AC3E}">
        <p14:creationId xmlns:p14="http://schemas.microsoft.com/office/powerpoint/2010/main" val="50141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Segoe UI"/>
              <a:cs typeface="Segoe UI"/>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4/14/2025 5:59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840649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Power Automate allows users to streamline their workflows by automating routine tasks. By integrating directly with Microsoft Teams, users can create workflows without leaving the app. This enhances collaboration and ensures that team members are more productive by focusing on high-value activities rather than repetitive processes.</a:t>
            </a:r>
          </a:p>
        </p:txBody>
      </p:sp>
      <p:sp>
        <p:nvSpPr>
          <p:cNvPr id="4" name="Slide Number Placeholder 3"/>
          <p:cNvSpPr>
            <a:spLocks noGrp="1"/>
          </p:cNvSpPr>
          <p:nvPr>
            <p:ph type="sldNum" sz="quarter" idx="5"/>
          </p:nvPr>
        </p:nvSpPr>
        <p:spPr/>
        <p:txBody>
          <a:bodyPr/>
          <a:lstStyle/>
          <a:p>
            <a:fld id="{20987B13-62EF-4281-972F-6BE07DC18605}" type="slidenum">
              <a:rPr lang="en-US" smtClean="0"/>
              <a:t>25</a:t>
            </a:fld>
            <a:endParaRPr lang="en-US"/>
          </a:p>
        </p:txBody>
      </p:sp>
    </p:spTree>
    <p:extLst>
      <p:ext uri="{BB962C8B-B14F-4D97-AF65-F5344CB8AC3E}">
        <p14:creationId xmlns:p14="http://schemas.microsoft.com/office/powerpoint/2010/main" val="2382778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Users can create flows in Power Automate by utilizing pre-built templates that simplify the process. Flows can be triggered directly from conversations in Teams, allowing for responsive actions. Additionally, automated notifications can be sent to Teams channels to keep everyone informed of important updates and actions.</a:t>
            </a:r>
          </a:p>
        </p:txBody>
      </p:sp>
      <p:sp>
        <p:nvSpPr>
          <p:cNvPr id="4" name="Slide Number Placeholder 3"/>
          <p:cNvSpPr>
            <a:spLocks noGrp="1"/>
          </p:cNvSpPr>
          <p:nvPr>
            <p:ph type="sldNum" sz="quarter" idx="5"/>
          </p:nvPr>
        </p:nvSpPr>
        <p:spPr/>
        <p:txBody>
          <a:bodyPr/>
          <a:lstStyle/>
          <a:p>
            <a:fld id="{20987B13-62EF-4281-972F-6BE07DC18605}" type="slidenum">
              <a:rPr lang="en-US" smtClean="0"/>
              <a:t>26</a:t>
            </a:fld>
            <a:endParaRPr lang="en-US"/>
          </a:p>
        </p:txBody>
      </p:sp>
    </p:spTree>
    <p:extLst>
      <p:ext uri="{BB962C8B-B14F-4D97-AF65-F5344CB8AC3E}">
        <p14:creationId xmlns:p14="http://schemas.microsoft.com/office/powerpoint/2010/main" val="2051076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repeat any questions so that they are captured in the recording.</a:t>
            </a:r>
          </a:p>
        </p:txBody>
      </p:sp>
      <p:sp>
        <p:nvSpPr>
          <p:cNvPr id="4" name="Slide Number Placeholder 3"/>
          <p:cNvSpPr>
            <a:spLocks noGrp="1"/>
          </p:cNvSpPr>
          <p:nvPr>
            <p:ph type="sldNum" sz="quarter" idx="5"/>
          </p:nvPr>
        </p:nvSpPr>
        <p:spPr/>
        <p:txBody>
          <a:bodyPr/>
          <a:lstStyle/>
          <a:p>
            <a:fld id="{20987B13-62EF-4281-972F-6BE07DC18605}" type="slidenum">
              <a:rPr lang="en-US" smtClean="0"/>
              <a:t>29</a:t>
            </a:fld>
            <a:endParaRPr lang="en-US"/>
          </a:p>
        </p:txBody>
      </p:sp>
    </p:spTree>
    <p:extLst>
      <p:ext uri="{BB962C8B-B14F-4D97-AF65-F5344CB8AC3E}">
        <p14:creationId xmlns:p14="http://schemas.microsoft.com/office/powerpoint/2010/main" val="272736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 copy of this slide if you have a co-presenter</a:t>
            </a:r>
          </a:p>
        </p:txBody>
      </p:sp>
      <p:sp>
        <p:nvSpPr>
          <p:cNvPr id="4" name="Slide Number Placeholder 3"/>
          <p:cNvSpPr>
            <a:spLocks noGrp="1"/>
          </p:cNvSpPr>
          <p:nvPr>
            <p:ph type="sldNum" sz="quarter" idx="5"/>
          </p:nvPr>
        </p:nvSpPr>
        <p:spPr/>
        <p:txBody>
          <a:bodyPr/>
          <a:lstStyle/>
          <a:p>
            <a:fld id="{20987B13-62EF-4281-972F-6BE07DC18605}" type="slidenum">
              <a:rPr lang="en-US" smtClean="0"/>
              <a:t>5</a:t>
            </a:fld>
            <a:endParaRPr lang="en-US"/>
          </a:p>
        </p:txBody>
      </p:sp>
    </p:spTree>
    <p:extLst>
      <p:ext uri="{BB962C8B-B14F-4D97-AF65-F5344CB8AC3E}">
        <p14:creationId xmlns:p14="http://schemas.microsoft.com/office/powerpoint/2010/main" val="3526098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51121" rtl="0" eaLnBrk="1" fontAlgn="auto" latinLnBrk="0" hangingPunct="1">
              <a:lnSpc>
                <a:spcPct val="100000"/>
              </a:lnSpc>
              <a:spcBef>
                <a:spcPts val="408"/>
              </a:spcBef>
              <a:spcAft>
                <a:spcPts val="0"/>
              </a:spcAft>
              <a:buClrTx/>
              <a:buSzPct val="90000"/>
              <a:buFontTx/>
              <a:buNone/>
              <a:tabLst/>
              <a:defRPr/>
            </a:pPr>
            <a:r>
              <a:rPr lang="en-US" sz="900" dirty="0"/>
              <a:t>What prevents us from doing our best work, even with all of the technology and data at our disposal?</a:t>
            </a:r>
          </a:p>
          <a:p>
            <a:pPr marL="0" marR="0" lvl="0" indent="0" algn="l" defTabSz="951121" rtl="0" eaLnBrk="1" fontAlgn="auto" latinLnBrk="0" hangingPunct="1">
              <a:lnSpc>
                <a:spcPct val="100000"/>
              </a:lnSpc>
              <a:spcBef>
                <a:spcPts val="408"/>
              </a:spcBef>
              <a:spcAft>
                <a:spcPts val="0"/>
              </a:spcAft>
              <a:buClrTx/>
              <a:buSzPct val="90000"/>
              <a:buFontTx/>
              <a:buNone/>
              <a:tabLst/>
              <a:defRPr/>
            </a:pPr>
            <a:endParaRPr lang="en-US" sz="900" dirty="0"/>
          </a:p>
          <a:p>
            <a:pPr marL="0" marR="0" lvl="0" indent="0" algn="l" defTabSz="951121" rtl="0" eaLnBrk="1" fontAlgn="auto" latinLnBrk="0" hangingPunct="1">
              <a:lnSpc>
                <a:spcPct val="100000"/>
              </a:lnSpc>
              <a:spcBef>
                <a:spcPts val="408"/>
              </a:spcBef>
              <a:spcAft>
                <a:spcPts val="0"/>
              </a:spcAft>
              <a:buClrTx/>
              <a:buSzPct val="90000"/>
              <a:buFontTx/>
              <a:buNone/>
              <a:tabLst/>
              <a:defRPr/>
            </a:pPr>
            <a:r>
              <a:rPr lang="en-US" sz="900" dirty="0"/>
              <a:t>Our research shows that information workers use an average of 36 different cloud services at work – which create many sources of distraction. In fact, three minutes is the average time workers spend on a single task before being interrupted, and it takes an average of 25 minutes for them to return to their original task. In addition to these distractions, the growth of cloud app usage within organizations  - including unsanctioned apps like WhatsApp, the cornerstone of unintended digital transformation - has driven our customers to act to both eliminate shadow IT and consolidate vendors. (1)</a:t>
            </a:r>
          </a:p>
          <a:p>
            <a:pPr marL="0" marR="0" lvl="0" indent="0" algn="l" defTabSz="951121" rtl="0" eaLnBrk="1" fontAlgn="auto" latinLnBrk="0" hangingPunct="1">
              <a:lnSpc>
                <a:spcPct val="100000"/>
              </a:lnSpc>
              <a:spcBef>
                <a:spcPts val="408"/>
              </a:spcBef>
              <a:spcAft>
                <a:spcPts val="0"/>
              </a:spcAft>
              <a:buClrTx/>
              <a:buSzPct val="90000"/>
              <a:buFontTx/>
              <a:buNone/>
              <a:tabLst/>
              <a:defRPr/>
            </a:pPr>
            <a:endParaRPr lang="en-US" sz="900" dirty="0"/>
          </a:p>
          <a:p>
            <a:pPr marL="0" marR="0" lvl="0" indent="0" algn="l" defTabSz="951121" rtl="0" eaLnBrk="1" fontAlgn="auto" latinLnBrk="0" hangingPunct="1">
              <a:lnSpc>
                <a:spcPct val="100000"/>
              </a:lnSpc>
              <a:spcBef>
                <a:spcPts val="408"/>
              </a:spcBef>
              <a:spcAft>
                <a:spcPts val="0"/>
              </a:spcAft>
              <a:buClrTx/>
              <a:buSzPct val="90000"/>
              <a:buFontTx/>
              <a:buNone/>
              <a:tabLst/>
              <a:defRPr/>
            </a:pPr>
            <a:r>
              <a:rPr lang="en-US" sz="900" dirty="0"/>
              <a:t>Critical line of business systems are sources of lost productivity, as these systems rarely communicate with each other, and that fractured flow of information causes to spend more time doing low value work. Think about the amount of effort that submitting expenses or opening a purchase order takes in contrast to the value that that effort adds. Then think of that on an organizational level: How much time is spent manually taking information from one system and entering it into another?</a:t>
            </a:r>
          </a:p>
          <a:p>
            <a:pPr marL="0" marR="0" lvl="0" indent="0" algn="l" defTabSz="951121" rtl="0" eaLnBrk="1" fontAlgn="auto" latinLnBrk="0" hangingPunct="1">
              <a:lnSpc>
                <a:spcPct val="100000"/>
              </a:lnSpc>
              <a:spcBef>
                <a:spcPts val="408"/>
              </a:spcBef>
              <a:spcAft>
                <a:spcPts val="0"/>
              </a:spcAft>
              <a:buClrTx/>
              <a:buSzPct val="90000"/>
              <a:buFontTx/>
              <a:buNone/>
              <a:tabLst/>
              <a:defRPr/>
            </a:pPr>
            <a:endParaRPr lang="en-US" sz="900" dirty="0"/>
          </a:p>
          <a:p>
            <a:pPr marL="0" marR="0" lvl="0" indent="0" algn="l" defTabSz="951121" rtl="0" eaLnBrk="1" fontAlgn="auto" latinLnBrk="0" hangingPunct="1">
              <a:lnSpc>
                <a:spcPct val="100000"/>
              </a:lnSpc>
              <a:spcBef>
                <a:spcPts val="408"/>
              </a:spcBef>
              <a:spcAft>
                <a:spcPts val="0"/>
              </a:spcAft>
              <a:buClrTx/>
              <a:buSzPct val="90000"/>
              <a:buFontTx/>
              <a:buNone/>
              <a:tabLst/>
              <a:defRPr/>
            </a:pPr>
            <a:r>
              <a:rPr lang="en-US" sz="900" dirty="0"/>
              <a:t>And in terms of enabling transformation, security and compliance risk is the most important consideration, as customer trust and IP is paramount. But we see customers make decisions based off of security that have counterintuitive outcomes: restrictive policies lead employees to use non compliant apps, and “best of breed” approaches leave companies with an average of 70 security products from 35 vendors (2), which adds complexity and prevents the ability to respond quickly. </a:t>
            </a:r>
          </a:p>
          <a:p>
            <a:pPr marL="0" marR="0" lvl="0" indent="0" algn="l" defTabSz="951121" rtl="0" eaLnBrk="1" fontAlgn="auto" latinLnBrk="0" hangingPunct="1">
              <a:lnSpc>
                <a:spcPct val="100000"/>
              </a:lnSpc>
              <a:spcBef>
                <a:spcPts val="408"/>
              </a:spcBef>
              <a:spcAft>
                <a:spcPts val="0"/>
              </a:spcAft>
              <a:buClrTx/>
              <a:buSzPct val="90000"/>
              <a:buFontTx/>
              <a:buNone/>
              <a:tabLst/>
              <a:defRPr/>
            </a:pPr>
            <a:endParaRPr lang="en-US" sz="900" dirty="0"/>
          </a:p>
          <a:p>
            <a:pPr marL="0" marR="0" lvl="0" indent="0" algn="l" defTabSz="951121" rtl="0" eaLnBrk="1" fontAlgn="auto" latinLnBrk="0" hangingPunct="1">
              <a:lnSpc>
                <a:spcPct val="100000"/>
              </a:lnSpc>
              <a:spcBef>
                <a:spcPts val="408"/>
              </a:spcBef>
              <a:spcAft>
                <a:spcPts val="0"/>
              </a:spcAft>
              <a:buClrTx/>
              <a:buSzPct val="90000"/>
              <a:buFontTx/>
              <a:buNone/>
              <a:tabLst/>
              <a:defRPr/>
            </a:pPr>
            <a:r>
              <a:rPr lang="en-US" sz="900" dirty="0"/>
              <a:t>The underlying cause of these challenges to productivity is that innovation in digital transformation has been focused on developing new apps and services that leverage the increasing the amount of data we can access. As a result, we use lots of apps, we have critical line of business systems that don’t talk to each other, and we have lots of security products to solve singular needs. The resolution to these challenges is shifting the focus of transforming how we work from an app and tool based approach to a human-centric approach, where technology serves the purpose of helping people accomplish more without doing more. </a:t>
            </a:r>
          </a:p>
          <a:p>
            <a:pPr marL="0" marR="0" lvl="0" indent="0" algn="l" defTabSz="951121" rtl="0" eaLnBrk="1" fontAlgn="auto" latinLnBrk="0" hangingPunct="1">
              <a:lnSpc>
                <a:spcPct val="100000"/>
              </a:lnSpc>
              <a:spcBef>
                <a:spcPts val="408"/>
              </a:spcBef>
              <a:spcAft>
                <a:spcPts val="0"/>
              </a:spcAft>
              <a:buClrTx/>
              <a:buSzPct val="90000"/>
              <a:buFontTx/>
              <a:buNone/>
              <a:tabLst/>
              <a:defRPr/>
            </a:pPr>
            <a:endParaRPr lang="en-US" sz="900" dirty="0"/>
          </a:p>
          <a:p>
            <a:pPr marL="0" marR="0" lvl="0" indent="0" algn="l" defTabSz="951121" rtl="0" eaLnBrk="1" fontAlgn="auto" latinLnBrk="0" hangingPunct="1">
              <a:lnSpc>
                <a:spcPct val="100000"/>
              </a:lnSpc>
              <a:spcBef>
                <a:spcPts val="408"/>
              </a:spcBef>
              <a:spcAft>
                <a:spcPts val="0"/>
              </a:spcAft>
              <a:buClrTx/>
              <a:buSzPct val="90000"/>
              <a:buFontTx/>
              <a:buNone/>
              <a:tabLst/>
              <a:defRPr/>
            </a:pPr>
            <a:r>
              <a:rPr lang="en-US" sz="900" u="sng" dirty="0"/>
              <a:t>Sources</a:t>
            </a:r>
          </a:p>
          <a:p>
            <a:pPr marL="0" marR="0" lvl="0" indent="0" algn="l" defTabSz="932513" rtl="0" eaLnBrk="1" fontAlgn="auto" latinLnBrk="0" hangingPunct="1">
              <a:lnSpc>
                <a:spcPct val="100000"/>
              </a:lnSpc>
              <a:spcBef>
                <a:spcPts val="0"/>
              </a:spcBef>
              <a:spcAft>
                <a:spcPts val="0"/>
              </a:spcAft>
              <a:buClrTx/>
              <a:buSzTx/>
              <a:buFontTx/>
              <a:buNone/>
              <a:tabLst/>
              <a:defRPr/>
            </a:pPr>
            <a:r>
              <a:rPr lang="en-US" sz="900" b="0" dirty="0"/>
              <a:t>(1) The Future of Work https://</a:t>
            </a:r>
            <a:r>
              <a:rPr lang="en-US" sz="900" b="0" dirty="0" err="1"/>
              <a:t>query.prod.cms.rt.microsoft.com</a:t>
            </a:r>
            <a:r>
              <a:rPr lang="en-US" sz="900" b="0" dirty="0"/>
              <a:t>/</a:t>
            </a:r>
            <a:r>
              <a:rPr lang="en-US" sz="900" b="0" dirty="0" err="1"/>
              <a:t>cms</a:t>
            </a:r>
            <a:r>
              <a:rPr lang="en-US" sz="900" b="0" dirty="0"/>
              <a:t>/</a:t>
            </a:r>
            <a:r>
              <a:rPr lang="en-US" sz="900" b="0" dirty="0" err="1"/>
              <a:t>api</a:t>
            </a:r>
            <a:r>
              <a:rPr lang="en-US" sz="900" b="0" dirty="0"/>
              <a:t>/am/binary/RE2MfkH</a:t>
            </a:r>
          </a:p>
          <a:p>
            <a:pPr marL="0" marR="0" lvl="0" indent="0" algn="l" defTabSz="932513" rtl="0" eaLnBrk="1" fontAlgn="auto" latinLnBrk="0" hangingPunct="1">
              <a:lnSpc>
                <a:spcPct val="100000"/>
              </a:lnSpc>
              <a:spcBef>
                <a:spcPts val="0"/>
              </a:spcBef>
              <a:spcAft>
                <a:spcPts val="0"/>
              </a:spcAft>
              <a:buClrTx/>
              <a:buSzTx/>
              <a:buFontTx/>
              <a:buNone/>
              <a:tabLst/>
              <a:defRPr/>
            </a:pPr>
            <a:endParaRPr lang="en-US" sz="900" b="0" dirty="0"/>
          </a:p>
          <a:p>
            <a:pPr marL="0" marR="0" lvl="0" indent="0" algn="l" defTabSz="951121" rtl="0" eaLnBrk="1" fontAlgn="auto" latinLnBrk="0" hangingPunct="1">
              <a:lnSpc>
                <a:spcPct val="100000"/>
              </a:lnSpc>
              <a:spcBef>
                <a:spcPts val="408"/>
              </a:spcBef>
              <a:spcAft>
                <a:spcPts val="0"/>
              </a:spcAft>
              <a:buClrTx/>
              <a:buSzPct val="90000"/>
              <a:buFontTx/>
              <a:buNone/>
              <a:tabLst/>
              <a:defRPr/>
            </a:pPr>
            <a:r>
              <a:rPr lang="en-US" sz="900" dirty="0"/>
              <a:t>(2) Nick </a:t>
            </a:r>
            <a:r>
              <a:rPr lang="en-US" sz="900" dirty="0" err="1"/>
              <a:t>McQuire</a:t>
            </a:r>
            <a:r>
              <a:rPr lang="en-US" sz="900" dirty="0"/>
              <a:t>, VP Enterprise Research CCS Insight</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6CE63F-9E7F-4C04-9D0D-FCA25A8E9E86}" type="datetime8">
              <a:rPr lang="en-US" smtClean="0"/>
              <a:t>4/14/2025 5:59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4196228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705804C-DECE-440D-B3D0-A275270D0B47}"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4/14/2025 5:59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99800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are going to check out how Teams can help digitize manual processes </a:t>
            </a:r>
            <a:r>
              <a:rPr lang="en-US" b="1" dirty="0"/>
              <a:t>&lt;click&gt;</a:t>
            </a: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4/14/2025 5:59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486549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900" b="1" dirty="0"/>
              <a:t>Challenges faced by the frontline include</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900" b="1" dirty="0"/>
          </a:p>
          <a:p>
            <a:pPr marL="0" marR="0" lvl="0" indent="0" algn="l" defTabSz="914367" rtl="0" eaLnBrk="1" fontAlgn="auto" latinLnBrk="0" hangingPunct="1">
              <a:lnSpc>
                <a:spcPct val="90000"/>
              </a:lnSpc>
              <a:spcBef>
                <a:spcPts val="0"/>
              </a:spcBef>
              <a:spcAft>
                <a:spcPts val="333"/>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Segoe UI"/>
                <a:ea typeface="+mn-ea"/>
                <a:cs typeface="+mn-cs"/>
              </a:rPr>
              <a:t>Inefficient and disorganized manual processes that are often critical but take time away from other value add activities. </a:t>
            </a:r>
          </a:p>
          <a:p>
            <a:pPr marL="0" marR="0" lvl="0" indent="0" algn="l" defTabSz="914367" rtl="0" eaLnBrk="1" fontAlgn="auto" latinLnBrk="0" hangingPunct="1">
              <a:lnSpc>
                <a:spcPct val="90000"/>
              </a:lnSpc>
              <a:spcBef>
                <a:spcPts val="0"/>
              </a:spcBef>
              <a:spcAft>
                <a:spcPts val="333"/>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Segoe UI"/>
              <a:ea typeface="+mn-ea"/>
              <a:cs typeface="+mn-cs"/>
            </a:endParaRPr>
          </a:p>
          <a:p>
            <a:pPr marL="0" marR="0" lvl="0" indent="0" algn="l" defTabSz="914367" rtl="0" eaLnBrk="1" fontAlgn="auto" latinLnBrk="0" hangingPunct="1">
              <a:lnSpc>
                <a:spcPct val="90000"/>
              </a:lnSpc>
              <a:spcBef>
                <a:spcPts val="0"/>
              </a:spcBef>
              <a:spcAft>
                <a:spcPts val="333"/>
              </a:spcAft>
              <a:buClrTx/>
              <a:buSzTx/>
              <a:buFontTx/>
              <a:buNone/>
              <a:tabLst/>
              <a:defRPr/>
            </a:pPr>
            <a:r>
              <a:rPr lang="en-US" sz="900" dirty="0">
                <a:latin typeface="Segoe UI" panose="020B0502040204020203" pitchFamily="34" charset="0"/>
              </a:rPr>
              <a:t>F</a:t>
            </a:r>
            <a:r>
              <a:rPr lang="en-US" sz="900" dirty="0">
                <a:effectLst/>
                <a:latin typeface="Segoe UI" panose="020B0502040204020203" pitchFamily="34" charset="0"/>
              </a:rPr>
              <a:t>ragmented experience with multiple siloed tools and l</a:t>
            </a:r>
            <a:r>
              <a:rPr kumimoji="0" lang="en-US" sz="900" b="0" i="0" u="none" strike="noStrike" kern="1200" cap="none" spc="0" normalizeH="0" baseline="0" noProof="0" dirty="0" err="1">
                <a:ln>
                  <a:noFill/>
                </a:ln>
                <a:solidFill>
                  <a:srgbClr val="000000"/>
                </a:solidFill>
                <a:effectLst/>
                <a:uLnTx/>
                <a:uFillTx/>
                <a:latin typeface="Segoe UI"/>
                <a:ea typeface="+mn-ea"/>
                <a:cs typeface="+mn-cs"/>
              </a:rPr>
              <a:t>ittle</a:t>
            </a:r>
            <a:r>
              <a:rPr kumimoji="0" lang="en-US" sz="900" b="0" i="0" u="none" strike="noStrike" kern="1200" cap="none" spc="0" normalizeH="0" baseline="0" noProof="0" dirty="0">
                <a:ln>
                  <a:noFill/>
                </a:ln>
                <a:solidFill>
                  <a:srgbClr val="000000"/>
                </a:solidFill>
                <a:effectLst/>
                <a:uLnTx/>
                <a:uFillTx/>
                <a:latin typeface="Segoe UI"/>
                <a:ea typeface="+mn-ea"/>
                <a:cs typeface="+mn-cs"/>
              </a:rPr>
              <a:t> integration between different systems and processes – making it harder to switch between different workflows quickly and difficult to get the bigger picture for how processes are running well or not well. </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900" dirty="0">
              <a:effectLst/>
              <a:latin typeface="Arial" panose="020B0604020202020204" pitchFamily="34" charset="0"/>
            </a:endParaRPr>
          </a:p>
          <a:p>
            <a:pPr marL="0" marR="0" lvl="0" indent="0" algn="l" defTabSz="914367" rtl="0" eaLnBrk="1" fontAlgn="auto" latinLnBrk="0" hangingPunct="1">
              <a:lnSpc>
                <a:spcPct val="90000"/>
              </a:lnSpc>
              <a:spcBef>
                <a:spcPts val="0"/>
              </a:spcBef>
              <a:spcAft>
                <a:spcPts val="333"/>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Segoe UI"/>
              <a:ea typeface="+mn-ea"/>
              <a:cs typeface="+mn-cs"/>
            </a:endParaRP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900" b="1" dirty="0"/>
          </a:p>
          <a:p>
            <a:pPr marL="0" marR="0" lvl="0" indent="0" algn="l" defTabSz="914367" rtl="0" eaLnBrk="1" fontAlgn="auto" latinLnBrk="0" hangingPunct="1">
              <a:lnSpc>
                <a:spcPct val="90000"/>
              </a:lnSpc>
              <a:spcBef>
                <a:spcPts val="0"/>
              </a:spcBef>
              <a:spcAft>
                <a:spcPts val="333"/>
              </a:spcAft>
              <a:buClrTx/>
              <a:buSzTx/>
              <a:buFontTx/>
              <a:buNone/>
              <a:tabLst/>
              <a:defRPr/>
            </a:pPr>
            <a:r>
              <a:rPr lang="en-US" sz="900" b="1" dirty="0"/>
              <a:t>&lt;click&gt;</a:t>
            </a:r>
          </a:p>
          <a:p>
            <a:endParaRPr lang="en-US" sz="900"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4/14/2025 5:59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010715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900" dirty="0"/>
              <a:t>Within digitizing multiple processes, Teams can help with the following. </a:t>
            </a:r>
            <a:r>
              <a:rPr lang="en-US" sz="1000" b="1" kern="1200" dirty="0">
                <a:solidFill>
                  <a:srgbClr val="3C3C41"/>
                </a:solidFill>
                <a:latin typeface="+mn-lt"/>
                <a:ea typeface="+mn-ea"/>
                <a:cs typeface="+mn-cs"/>
              </a:rPr>
              <a:t>&lt;click&gt;</a:t>
            </a:r>
          </a:p>
          <a:p>
            <a:endParaRPr lang="en-US" sz="900"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4/14/2025 5:59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047510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800" dirty="0"/>
              <a:t>Now, we are going to check out how Teams can help gain operational visibility into on-the ground activities. </a:t>
            </a:r>
            <a:r>
              <a:rPr lang="en-US" sz="800" b="1" kern="1200" dirty="0">
                <a:solidFill>
                  <a:srgbClr val="3C3C41"/>
                </a:solidFill>
                <a:latin typeface="+mn-lt"/>
                <a:ea typeface="+mn-ea"/>
                <a:cs typeface="+mn-cs"/>
              </a:rPr>
              <a:t>&lt;click&gt;</a:t>
            </a:r>
          </a:p>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4/14/2025 5:59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977530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900" b="1" kern="1200" dirty="0">
                <a:solidFill>
                  <a:srgbClr val="3C3C41"/>
                </a:solidFill>
                <a:latin typeface="+mn-lt"/>
                <a:ea typeface="+mn-ea"/>
                <a:cs typeface="+mn-cs"/>
              </a:rPr>
              <a:t>Current difficulties frontline workers and the corporate teams that support them </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900" b="1" kern="1200" dirty="0">
              <a:solidFill>
                <a:srgbClr val="3C3C41"/>
              </a:solidFill>
              <a:latin typeface="+mn-lt"/>
              <a:ea typeface="+mn-ea"/>
              <a:cs typeface="+mn-cs"/>
            </a:endParaRPr>
          </a:p>
          <a:p>
            <a:pPr marL="0" marR="0" lvl="0" indent="0" algn="l" defTabSz="914367" rtl="0" eaLnBrk="1" fontAlgn="auto" latinLnBrk="0" hangingPunct="1">
              <a:lnSpc>
                <a:spcPct val="90000"/>
              </a:lnSpc>
              <a:spcBef>
                <a:spcPts val="0"/>
              </a:spcBef>
              <a:spcAft>
                <a:spcPts val="333"/>
              </a:spcAft>
              <a:buClrTx/>
              <a:buSzTx/>
              <a:buFontTx/>
              <a:buNone/>
              <a:tabLst/>
              <a:defRPr/>
            </a:pPr>
            <a:r>
              <a:rPr lang="en-US" sz="900" dirty="0"/>
              <a:t>Frontline managers and corporate teams have limited visibility into workload status – unsure of how things are executing and what support they need to provide to get the work done. </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900" dirty="0"/>
          </a:p>
          <a:p>
            <a:pPr marL="0" marR="0" lvl="0" indent="0" algn="l" defTabSz="914367" rtl="0" eaLnBrk="1" fontAlgn="auto" latinLnBrk="0" hangingPunct="1">
              <a:lnSpc>
                <a:spcPct val="90000"/>
              </a:lnSpc>
              <a:spcBef>
                <a:spcPts val="0"/>
              </a:spcBef>
              <a:spcAft>
                <a:spcPts val="333"/>
              </a:spcAft>
              <a:buClrTx/>
              <a:buSzTx/>
              <a:buFontTx/>
              <a:buNone/>
              <a:tabLst/>
              <a:defRPr/>
            </a:pPr>
            <a:r>
              <a:rPr lang="en-US" sz="900" dirty="0"/>
              <a:t>It is difficult for corporate to get on-the-ground insights across multiple locations, teams, and shifts that could help improve the business and its processes.</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900" dirty="0"/>
          </a:p>
          <a:p>
            <a:pPr marL="0" marR="0" lvl="0" indent="0" algn="l" defTabSz="914367" rtl="0" eaLnBrk="1" fontAlgn="auto" latinLnBrk="0" hangingPunct="1">
              <a:lnSpc>
                <a:spcPct val="90000"/>
              </a:lnSpc>
              <a:spcBef>
                <a:spcPts val="0"/>
              </a:spcBef>
              <a:spcAft>
                <a:spcPts val="333"/>
              </a:spcAft>
              <a:buClrTx/>
              <a:buSzTx/>
              <a:buFontTx/>
              <a:buNone/>
              <a:tabLst/>
              <a:defRPr/>
            </a:pPr>
            <a:r>
              <a:rPr lang="en-US" sz="900" dirty="0"/>
              <a:t>Legacy systems and paper records make it hard to find documentation – creating time-consuming activities to try to find paper records and share them.</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900" b="1" kern="1200" dirty="0">
              <a:solidFill>
                <a:srgbClr val="3C3C41"/>
              </a:solidFill>
              <a:latin typeface="+mn-lt"/>
              <a:ea typeface="+mn-ea"/>
              <a:cs typeface="+mn-cs"/>
            </a:endParaRPr>
          </a:p>
          <a:p>
            <a:pPr marL="0" marR="0" lvl="0" indent="0" algn="l" defTabSz="914367" rtl="0" eaLnBrk="1" fontAlgn="auto" latinLnBrk="0" hangingPunct="1">
              <a:lnSpc>
                <a:spcPct val="90000"/>
              </a:lnSpc>
              <a:spcBef>
                <a:spcPts val="0"/>
              </a:spcBef>
              <a:spcAft>
                <a:spcPts val="333"/>
              </a:spcAft>
              <a:buClrTx/>
              <a:buSzTx/>
              <a:buFontTx/>
              <a:buNone/>
              <a:tabLst/>
              <a:defRPr/>
            </a:pPr>
            <a:r>
              <a:rPr lang="en-US" sz="900" b="1" kern="1200" dirty="0">
                <a:solidFill>
                  <a:srgbClr val="3C3C41"/>
                </a:solidFill>
                <a:latin typeface="+mn-lt"/>
                <a:ea typeface="+mn-ea"/>
                <a:cs typeface="+mn-cs"/>
              </a:rPr>
              <a:t>&lt;click&gt;</a:t>
            </a:r>
          </a:p>
          <a:p>
            <a:endParaRPr lang="en-US" sz="900"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4/14/2025 5:59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790136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w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w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w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w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wmf"/><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w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4EDD797-1308-C559-170B-478AB8674722}"/>
              </a:ext>
            </a:extLst>
          </p:cNvPr>
          <p:cNvSpPr/>
          <p:nvPr userDrawn="1"/>
        </p:nvSpPr>
        <p:spPr bwMode="auto">
          <a:xfrm>
            <a:off x="5686425" y="723900"/>
            <a:ext cx="6515100" cy="6143625"/>
          </a:xfrm>
          <a:custGeom>
            <a:avLst/>
            <a:gdLst>
              <a:gd name="connsiteX0" fmla="*/ 6505575 w 6515100"/>
              <a:gd name="connsiteY0" fmla="*/ 114300 h 6143625"/>
              <a:gd name="connsiteX1" fmla="*/ 6505575 w 6515100"/>
              <a:gd name="connsiteY1" fmla="*/ 47625 h 6143625"/>
              <a:gd name="connsiteX2" fmla="*/ 0 w 6515100"/>
              <a:gd name="connsiteY2" fmla="*/ 0 h 6143625"/>
              <a:gd name="connsiteX3" fmla="*/ 28575 w 6515100"/>
              <a:gd name="connsiteY3" fmla="*/ 6143625 h 6143625"/>
              <a:gd name="connsiteX4" fmla="*/ 6515100 w 6515100"/>
              <a:gd name="connsiteY4" fmla="*/ 6134100 h 6143625"/>
              <a:gd name="connsiteX5" fmla="*/ 6505575 w 6515100"/>
              <a:gd name="connsiteY5" fmla="*/ 114300 h 614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5100" h="6143625">
                <a:moveTo>
                  <a:pt x="6505575" y="114300"/>
                </a:moveTo>
                <a:lnTo>
                  <a:pt x="6505575" y="47625"/>
                </a:lnTo>
                <a:lnTo>
                  <a:pt x="0" y="0"/>
                </a:lnTo>
                <a:lnTo>
                  <a:pt x="28575" y="6143625"/>
                </a:lnTo>
                <a:lnTo>
                  <a:pt x="6515100" y="6134100"/>
                </a:lnTo>
                <a:lnTo>
                  <a:pt x="6505575" y="114300"/>
                </a:lnTo>
                <a:close/>
              </a:path>
            </a:pathLst>
          </a:custGeom>
          <a:blipFill>
            <a:blip r:embed="rId2"/>
            <a:stretch>
              <a:fillRect l="-17945" t="-6109" r="-29392" b="-47892"/>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pic>
        <p:nvPicPr>
          <p:cNvPr id="4" name="Picture 3" descr="A black and white image of a person's face&#10;&#10;Description automatically generated with low confidence">
            <a:extLst>
              <a:ext uri="{FF2B5EF4-FFF2-40B4-BE49-F238E27FC236}">
                <a16:creationId xmlns:a16="http://schemas.microsoft.com/office/drawing/2014/main" id="{847F35FA-C0C8-F360-B06F-106DE51043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378" y="2588809"/>
            <a:ext cx="3342127" cy="1680382"/>
          </a:xfrm>
          <a:prstGeom prst="rect">
            <a:avLst/>
          </a:prstGeom>
        </p:spPr>
      </p:pic>
      <p:sp>
        <p:nvSpPr>
          <p:cNvPr id="9" name="Freeform: Shape 8">
            <a:extLst>
              <a:ext uri="{FF2B5EF4-FFF2-40B4-BE49-F238E27FC236}">
                <a16:creationId xmlns:a16="http://schemas.microsoft.com/office/drawing/2014/main" id="{6AEACD75-EC3C-4C49-BEAD-D5F17E975744}"/>
              </a:ext>
            </a:extLst>
          </p:cNvPr>
          <p:cNvSpPr/>
          <p:nvPr userDrawn="1"/>
        </p:nvSpPr>
        <p:spPr bwMode="auto">
          <a:xfrm>
            <a:off x="-25400" y="-38100"/>
            <a:ext cx="6467264" cy="5854700"/>
          </a:xfrm>
          <a:custGeom>
            <a:avLst/>
            <a:gdLst>
              <a:gd name="connsiteX0" fmla="*/ 0 w 6467264"/>
              <a:gd name="connsiteY0" fmla="*/ 5854700 h 5854700"/>
              <a:gd name="connsiteX1" fmla="*/ 0 w 6467264"/>
              <a:gd name="connsiteY1" fmla="*/ 5854700 h 5854700"/>
              <a:gd name="connsiteX2" fmla="*/ 5219700 w 6467264"/>
              <a:gd name="connsiteY2" fmla="*/ 5842000 h 5854700"/>
              <a:gd name="connsiteX3" fmla="*/ 5422900 w 6467264"/>
              <a:gd name="connsiteY3" fmla="*/ 5765800 h 5854700"/>
              <a:gd name="connsiteX4" fmla="*/ 5689600 w 6467264"/>
              <a:gd name="connsiteY4" fmla="*/ 5740400 h 5854700"/>
              <a:gd name="connsiteX5" fmla="*/ 5727700 w 6467264"/>
              <a:gd name="connsiteY5" fmla="*/ 5715000 h 5854700"/>
              <a:gd name="connsiteX6" fmla="*/ 5778500 w 6467264"/>
              <a:gd name="connsiteY6" fmla="*/ 5702300 h 5854700"/>
              <a:gd name="connsiteX7" fmla="*/ 5816600 w 6467264"/>
              <a:gd name="connsiteY7" fmla="*/ 5664200 h 5854700"/>
              <a:gd name="connsiteX8" fmla="*/ 5880100 w 6467264"/>
              <a:gd name="connsiteY8" fmla="*/ 5638800 h 5854700"/>
              <a:gd name="connsiteX9" fmla="*/ 6032500 w 6467264"/>
              <a:gd name="connsiteY9" fmla="*/ 5562600 h 5854700"/>
              <a:gd name="connsiteX10" fmla="*/ 6121400 w 6467264"/>
              <a:gd name="connsiteY10" fmla="*/ 5461000 h 5854700"/>
              <a:gd name="connsiteX11" fmla="*/ 6172200 w 6467264"/>
              <a:gd name="connsiteY11" fmla="*/ 5359400 h 5854700"/>
              <a:gd name="connsiteX12" fmla="*/ 6223000 w 6467264"/>
              <a:gd name="connsiteY12" fmla="*/ 5181600 h 5854700"/>
              <a:gd name="connsiteX13" fmla="*/ 6248400 w 6467264"/>
              <a:gd name="connsiteY13" fmla="*/ 5067300 h 5854700"/>
              <a:gd name="connsiteX14" fmla="*/ 6286500 w 6467264"/>
              <a:gd name="connsiteY14" fmla="*/ 4343400 h 5854700"/>
              <a:gd name="connsiteX15" fmla="*/ 6273800 w 6467264"/>
              <a:gd name="connsiteY15" fmla="*/ 1333500 h 5854700"/>
              <a:gd name="connsiteX16" fmla="*/ 6248400 w 6467264"/>
              <a:gd name="connsiteY16" fmla="*/ 927100 h 5854700"/>
              <a:gd name="connsiteX17" fmla="*/ 6223000 w 6467264"/>
              <a:gd name="connsiteY17" fmla="*/ 990600 h 5854700"/>
              <a:gd name="connsiteX18" fmla="*/ 6451600 w 6467264"/>
              <a:gd name="connsiteY18" fmla="*/ 952500 h 5854700"/>
              <a:gd name="connsiteX19" fmla="*/ 6451600 w 6467264"/>
              <a:gd name="connsiteY19" fmla="*/ 520700 h 5854700"/>
              <a:gd name="connsiteX20" fmla="*/ 6400800 w 6467264"/>
              <a:gd name="connsiteY20" fmla="*/ 406400 h 5854700"/>
              <a:gd name="connsiteX21" fmla="*/ 6362700 w 6467264"/>
              <a:gd name="connsiteY21" fmla="*/ 368300 h 5854700"/>
              <a:gd name="connsiteX22" fmla="*/ 6311900 w 6467264"/>
              <a:gd name="connsiteY22" fmla="*/ 241300 h 5854700"/>
              <a:gd name="connsiteX23" fmla="*/ 6286500 w 6467264"/>
              <a:gd name="connsiteY23" fmla="*/ 190500 h 5854700"/>
              <a:gd name="connsiteX24" fmla="*/ 6261100 w 6467264"/>
              <a:gd name="connsiteY24" fmla="*/ 76200 h 5854700"/>
              <a:gd name="connsiteX25" fmla="*/ 6261100 w 6467264"/>
              <a:gd name="connsiteY25" fmla="*/ 38100 h 5854700"/>
              <a:gd name="connsiteX26" fmla="*/ 6235700 w 6467264"/>
              <a:gd name="connsiteY26" fmla="*/ 12700 h 5854700"/>
              <a:gd name="connsiteX27" fmla="*/ 12700 w 6467264"/>
              <a:gd name="connsiteY27" fmla="*/ 0 h 5854700"/>
              <a:gd name="connsiteX28" fmla="*/ 0 w 6467264"/>
              <a:gd name="connsiteY28" fmla="*/ 5854700 h 585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67264" h="5854700">
                <a:moveTo>
                  <a:pt x="0" y="5854700"/>
                </a:moveTo>
                <a:lnTo>
                  <a:pt x="0" y="5854700"/>
                </a:lnTo>
                <a:lnTo>
                  <a:pt x="5219700" y="5842000"/>
                </a:lnTo>
                <a:cubicBezTo>
                  <a:pt x="5280815" y="5841418"/>
                  <a:pt x="5364335" y="5781417"/>
                  <a:pt x="5422900" y="5765800"/>
                </a:cubicBezTo>
                <a:cubicBezTo>
                  <a:pt x="5462521" y="5755234"/>
                  <a:pt x="5679279" y="5741194"/>
                  <a:pt x="5689600" y="5740400"/>
                </a:cubicBezTo>
                <a:cubicBezTo>
                  <a:pt x="5702300" y="5731933"/>
                  <a:pt x="5713671" y="5721013"/>
                  <a:pt x="5727700" y="5715000"/>
                </a:cubicBezTo>
                <a:cubicBezTo>
                  <a:pt x="5743743" y="5708124"/>
                  <a:pt x="5763345" y="5710960"/>
                  <a:pt x="5778500" y="5702300"/>
                </a:cubicBezTo>
                <a:cubicBezTo>
                  <a:pt x="5794094" y="5693389"/>
                  <a:pt x="5801370" y="5673719"/>
                  <a:pt x="5816600" y="5664200"/>
                </a:cubicBezTo>
                <a:cubicBezTo>
                  <a:pt x="5835932" y="5652118"/>
                  <a:pt x="5859473" y="5648507"/>
                  <a:pt x="5880100" y="5638800"/>
                </a:cubicBezTo>
                <a:cubicBezTo>
                  <a:pt x="5931490" y="5614616"/>
                  <a:pt x="5992339" y="5602761"/>
                  <a:pt x="6032500" y="5562600"/>
                </a:cubicBezTo>
                <a:cubicBezTo>
                  <a:pt x="6066608" y="5528492"/>
                  <a:pt x="6096915" y="5502975"/>
                  <a:pt x="6121400" y="5461000"/>
                </a:cubicBezTo>
                <a:cubicBezTo>
                  <a:pt x="6140479" y="5428294"/>
                  <a:pt x="6172200" y="5359400"/>
                  <a:pt x="6172200" y="5359400"/>
                </a:cubicBezTo>
                <a:cubicBezTo>
                  <a:pt x="6200024" y="5164629"/>
                  <a:pt x="6161730" y="5377665"/>
                  <a:pt x="6223000" y="5181600"/>
                </a:cubicBezTo>
                <a:cubicBezTo>
                  <a:pt x="6234641" y="5144347"/>
                  <a:pt x="6239933" y="5105400"/>
                  <a:pt x="6248400" y="5067300"/>
                </a:cubicBezTo>
                <a:cubicBezTo>
                  <a:pt x="6279952" y="4546698"/>
                  <a:pt x="6267974" y="4788035"/>
                  <a:pt x="6286500" y="4343400"/>
                </a:cubicBezTo>
                <a:cubicBezTo>
                  <a:pt x="6282267" y="3340100"/>
                  <a:pt x="6281547" y="2336779"/>
                  <a:pt x="6273800" y="1333500"/>
                </a:cubicBezTo>
                <a:cubicBezTo>
                  <a:pt x="6272331" y="1143225"/>
                  <a:pt x="6264370" y="1086801"/>
                  <a:pt x="6248400" y="927100"/>
                </a:cubicBezTo>
                <a:cubicBezTo>
                  <a:pt x="6239933" y="948267"/>
                  <a:pt x="6201211" y="983896"/>
                  <a:pt x="6223000" y="990600"/>
                </a:cubicBezTo>
                <a:cubicBezTo>
                  <a:pt x="6349686" y="1029580"/>
                  <a:pt x="6379505" y="1000563"/>
                  <a:pt x="6451600" y="952500"/>
                </a:cubicBezTo>
                <a:cubicBezTo>
                  <a:pt x="6468373" y="767996"/>
                  <a:pt x="6476232" y="750601"/>
                  <a:pt x="6451600" y="520700"/>
                </a:cubicBezTo>
                <a:cubicBezTo>
                  <a:pt x="6450345" y="508986"/>
                  <a:pt x="6410505" y="419987"/>
                  <a:pt x="6400800" y="406400"/>
                </a:cubicBezTo>
                <a:cubicBezTo>
                  <a:pt x="6390361" y="391785"/>
                  <a:pt x="6373139" y="382915"/>
                  <a:pt x="6362700" y="368300"/>
                </a:cubicBezTo>
                <a:cubicBezTo>
                  <a:pt x="6325710" y="316514"/>
                  <a:pt x="6342744" y="302988"/>
                  <a:pt x="6311900" y="241300"/>
                </a:cubicBezTo>
                <a:cubicBezTo>
                  <a:pt x="6303433" y="224367"/>
                  <a:pt x="6293958" y="207901"/>
                  <a:pt x="6286500" y="190500"/>
                </a:cubicBezTo>
                <a:cubicBezTo>
                  <a:pt x="6271227" y="154864"/>
                  <a:pt x="6265286" y="113876"/>
                  <a:pt x="6261100" y="76200"/>
                </a:cubicBezTo>
                <a:cubicBezTo>
                  <a:pt x="6259698" y="63578"/>
                  <a:pt x="6261100" y="50800"/>
                  <a:pt x="6261100" y="38100"/>
                </a:cubicBezTo>
                <a:lnTo>
                  <a:pt x="6235700" y="12700"/>
                </a:lnTo>
                <a:lnTo>
                  <a:pt x="12700" y="0"/>
                </a:lnTo>
                <a:cubicBezTo>
                  <a:pt x="16933" y="1947333"/>
                  <a:pt x="21167" y="3894667"/>
                  <a:pt x="0" y="5854700"/>
                </a:cubicBezTo>
                <a:close/>
              </a:path>
            </a:pathLst>
          </a:custGeom>
          <a:blipFill>
            <a:blip r:embed="rId4"/>
            <a:stretch>
              <a:fillRect l="-31191" t="-41737" r="-17172" b="-19865"/>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1" y="2979540"/>
            <a:ext cx="6513579" cy="553998"/>
          </a:xfrm>
        </p:spPr>
        <p:txBody>
          <a:bodyPr wrap="square" anchor="b" anchorCtr="0">
            <a:spAutoFit/>
          </a:bodyPr>
          <a:lstStyle>
            <a:lvl1pPr>
              <a:defRPr>
                <a:solidFill>
                  <a:schemeClr val="bg1"/>
                </a:solidFill>
              </a:defRPr>
            </a:lvl1pPr>
          </a:lstStyle>
          <a:p>
            <a:r>
              <a:rPr lang="en-US" dirty="0"/>
              <a:t>Session Title</a:t>
            </a:r>
          </a:p>
        </p:txBody>
      </p:sp>
      <p:sp>
        <p:nvSpPr>
          <p:cNvPr id="5" name="Text Placeholder 4"/>
          <p:cNvSpPr>
            <a:spLocks noGrp="1"/>
          </p:cNvSpPr>
          <p:nvPr>
            <p:ph type="body" sz="quarter" idx="12" hasCustomPrompt="1"/>
          </p:nvPr>
        </p:nvSpPr>
        <p:spPr>
          <a:xfrm>
            <a:off x="582040" y="3965440"/>
            <a:ext cx="5943600" cy="923330"/>
          </a:xfrm>
          <a:noFill/>
        </p:spPr>
        <p:txBody>
          <a:bodyPr wrap="square" lIns="0" tIns="0" rIns="0" bIns="0">
            <a:spAutoFit/>
          </a:bodyPr>
          <a:lstStyle>
            <a:lvl1pPr marL="0" indent="0">
              <a:spcBef>
                <a:spcPts val="0"/>
              </a:spcBef>
              <a:buNone/>
              <a:defRPr sz="2000" spc="0" baseline="0">
                <a:solidFill>
                  <a:schemeClr val="bg1"/>
                </a:solidFill>
                <a:latin typeface="+mn-lt"/>
                <a:cs typeface="Segoe UI" panose="020B0502040204020203" pitchFamily="34" charset="0"/>
              </a:defRPr>
            </a:lvl1pPr>
          </a:lstStyle>
          <a:p>
            <a:r>
              <a:rPr lang="en-US" dirty="0"/>
              <a:t>Presenter(s) Name</a:t>
            </a:r>
          </a:p>
          <a:p>
            <a:r>
              <a:rPr lang="en-US" dirty="0"/>
              <a:t>Presenter(s) Role</a:t>
            </a:r>
          </a:p>
          <a:p>
            <a:r>
              <a:rPr lang="en-US" dirty="0"/>
              <a:t>Presenter(s) Company</a:t>
            </a:r>
          </a:p>
        </p:txBody>
      </p:sp>
    </p:spTree>
    <p:extLst>
      <p:ext uri="{BB962C8B-B14F-4D97-AF65-F5344CB8AC3E}">
        <p14:creationId xmlns:p14="http://schemas.microsoft.com/office/powerpoint/2010/main" val="87411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84">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FD98797-3F1C-D96F-9EAA-7B71DA93A53F}"/>
              </a:ext>
            </a:extLst>
          </p:cNvPr>
          <p:cNvSpPr/>
          <p:nvPr userDrawn="1"/>
        </p:nvSpPr>
        <p:spPr bwMode="auto">
          <a:xfrm>
            <a:off x="-25400" y="-38100"/>
            <a:ext cx="6467264" cy="5854700"/>
          </a:xfrm>
          <a:custGeom>
            <a:avLst/>
            <a:gdLst>
              <a:gd name="connsiteX0" fmla="*/ 0 w 6467264"/>
              <a:gd name="connsiteY0" fmla="*/ 5854700 h 5854700"/>
              <a:gd name="connsiteX1" fmla="*/ 0 w 6467264"/>
              <a:gd name="connsiteY1" fmla="*/ 5854700 h 5854700"/>
              <a:gd name="connsiteX2" fmla="*/ 5219700 w 6467264"/>
              <a:gd name="connsiteY2" fmla="*/ 5842000 h 5854700"/>
              <a:gd name="connsiteX3" fmla="*/ 5422900 w 6467264"/>
              <a:gd name="connsiteY3" fmla="*/ 5765800 h 5854700"/>
              <a:gd name="connsiteX4" fmla="*/ 5689600 w 6467264"/>
              <a:gd name="connsiteY4" fmla="*/ 5740400 h 5854700"/>
              <a:gd name="connsiteX5" fmla="*/ 5727700 w 6467264"/>
              <a:gd name="connsiteY5" fmla="*/ 5715000 h 5854700"/>
              <a:gd name="connsiteX6" fmla="*/ 5778500 w 6467264"/>
              <a:gd name="connsiteY6" fmla="*/ 5702300 h 5854700"/>
              <a:gd name="connsiteX7" fmla="*/ 5816600 w 6467264"/>
              <a:gd name="connsiteY7" fmla="*/ 5664200 h 5854700"/>
              <a:gd name="connsiteX8" fmla="*/ 5880100 w 6467264"/>
              <a:gd name="connsiteY8" fmla="*/ 5638800 h 5854700"/>
              <a:gd name="connsiteX9" fmla="*/ 6032500 w 6467264"/>
              <a:gd name="connsiteY9" fmla="*/ 5562600 h 5854700"/>
              <a:gd name="connsiteX10" fmla="*/ 6121400 w 6467264"/>
              <a:gd name="connsiteY10" fmla="*/ 5461000 h 5854700"/>
              <a:gd name="connsiteX11" fmla="*/ 6172200 w 6467264"/>
              <a:gd name="connsiteY11" fmla="*/ 5359400 h 5854700"/>
              <a:gd name="connsiteX12" fmla="*/ 6223000 w 6467264"/>
              <a:gd name="connsiteY12" fmla="*/ 5181600 h 5854700"/>
              <a:gd name="connsiteX13" fmla="*/ 6248400 w 6467264"/>
              <a:gd name="connsiteY13" fmla="*/ 5067300 h 5854700"/>
              <a:gd name="connsiteX14" fmla="*/ 6286500 w 6467264"/>
              <a:gd name="connsiteY14" fmla="*/ 4343400 h 5854700"/>
              <a:gd name="connsiteX15" fmla="*/ 6273800 w 6467264"/>
              <a:gd name="connsiteY15" fmla="*/ 1333500 h 5854700"/>
              <a:gd name="connsiteX16" fmla="*/ 6248400 w 6467264"/>
              <a:gd name="connsiteY16" fmla="*/ 927100 h 5854700"/>
              <a:gd name="connsiteX17" fmla="*/ 6223000 w 6467264"/>
              <a:gd name="connsiteY17" fmla="*/ 990600 h 5854700"/>
              <a:gd name="connsiteX18" fmla="*/ 6451600 w 6467264"/>
              <a:gd name="connsiteY18" fmla="*/ 952500 h 5854700"/>
              <a:gd name="connsiteX19" fmla="*/ 6451600 w 6467264"/>
              <a:gd name="connsiteY19" fmla="*/ 520700 h 5854700"/>
              <a:gd name="connsiteX20" fmla="*/ 6400800 w 6467264"/>
              <a:gd name="connsiteY20" fmla="*/ 406400 h 5854700"/>
              <a:gd name="connsiteX21" fmla="*/ 6362700 w 6467264"/>
              <a:gd name="connsiteY21" fmla="*/ 368300 h 5854700"/>
              <a:gd name="connsiteX22" fmla="*/ 6311900 w 6467264"/>
              <a:gd name="connsiteY22" fmla="*/ 241300 h 5854700"/>
              <a:gd name="connsiteX23" fmla="*/ 6286500 w 6467264"/>
              <a:gd name="connsiteY23" fmla="*/ 190500 h 5854700"/>
              <a:gd name="connsiteX24" fmla="*/ 6261100 w 6467264"/>
              <a:gd name="connsiteY24" fmla="*/ 76200 h 5854700"/>
              <a:gd name="connsiteX25" fmla="*/ 6261100 w 6467264"/>
              <a:gd name="connsiteY25" fmla="*/ 38100 h 5854700"/>
              <a:gd name="connsiteX26" fmla="*/ 6235700 w 6467264"/>
              <a:gd name="connsiteY26" fmla="*/ 12700 h 5854700"/>
              <a:gd name="connsiteX27" fmla="*/ 12700 w 6467264"/>
              <a:gd name="connsiteY27" fmla="*/ 0 h 5854700"/>
              <a:gd name="connsiteX28" fmla="*/ 0 w 6467264"/>
              <a:gd name="connsiteY28" fmla="*/ 5854700 h 585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67264" h="5854700">
                <a:moveTo>
                  <a:pt x="0" y="5854700"/>
                </a:moveTo>
                <a:lnTo>
                  <a:pt x="0" y="5854700"/>
                </a:lnTo>
                <a:lnTo>
                  <a:pt x="5219700" y="5842000"/>
                </a:lnTo>
                <a:cubicBezTo>
                  <a:pt x="5280815" y="5841418"/>
                  <a:pt x="5364335" y="5781417"/>
                  <a:pt x="5422900" y="5765800"/>
                </a:cubicBezTo>
                <a:cubicBezTo>
                  <a:pt x="5462521" y="5755234"/>
                  <a:pt x="5679279" y="5741194"/>
                  <a:pt x="5689600" y="5740400"/>
                </a:cubicBezTo>
                <a:cubicBezTo>
                  <a:pt x="5702300" y="5731933"/>
                  <a:pt x="5713671" y="5721013"/>
                  <a:pt x="5727700" y="5715000"/>
                </a:cubicBezTo>
                <a:cubicBezTo>
                  <a:pt x="5743743" y="5708124"/>
                  <a:pt x="5763345" y="5710960"/>
                  <a:pt x="5778500" y="5702300"/>
                </a:cubicBezTo>
                <a:cubicBezTo>
                  <a:pt x="5794094" y="5693389"/>
                  <a:pt x="5801370" y="5673719"/>
                  <a:pt x="5816600" y="5664200"/>
                </a:cubicBezTo>
                <a:cubicBezTo>
                  <a:pt x="5835932" y="5652118"/>
                  <a:pt x="5859473" y="5648507"/>
                  <a:pt x="5880100" y="5638800"/>
                </a:cubicBezTo>
                <a:cubicBezTo>
                  <a:pt x="5931490" y="5614616"/>
                  <a:pt x="5992339" y="5602761"/>
                  <a:pt x="6032500" y="5562600"/>
                </a:cubicBezTo>
                <a:cubicBezTo>
                  <a:pt x="6066608" y="5528492"/>
                  <a:pt x="6096915" y="5502975"/>
                  <a:pt x="6121400" y="5461000"/>
                </a:cubicBezTo>
                <a:cubicBezTo>
                  <a:pt x="6140479" y="5428294"/>
                  <a:pt x="6172200" y="5359400"/>
                  <a:pt x="6172200" y="5359400"/>
                </a:cubicBezTo>
                <a:cubicBezTo>
                  <a:pt x="6200024" y="5164629"/>
                  <a:pt x="6161730" y="5377665"/>
                  <a:pt x="6223000" y="5181600"/>
                </a:cubicBezTo>
                <a:cubicBezTo>
                  <a:pt x="6234641" y="5144347"/>
                  <a:pt x="6239933" y="5105400"/>
                  <a:pt x="6248400" y="5067300"/>
                </a:cubicBezTo>
                <a:cubicBezTo>
                  <a:pt x="6279952" y="4546698"/>
                  <a:pt x="6267974" y="4788035"/>
                  <a:pt x="6286500" y="4343400"/>
                </a:cubicBezTo>
                <a:cubicBezTo>
                  <a:pt x="6282267" y="3340100"/>
                  <a:pt x="6281547" y="2336779"/>
                  <a:pt x="6273800" y="1333500"/>
                </a:cubicBezTo>
                <a:cubicBezTo>
                  <a:pt x="6272331" y="1143225"/>
                  <a:pt x="6264370" y="1086801"/>
                  <a:pt x="6248400" y="927100"/>
                </a:cubicBezTo>
                <a:cubicBezTo>
                  <a:pt x="6239933" y="948267"/>
                  <a:pt x="6201211" y="983896"/>
                  <a:pt x="6223000" y="990600"/>
                </a:cubicBezTo>
                <a:cubicBezTo>
                  <a:pt x="6349686" y="1029580"/>
                  <a:pt x="6379505" y="1000563"/>
                  <a:pt x="6451600" y="952500"/>
                </a:cubicBezTo>
                <a:cubicBezTo>
                  <a:pt x="6468373" y="767996"/>
                  <a:pt x="6476232" y="750601"/>
                  <a:pt x="6451600" y="520700"/>
                </a:cubicBezTo>
                <a:cubicBezTo>
                  <a:pt x="6450345" y="508986"/>
                  <a:pt x="6410505" y="419987"/>
                  <a:pt x="6400800" y="406400"/>
                </a:cubicBezTo>
                <a:cubicBezTo>
                  <a:pt x="6390361" y="391785"/>
                  <a:pt x="6373139" y="382915"/>
                  <a:pt x="6362700" y="368300"/>
                </a:cubicBezTo>
                <a:cubicBezTo>
                  <a:pt x="6325710" y="316514"/>
                  <a:pt x="6342744" y="302988"/>
                  <a:pt x="6311900" y="241300"/>
                </a:cubicBezTo>
                <a:cubicBezTo>
                  <a:pt x="6303433" y="224367"/>
                  <a:pt x="6293958" y="207901"/>
                  <a:pt x="6286500" y="190500"/>
                </a:cubicBezTo>
                <a:cubicBezTo>
                  <a:pt x="6271227" y="154864"/>
                  <a:pt x="6265286" y="113876"/>
                  <a:pt x="6261100" y="76200"/>
                </a:cubicBezTo>
                <a:cubicBezTo>
                  <a:pt x="6259698" y="63578"/>
                  <a:pt x="6261100" y="50800"/>
                  <a:pt x="6261100" y="38100"/>
                </a:cubicBezTo>
                <a:lnTo>
                  <a:pt x="6235700" y="12700"/>
                </a:lnTo>
                <a:lnTo>
                  <a:pt x="12700" y="0"/>
                </a:lnTo>
                <a:cubicBezTo>
                  <a:pt x="16933" y="1947333"/>
                  <a:pt x="21167" y="3894667"/>
                  <a:pt x="0" y="5854700"/>
                </a:cubicBezTo>
                <a:close/>
              </a:path>
            </a:pathLst>
          </a:custGeom>
          <a:blipFill>
            <a:blip r:embed="rId2">
              <a:alphaModFix amt="50000"/>
            </a:blip>
            <a:stretch>
              <a:fillRect l="-31191" t="-41737" r="-17172" b="-19865"/>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11" name="Freeform: Shape 10">
            <a:extLst>
              <a:ext uri="{FF2B5EF4-FFF2-40B4-BE49-F238E27FC236}">
                <a16:creationId xmlns:a16="http://schemas.microsoft.com/office/drawing/2014/main" id="{269DB3D4-5BDA-6059-3342-63051D5FF796}"/>
              </a:ext>
            </a:extLst>
          </p:cNvPr>
          <p:cNvSpPr/>
          <p:nvPr userDrawn="1"/>
        </p:nvSpPr>
        <p:spPr bwMode="auto">
          <a:xfrm>
            <a:off x="5686425" y="723900"/>
            <a:ext cx="6515100" cy="6143625"/>
          </a:xfrm>
          <a:custGeom>
            <a:avLst/>
            <a:gdLst>
              <a:gd name="connsiteX0" fmla="*/ 6505575 w 6515100"/>
              <a:gd name="connsiteY0" fmla="*/ 114300 h 6143625"/>
              <a:gd name="connsiteX1" fmla="*/ 6505575 w 6515100"/>
              <a:gd name="connsiteY1" fmla="*/ 47625 h 6143625"/>
              <a:gd name="connsiteX2" fmla="*/ 0 w 6515100"/>
              <a:gd name="connsiteY2" fmla="*/ 0 h 6143625"/>
              <a:gd name="connsiteX3" fmla="*/ 28575 w 6515100"/>
              <a:gd name="connsiteY3" fmla="*/ 6143625 h 6143625"/>
              <a:gd name="connsiteX4" fmla="*/ 6515100 w 6515100"/>
              <a:gd name="connsiteY4" fmla="*/ 6134100 h 6143625"/>
              <a:gd name="connsiteX5" fmla="*/ 6505575 w 6515100"/>
              <a:gd name="connsiteY5" fmla="*/ 114300 h 614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5100" h="6143625">
                <a:moveTo>
                  <a:pt x="6505575" y="114300"/>
                </a:moveTo>
                <a:lnTo>
                  <a:pt x="6505575" y="47625"/>
                </a:lnTo>
                <a:lnTo>
                  <a:pt x="0" y="0"/>
                </a:lnTo>
                <a:lnTo>
                  <a:pt x="28575" y="6143625"/>
                </a:lnTo>
                <a:lnTo>
                  <a:pt x="6515100" y="6134100"/>
                </a:lnTo>
                <a:lnTo>
                  <a:pt x="6505575" y="114300"/>
                </a:lnTo>
                <a:close/>
              </a:path>
            </a:pathLst>
          </a:custGeom>
          <a:blipFill>
            <a:blip r:embed="rId3">
              <a:alphaModFix amt="50000"/>
            </a:blip>
            <a:stretch>
              <a:fillRect l="-17945" t="-6109" r="-29392" b="-47892"/>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2" name="Title 1">
            <a:extLst>
              <a:ext uri="{FF2B5EF4-FFF2-40B4-BE49-F238E27FC236}">
                <a16:creationId xmlns:a16="http://schemas.microsoft.com/office/drawing/2014/main" id="{4791CA7D-9032-4AE9-BED4-BA8EDEF9CF5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8BB85F-5FDC-4E34-9EDF-67B7257A75B6}"/>
              </a:ext>
            </a:extLst>
          </p:cNvPr>
          <p:cNvSpPr>
            <a:spLocks noGrp="1"/>
          </p:cNvSpPr>
          <p:nvPr>
            <p:ph idx="1"/>
          </p:nvPr>
        </p:nvSpPr>
        <p:spPr/>
        <p:txBody>
          <a:bodyPr/>
          <a:lstStyle>
            <a:lvl1pPr>
              <a:defRPr>
                <a:solidFill>
                  <a:schemeClr val="bg1"/>
                </a:solidFill>
                <a:latin typeface="+mj-lt"/>
              </a:defRPr>
            </a:lvl1pPr>
            <a:lvl2pPr>
              <a:defRPr>
                <a:solidFill>
                  <a:schemeClr val="bg1"/>
                </a:solidFill>
                <a:latin typeface="+mj-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BB4707-8F6A-4644-8FD2-30712CBEB7F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2F31EEC-802D-4580-880A-213AC2B911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AEDD161-D326-44C8-AD39-1246E8B07571}"/>
              </a:ext>
            </a:extLst>
          </p:cNvPr>
          <p:cNvSpPr>
            <a:spLocks noGrp="1"/>
          </p:cNvSpPr>
          <p:nvPr>
            <p:ph type="sldNum" sz="quarter" idx="12"/>
          </p:nvPr>
        </p:nvSpPr>
        <p:spPr/>
        <p:txBody>
          <a:bodyPr/>
          <a:lstStyle/>
          <a:p>
            <a:fld id="{1504132D-A921-4426-8D4A-A311AE1C6E3E}" type="slidenum">
              <a:rPr lang="en-US" smtClean="0"/>
              <a:t>‹#›</a:t>
            </a:fld>
            <a:endParaRPr lang="en-US"/>
          </a:p>
        </p:txBody>
      </p:sp>
      <p:pic>
        <p:nvPicPr>
          <p:cNvPr id="15" name="Picture 14">
            <a:extLst>
              <a:ext uri="{FF2B5EF4-FFF2-40B4-BE49-F238E27FC236}">
                <a16:creationId xmlns:a16="http://schemas.microsoft.com/office/drawing/2014/main" id="{8AD85496-0A37-CB09-E4FA-C6AEA921EFB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21658"/>
          <a:stretch/>
        </p:blipFill>
        <p:spPr>
          <a:xfrm>
            <a:off x="10706100" y="6170288"/>
            <a:ext cx="1258108" cy="497212"/>
          </a:xfrm>
          <a:prstGeom prst="rect">
            <a:avLst/>
          </a:prstGeom>
        </p:spPr>
      </p:pic>
    </p:spTree>
    <p:extLst>
      <p:ext uri="{BB962C8B-B14F-4D97-AF65-F5344CB8AC3E}">
        <p14:creationId xmlns:p14="http://schemas.microsoft.com/office/powerpoint/2010/main" val="261729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ection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FE0651F-3182-9DC8-9945-426D222C9113}"/>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12541611">
            <a:off x="5723580" y="1663121"/>
            <a:ext cx="7186704" cy="6832292"/>
          </a:xfrm>
          <a:prstGeom prst="rect">
            <a:avLst/>
          </a:prstGeom>
        </p:spPr>
      </p:pic>
      <p:pic>
        <p:nvPicPr>
          <p:cNvPr id="14" name="Picture 13">
            <a:extLst>
              <a:ext uri="{FF2B5EF4-FFF2-40B4-BE49-F238E27FC236}">
                <a16:creationId xmlns:a16="http://schemas.microsoft.com/office/drawing/2014/main" id="{18135B7D-B97C-F8B2-99F6-D35B2059CB3D}"/>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1735909">
            <a:off x="-838453" y="-1164772"/>
            <a:ext cx="7186704" cy="6832292"/>
          </a:xfrm>
          <a:prstGeom prst="rect">
            <a:avLst/>
          </a:prstGeom>
        </p:spPr>
      </p:pic>
      <p:pic>
        <p:nvPicPr>
          <p:cNvPr id="15" name="Picture 14">
            <a:extLst>
              <a:ext uri="{FF2B5EF4-FFF2-40B4-BE49-F238E27FC236}">
                <a16:creationId xmlns:a16="http://schemas.microsoft.com/office/drawing/2014/main" id="{50057CCB-7F03-E706-5A0F-1508C53D05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1658"/>
          <a:stretch/>
        </p:blipFill>
        <p:spPr>
          <a:xfrm>
            <a:off x="10706100" y="6170288"/>
            <a:ext cx="1258108" cy="497212"/>
          </a:xfrm>
          <a:prstGeom prst="rect">
            <a:avLst/>
          </a:prstGeom>
        </p:spPr>
      </p:pic>
    </p:spTree>
    <p:extLst>
      <p:ext uri="{BB962C8B-B14F-4D97-AF65-F5344CB8AC3E}">
        <p14:creationId xmlns:p14="http://schemas.microsoft.com/office/powerpoint/2010/main" val="2196755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ection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68DC1F-9DE5-D8C9-6394-F42AC589E5CF}"/>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13881901">
            <a:off x="5443021" y="1472623"/>
            <a:ext cx="7186704" cy="6832292"/>
          </a:xfrm>
          <a:prstGeom prst="rect">
            <a:avLst/>
          </a:prstGeom>
        </p:spPr>
      </p:pic>
      <p:pic>
        <p:nvPicPr>
          <p:cNvPr id="10" name="Picture 9">
            <a:extLst>
              <a:ext uri="{FF2B5EF4-FFF2-40B4-BE49-F238E27FC236}">
                <a16:creationId xmlns:a16="http://schemas.microsoft.com/office/drawing/2014/main" id="{9D2D8FD2-6261-246B-7C6F-7E9B81E94B5A}"/>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3096980">
            <a:off x="-838453" y="-1164772"/>
            <a:ext cx="7186704" cy="6832292"/>
          </a:xfrm>
          <a:prstGeom prst="rect">
            <a:avLst/>
          </a:prstGeom>
        </p:spPr>
      </p:pic>
      <p:pic>
        <p:nvPicPr>
          <p:cNvPr id="6" name="Picture 5">
            <a:extLst>
              <a:ext uri="{FF2B5EF4-FFF2-40B4-BE49-F238E27FC236}">
                <a16:creationId xmlns:a16="http://schemas.microsoft.com/office/drawing/2014/main" id="{A748E73B-994B-F5BB-E6A8-872DD27DD45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1658"/>
          <a:stretch/>
        </p:blipFill>
        <p:spPr>
          <a:xfrm>
            <a:off x="10706100" y="6170288"/>
            <a:ext cx="1258108" cy="497212"/>
          </a:xfrm>
          <a:prstGeom prst="rect">
            <a:avLst/>
          </a:prstGeom>
        </p:spPr>
      </p:pic>
    </p:spTree>
    <p:extLst>
      <p:ext uri="{BB962C8B-B14F-4D97-AF65-F5344CB8AC3E}">
        <p14:creationId xmlns:p14="http://schemas.microsoft.com/office/powerpoint/2010/main" val="257268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8DCF67D8-827F-4F8D-ADCA-87BADEC95FCD}"/>
              </a:ext>
            </a:extLst>
          </p:cNvPr>
          <p:cNvSpPr>
            <a:spLocks noGrp="1"/>
          </p:cNvSpPr>
          <p:nvPr>
            <p:ph sz="quarter" idx="10"/>
          </p:nvPr>
        </p:nvSpPr>
        <p:spPr>
          <a:xfrm>
            <a:off x="609600" y="838200"/>
            <a:ext cx="107442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258AB797-F1D5-4462-A0E2-48B6634C2AF7}"/>
              </a:ext>
            </a:extLst>
          </p:cNvPr>
          <p:cNvSpPr>
            <a:spLocks noGrp="1"/>
          </p:cNvSpPr>
          <p:nvPr>
            <p:ph type="sldNum" sz="quarter" idx="11"/>
          </p:nvPr>
        </p:nvSpPr>
        <p:spPr/>
        <p:txBody>
          <a:bodyPr/>
          <a:lstStyle/>
          <a:p>
            <a:fld id="{AF4FAD32-EA27-4361-AB7D-99AD52059D67}" type="slidenum">
              <a:rPr lang="en-US" smtClean="0"/>
              <a:pPr/>
              <a:t>‹#›</a:t>
            </a:fld>
            <a:endParaRPr lang="en-US" dirty="0"/>
          </a:p>
        </p:txBody>
      </p:sp>
    </p:spTree>
    <p:extLst>
      <p:ext uri="{BB962C8B-B14F-4D97-AF65-F5344CB8AC3E}">
        <p14:creationId xmlns:p14="http://schemas.microsoft.com/office/powerpoint/2010/main" val="3038635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4189064C-0A44-4657-9615-5AB7444DA03C}"/>
              </a:ext>
            </a:extLst>
          </p:cNvPr>
          <p:cNvSpPr>
            <a:spLocks noGrp="1"/>
          </p:cNvSpPr>
          <p:nvPr>
            <p:ph type="sldNum" sz="quarter" idx="10"/>
          </p:nvPr>
        </p:nvSpPr>
        <p:spPr/>
        <p:txBody>
          <a:bodyPr/>
          <a:lstStyle/>
          <a:p>
            <a:fld id="{AF4FAD32-EA27-4361-AB7D-99AD52059D67}" type="slidenum">
              <a:rPr lang="en-US" smtClean="0"/>
              <a:pPr/>
              <a:t>‹#›</a:t>
            </a:fld>
            <a:endParaRPr lang="en-US" dirty="0"/>
          </a:p>
        </p:txBody>
      </p:sp>
    </p:spTree>
    <p:extLst>
      <p:ext uri="{BB962C8B-B14F-4D97-AF65-F5344CB8AC3E}">
        <p14:creationId xmlns:p14="http://schemas.microsoft.com/office/powerpoint/2010/main" val="1583205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8DCF67D8-827F-4F8D-ADCA-87BADEC95FCD}"/>
              </a:ext>
            </a:extLst>
          </p:cNvPr>
          <p:cNvSpPr>
            <a:spLocks noGrp="1"/>
          </p:cNvSpPr>
          <p:nvPr>
            <p:ph sz="quarter" idx="10"/>
          </p:nvPr>
        </p:nvSpPr>
        <p:spPr>
          <a:xfrm>
            <a:off x="609600" y="838200"/>
            <a:ext cx="107442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258AB797-F1D5-4462-A0E2-48B6634C2AF7}"/>
              </a:ext>
            </a:extLst>
          </p:cNvPr>
          <p:cNvSpPr>
            <a:spLocks noGrp="1"/>
          </p:cNvSpPr>
          <p:nvPr>
            <p:ph type="sldNum" sz="quarter" idx="11"/>
          </p:nvPr>
        </p:nvSpPr>
        <p:spPr/>
        <p:txBody>
          <a:bodyPr/>
          <a:lstStyle/>
          <a:p>
            <a:fld id="{AF4FAD32-EA27-4361-AB7D-99AD52059D67}" type="slidenum">
              <a:rPr lang="en-US" smtClean="0"/>
              <a:pPr/>
              <a:t>‹#›</a:t>
            </a:fld>
            <a:endParaRPr lang="en-US" dirty="0"/>
          </a:p>
        </p:txBody>
      </p:sp>
    </p:spTree>
    <p:extLst>
      <p:ext uri="{BB962C8B-B14F-4D97-AF65-F5344CB8AC3E}">
        <p14:creationId xmlns:p14="http://schemas.microsoft.com/office/powerpoint/2010/main" val="3427648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8DCF67D8-827F-4F8D-ADCA-87BADEC95FCD}"/>
              </a:ext>
            </a:extLst>
          </p:cNvPr>
          <p:cNvSpPr>
            <a:spLocks noGrp="1"/>
          </p:cNvSpPr>
          <p:nvPr>
            <p:ph sz="quarter" idx="10"/>
          </p:nvPr>
        </p:nvSpPr>
        <p:spPr>
          <a:xfrm>
            <a:off x="609600" y="838200"/>
            <a:ext cx="107442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258AB797-F1D5-4462-A0E2-48B6634C2AF7}"/>
              </a:ext>
            </a:extLst>
          </p:cNvPr>
          <p:cNvSpPr>
            <a:spLocks noGrp="1"/>
          </p:cNvSpPr>
          <p:nvPr>
            <p:ph type="sldNum" sz="quarter" idx="11"/>
          </p:nvPr>
        </p:nvSpPr>
        <p:spPr/>
        <p:txBody>
          <a:bodyPr/>
          <a:lstStyle/>
          <a:p>
            <a:fld id="{AF4FAD32-EA27-4361-AB7D-99AD52059D67}" type="slidenum">
              <a:rPr lang="en-US" smtClean="0"/>
              <a:pPr/>
              <a:t>‹#›</a:t>
            </a:fld>
            <a:endParaRPr lang="en-US" dirty="0"/>
          </a:p>
        </p:txBody>
      </p:sp>
    </p:spTree>
    <p:extLst>
      <p:ext uri="{BB962C8B-B14F-4D97-AF65-F5344CB8AC3E}">
        <p14:creationId xmlns:p14="http://schemas.microsoft.com/office/powerpoint/2010/main" val="3940495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8DCF67D8-827F-4F8D-ADCA-87BADEC95FCD}"/>
              </a:ext>
            </a:extLst>
          </p:cNvPr>
          <p:cNvSpPr>
            <a:spLocks noGrp="1"/>
          </p:cNvSpPr>
          <p:nvPr>
            <p:ph sz="quarter" idx="10"/>
          </p:nvPr>
        </p:nvSpPr>
        <p:spPr>
          <a:xfrm>
            <a:off x="609600" y="838200"/>
            <a:ext cx="107442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258AB797-F1D5-4462-A0E2-48B6634C2AF7}"/>
              </a:ext>
            </a:extLst>
          </p:cNvPr>
          <p:cNvSpPr>
            <a:spLocks noGrp="1"/>
          </p:cNvSpPr>
          <p:nvPr>
            <p:ph type="sldNum" sz="quarter" idx="11"/>
          </p:nvPr>
        </p:nvSpPr>
        <p:spPr/>
        <p:txBody>
          <a:bodyPr/>
          <a:lstStyle/>
          <a:p>
            <a:fld id="{AF4FAD32-EA27-4361-AB7D-99AD52059D67}" type="slidenum">
              <a:rPr lang="en-US" smtClean="0"/>
              <a:pPr/>
              <a:t>‹#›</a:t>
            </a:fld>
            <a:endParaRPr lang="en-US" dirty="0"/>
          </a:p>
        </p:txBody>
      </p:sp>
    </p:spTree>
    <p:extLst>
      <p:ext uri="{BB962C8B-B14F-4D97-AF65-F5344CB8AC3E}">
        <p14:creationId xmlns:p14="http://schemas.microsoft.com/office/powerpoint/2010/main" val="623612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8DCF67D8-827F-4F8D-ADCA-87BADEC95FCD}"/>
              </a:ext>
            </a:extLst>
          </p:cNvPr>
          <p:cNvSpPr>
            <a:spLocks noGrp="1"/>
          </p:cNvSpPr>
          <p:nvPr>
            <p:ph sz="quarter" idx="10"/>
          </p:nvPr>
        </p:nvSpPr>
        <p:spPr>
          <a:xfrm>
            <a:off x="609600" y="838200"/>
            <a:ext cx="107442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258AB797-F1D5-4462-A0E2-48B6634C2AF7}"/>
              </a:ext>
            </a:extLst>
          </p:cNvPr>
          <p:cNvSpPr>
            <a:spLocks noGrp="1"/>
          </p:cNvSpPr>
          <p:nvPr>
            <p:ph type="sldNum" sz="quarter" idx="11"/>
          </p:nvPr>
        </p:nvSpPr>
        <p:spPr/>
        <p:txBody>
          <a:bodyPr/>
          <a:lstStyle/>
          <a:p>
            <a:fld id="{AF4FAD32-EA27-4361-AB7D-99AD52059D67}" type="slidenum">
              <a:rPr lang="en-US" smtClean="0"/>
              <a:pPr/>
              <a:t>‹#›</a:t>
            </a:fld>
            <a:endParaRPr lang="en-US" dirty="0"/>
          </a:p>
        </p:txBody>
      </p:sp>
    </p:spTree>
    <p:extLst>
      <p:ext uri="{BB962C8B-B14F-4D97-AF65-F5344CB8AC3E}">
        <p14:creationId xmlns:p14="http://schemas.microsoft.com/office/powerpoint/2010/main" val="1556819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8DCF67D8-827F-4F8D-ADCA-87BADEC95FCD}"/>
              </a:ext>
            </a:extLst>
          </p:cNvPr>
          <p:cNvSpPr>
            <a:spLocks noGrp="1"/>
          </p:cNvSpPr>
          <p:nvPr>
            <p:ph sz="quarter" idx="10"/>
          </p:nvPr>
        </p:nvSpPr>
        <p:spPr>
          <a:xfrm>
            <a:off x="609600" y="838200"/>
            <a:ext cx="107442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258AB797-F1D5-4462-A0E2-48B6634C2AF7}"/>
              </a:ext>
            </a:extLst>
          </p:cNvPr>
          <p:cNvSpPr>
            <a:spLocks noGrp="1"/>
          </p:cNvSpPr>
          <p:nvPr>
            <p:ph type="sldNum" sz="quarter" idx="11"/>
          </p:nvPr>
        </p:nvSpPr>
        <p:spPr/>
        <p:txBody>
          <a:bodyPr/>
          <a:lstStyle/>
          <a:p>
            <a:fld id="{AF4FAD32-EA27-4361-AB7D-99AD52059D67}" type="slidenum">
              <a:rPr lang="en-US" smtClean="0"/>
              <a:pPr/>
              <a:t>‹#›</a:t>
            </a:fld>
            <a:endParaRPr lang="en-US" dirty="0"/>
          </a:p>
        </p:txBody>
      </p:sp>
    </p:spTree>
    <p:extLst>
      <p:ext uri="{BB962C8B-B14F-4D97-AF65-F5344CB8AC3E}">
        <p14:creationId xmlns:p14="http://schemas.microsoft.com/office/powerpoint/2010/main" val="3938354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7CB53E01-DF86-193E-91E1-458C42AD189D}"/>
              </a:ext>
            </a:extLst>
          </p:cNvPr>
          <p:cNvSpPr/>
          <p:nvPr userDrawn="1"/>
        </p:nvSpPr>
        <p:spPr bwMode="auto">
          <a:xfrm>
            <a:off x="-25400" y="-38100"/>
            <a:ext cx="6467264" cy="5854700"/>
          </a:xfrm>
          <a:custGeom>
            <a:avLst/>
            <a:gdLst>
              <a:gd name="connsiteX0" fmla="*/ 0 w 6467264"/>
              <a:gd name="connsiteY0" fmla="*/ 5854700 h 5854700"/>
              <a:gd name="connsiteX1" fmla="*/ 0 w 6467264"/>
              <a:gd name="connsiteY1" fmla="*/ 5854700 h 5854700"/>
              <a:gd name="connsiteX2" fmla="*/ 5219700 w 6467264"/>
              <a:gd name="connsiteY2" fmla="*/ 5842000 h 5854700"/>
              <a:gd name="connsiteX3" fmla="*/ 5422900 w 6467264"/>
              <a:gd name="connsiteY3" fmla="*/ 5765800 h 5854700"/>
              <a:gd name="connsiteX4" fmla="*/ 5689600 w 6467264"/>
              <a:gd name="connsiteY4" fmla="*/ 5740400 h 5854700"/>
              <a:gd name="connsiteX5" fmla="*/ 5727700 w 6467264"/>
              <a:gd name="connsiteY5" fmla="*/ 5715000 h 5854700"/>
              <a:gd name="connsiteX6" fmla="*/ 5778500 w 6467264"/>
              <a:gd name="connsiteY6" fmla="*/ 5702300 h 5854700"/>
              <a:gd name="connsiteX7" fmla="*/ 5816600 w 6467264"/>
              <a:gd name="connsiteY7" fmla="*/ 5664200 h 5854700"/>
              <a:gd name="connsiteX8" fmla="*/ 5880100 w 6467264"/>
              <a:gd name="connsiteY8" fmla="*/ 5638800 h 5854700"/>
              <a:gd name="connsiteX9" fmla="*/ 6032500 w 6467264"/>
              <a:gd name="connsiteY9" fmla="*/ 5562600 h 5854700"/>
              <a:gd name="connsiteX10" fmla="*/ 6121400 w 6467264"/>
              <a:gd name="connsiteY10" fmla="*/ 5461000 h 5854700"/>
              <a:gd name="connsiteX11" fmla="*/ 6172200 w 6467264"/>
              <a:gd name="connsiteY11" fmla="*/ 5359400 h 5854700"/>
              <a:gd name="connsiteX12" fmla="*/ 6223000 w 6467264"/>
              <a:gd name="connsiteY12" fmla="*/ 5181600 h 5854700"/>
              <a:gd name="connsiteX13" fmla="*/ 6248400 w 6467264"/>
              <a:gd name="connsiteY13" fmla="*/ 5067300 h 5854700"/>
              <a:gd name="connsiteX14" fmla="*/ 6286500 w 6467264"/>
              <a:gd name="connsiteY14" fmla="*/ 4343400 h 5854700"/>
              <a:gd name="connsiteX15" fmla="*/ 6273800 w 6467264"/>
              <a:gd name="connsiteY15" fmla="*/ 1333500 h 5854700"/>
              <a:gd name="connsiteX16" fmla="*/ 6248400 w 6467264"/>
              <a:gd name="connsiteY16" fmla="*/ 927100 h 5854700"/>
              <a:gd name="connsiteX17" fmla="*/ 6223000 w 6467264"/>
              <a:gd name="connsiteY17" fmla="*/ 990600 h 5854700"/>
              <a:gd name="connsiteX18" fmla="*/ 6451600 w 6467264"/>
              <a:gd name="connsiteY18" fmla="*/ 952500 h 5854700"/>
              <a:gd name="connsiteX19" fmla="*/ 6451600 w 6467264"/>
              <a:gd name="connsiteY19" fmla="*/ 520700 h 5854700"/>
              <a:gd name="connsiteX20" fmla="*/ 6400800 w 6467264"/>
              <a:gd name="connsiteY20" fmla="*/ 406400 h 5854700"/>
              <a:gd name="connsiteX21" fmla="*/ 6362700 w 6467264"/>
              <a:gd name="connsiteY21" fmla="*/ 368300 h 5854700"/>
              <a:gd name="connsiteX22" fmla="*/ 6311900 w 6467264"/>
              <a:gd name="connsiteY22" fmla="*/ 241300 h 5854700"/>
              <a:gd name="connsiteX23" fmla="*/ 6286500 w 6467264"/>
              <a:gd name="connsiteY23" fmla="*/ 190500 h 5854700"/>
              <a:gd name="connsiteX24" fmla="*/ 6261100 w 6467264"/>
              <a:gd name="connsiteY24" fmla="*/ 76200 h 5854700"/>
              <a:gd name="connsiteX25" fmla="*/ 6261100 w 6467264"/>
              <a:gd name="connsiteY25" fmla="*/ 38100 h 5854700"/>
              <a:gd name="connsiteX26" fmla="*/ 6235700 w 6467264"/>
              <a:gd name="connsiteY26" fmla="*/ 12700 h 5854700"/>
              <a:gd name="connsiteX27" fmla="*/ 12700 w 6467264"/>
              <a:gd name="connsiteY27" fmla="*/ 0 h 5854700"/>
              <a:gd name="connsiteX28" fmla="*/ 0 w 6467264"/>
              <a:gd name="connsiteY28" fmla="*/ 5854700 h 585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67264" h="5854700">
                <a:moveTo>
                  <a:pt x="0" y="5854700"/>
                </a:moveTo>
                <a:lnTo>
                  <a:pt x="0" y="5854700"/>
                </a:lnTo>
                <a:lnTo>
                  <a:pt x="5219700" y="5842000"/>
                </a:lnTo>
                <a:cubicBezTo>
                  <a:pt x="5280815" y="5841418"/>
                  <a:pt x="5364335" y="5781417"/>
                  <a:pt x="5422900" y="5765800"/>
                </a:cubicBezTo>
                <a:cubicBezTo>
                  <a:pt x="5462521" y="5755234"/>
                  <a:pt x="5679279" y="5741194"/>
                  <a:pt x="5689600" y="5740400"/>
                </a:cubicBezTo>
                <a:cubicBezTo>
                  <a:pt x="5702300" y="5731933"/>
                  <a:pt x="5713671" y="5721013"/>
                  <a:pt x="5727700" y="5715000"/>
                </a:cubicBezTo>
                <a:cubicBezTo>
                  <a:pt x="5743743" y="5708124"/>
                  <a:pt x="5763345" y="5710960"/>
                  <a:pt x="5778500" y="5702300"/>
                </a:cubicBezTo>
                <a:cubicBezTo>
                  <a:pt x="5794094" y="5693389"/>
                  <a:pt x="5801370" y="5673719"/>
                  <a:pt x="5816600" y="5664200"/>
                </a:cubicBezTo>
                <a:cubicBezTo>
                  <a:pt x="5835932" y="5652118"/>
                  <a:pt x="5859473" y="5648507"/>
                  <a:pt x="5880100" y="5638800"/>
                </a:cubicBezTo>
                <a:cubicBezTo>
                  <a:pt x="5931490" y="5614616"/>
                  <a:pt x="5992339" y="5602761"/>
                  <a:pt x="6032500" y="5562600"/>
                </a:cubicBezTo>
                <a:cubicBezTo>
                  <a:pt x="6066608" y="5528492"/>
                  <a:pt x="6096915" y="5502975"/>
                  <a:pt x="6121400" y="5461000"/>
                </a:cubicBezTo>
                <a:cubicBezTo>
                  <a:pt x="6140479" y="5428294"/>
                  <a:pt x="6172200" y="5359400"/>
                  <a:pt x="6172200" y="5359400"/>
                </a:cubicBezTo>
                <a:cubicBezTo>
                  <a:pt x="6200024" y="5164629"/>
                  <a:pt x="6161730" y="5377665"/>
                  <a:pt x="6223000" y="5181600"/>
                </a:cubicBezTo>
                <a:cubicBezTo>
                  <a:pt x="6234641" y="5144347"/>
                  <a:pt x="6239933" y="5105400"/>
                  <a:pt x="6248400" y="5067300"/>
                </a:cubicBezTo>
                <a:cubicBezTo>
                  <a:pt x="6279952" y="4546698"/>
                  <a:pt x="6267974" y="4788035"/>
                  <a:pt x="6286500" y="4343400"/>
                </a:cubicBezTo>
                <a:cubicBezTo>
                  <a:pt x="6282267" y="3340100"/>
                  <a:pt x="6281547" y="2336779"/>
                  <a:pt x="6273800" y="1333500"/>
                </a:cubicBezTo>
                <a:cubicBezTo>
                  <a:pt x="6272331" y="1143225"/>
                  <a:pt x="6264370" y="1086801"/>
                  <a:pt x="6248400" y="927100"/>
                </a:cubicBezTo>
                <a:cubicBezTo>
                  <a:pt x="6239933" y="948267"/>
                  <a:pt x="6201211" y="983896"/>
                  <a:pt x="6223000" y="990600"/>
                </a:cubicBezTo>
                <a:cubicBezTo>
                  <a:pt x="6349686" y="1029580"/>
                  <a:pt x="6379505" y="1000563"/>
                  <a:pt x="6451600" y="952500"/>
                </a:cubicBezTo>
                <a:cubicBezTo>
                  <a:pt x="6468373" y="767996"/>
                  <a:pt x="6476232" y="750601"/>
                  <a:pt x="6451600" y="520700"/>
                </a:cubicBezTo>
                <a:cubicBezTo>
                  <a:pt x="6450345" y="508986"/>
                  <a:pt x="6410505" y="419987"/>
                  <a:pt x="6400800" y="406400"/>
                </a:cubicBezTo>
                <a:cubicBezTo>
                  <a:pt x="6390361" y="391785"/>
                  <a:pt x="6373139" y="382915"/>
                  <a:pt x="6362700" y="368300"/>
                </a:cubicBezTo>
                <a:cubicBezTo>
                  <a:pt x="6325710" y="316514"/>
                  <a:pt x="6342744" y="302988"/>
                  <a:pt x="6311900" y="241300"/>
                </a:cubicBezTo>
                <a:cubicBezTo>
                  <a:pt x="6303433" y="224367"/>
                  <a:pt x="6293958" y="207901"/>
                  <a:pt x="6286500" y="190500"/>
                </a:cubicBezTo>
                <a:cubicBezTo>
                  <a:pt x="6271227" y="154864"/>
                  <a:pt x="6265286" y="113876"/>
                  <a:pt x="6261100" y="76200"/>
                </a:cubicBezTo>
                <a:cubicBezTo>
                  <a:pt x="6259698" y="63578"/>
                  <a:pt x="6261100" y="50800"/>
                  <a:pt x="6261100" y="38100"/>
                </a:cubicBezTo>
                <a:lnTo>
                  <a:pt x="6235700" y="12700"/>
                </a:lnTo>
                <a:lnTo>
                  <a:pt x="12700" y="0"/>
                </a:lnTo>
                <a:cubicBezTo>
                  <a:pt x="16933" y="1947333"/>
                  <a:pt x="21167" y="3894667"/>
                  <a:pt x="0" y="5854700"/>
                </a:cubicBezTo>
                <a:close/>
              </a:path>
            </a:pathLst>
          </a:custGeom>
          <a:blipFill>
            <a:blip r:embed="rId2">
              <a:alphaModFix amt="50000"/>
            </a:blip>
            <a:stretch>
              <a:fillRect l="-31191" t="-41737" r="-17172" b="-19865"/>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8" name="Freeform: Shape 7">
            <a:extLst>
              <a:ext uri="{FF2B5EF4-FFF2-40B4-BE49-F238E27FC236}">
                <a16:creationId xmlns:a16="http://schemas.microsoft.com/office/drawing/2014/main" id="{B94296FC-CBE2-B26D-D500-EBBF31354A98}"/>
              </a:ext>
            </a:extLst>
          </p:cNvPr>
          <p:cNvSpPr/>
          <p:nvPr userDrawn="1"/>
        </p:nvSpPr>
        <p:spPr bwMode="auto">
          <a:xfrm>
            <a:off x="5686425" y="723900"/>
            <a:ext cx="6515100" cy="6143625"/>
          </a:xfrm>
          <a:custGeom>
            <a:avLst/>
            <a:gdLst>
              <a:gd name="connsiteX0" fmla="*/ 6505575 w 6515100"/>
              <a:gd name="connsiteY0" fmla="*/ 114300 h 6143625"/>
              <a:gd name="connsiteX1" fmla="*/ 6505575 w 6515100"/>
              <a:gd name="connsiteY1" fmla="*/ 47625 h 6143625"/>
              <a:gd name="connsiteX2" fmla="*/ 0 w 6515100"/>
              <a:gd name="connsiteY2" fmla="*/ 0 h 6143625"/>
              <a:gd name="connsiteX3" fmla="*/ 28575 w 6515100"/>
              <a:gd name="connsiteY3" fmla="*/ 6143625 h 6143625"/>
              <a:gd name="connsiteX4" fmla="*/ 6515100 w 6515100"/>
              <a:gd name="connsiteY4" fmla="*/ 6134100 h 6143625"/>
              <a:gd name="connsiteX5" fmla="*/ 6505575 w 6515100"/>
              <a:gd name="connsiteY5" fmla="*/ 114300 h 614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5100" h="6143625">
                <a:moveTo>
                  <a:pt x="6505575" y="114300"/>
                </a:moveTo>
                <a:lnTo>
                  <a:pt x="6505575" y="47625"/>
                </a:lnTo>
                <a:lnTo>
                  <a:pt x="0" y="0"/>
                </a:lnTo>
                <a:lnTo>
                  <a:pt x="28575" y="6143625"/>
                </a:lnTo>
                <a:lnTo>
                  <a:pt x="6515100" y="6134100"/>
                </a:lnTo>
                <a:lnTo>
                  <a:pt x="6505575" y="114300"/>
                </a:lnTo>
                <a:close/>
              </a:path>
            </a:pathLst>
          </a:custGeom>
          <a:blipFill>
            <a:blip r:embed="rId3">
              <a:alphaModFix amt="50000"/>
            </a:blip>
            <a:stretch>
              <a:fillRect l="-17945" t="-6109" r="-29392" b="-47892"/>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1" y="503675"/>
            <a:ext cx="7311207" cy="554061"/>
          </a:xfrm>
        </p:spPr>
        <p:txBody>
          <a:bodyPr wrap="square" anchor="b" anchorCtr="0">
            <a:spAutoFit/>
          </a:bodyPr>
          <a:lstStyle>
            <a:lvl1pPr>
              <a:defRPr/>
            </a:lvl1pPr>
          </a:lstStyle>
          <a:p>
            <a:r>
              <a:rPr lang="en-US"/>
              <a:t>Title</a:t>
            </a:r>
          </a:p>
        </p:txBody>
      </p:sp>
      <p:sp>
        <p:nvSpPr>
          <p:cNvPr id="5" name="Text Placeholder 4"/>
          <p:cNvSpPr>
            <a:spLocks noGrp="1"/>
          </p:cNvSpPr>
          <p:nvPr>
            <p:ph type="body" sz="quarter" idx="12" hasCustomPrompt="1"/>
          </p:nvPr>
        </p:nvSpPr>
        <p:spPr>
          <a:xfrm>
            <a:off x="661722" y="1149362"/>
            <a:ext cx="11055034" cy="307804"/>
          </a:xfrm>
          <a:noFill/>
        </p:spPr>
        <p:txBody>
          <a:bodyPr wrap="square" lIns="0" tIns="0" rIns="0" bIns="0">
            <a:spAutoFit/>
          </a:bodyPr>
          <a:lstStyle>
            <a:lvl1pPr marL="342900" indent="-342900">
              <a:spcBef>
                <a:spcPts val="0"/>
              </a:spcBef>
              <a:buFont typeface="Arial" panose="020B0604020202020204" pitchFamily="34" charset="0"/>
              <a:buChar char="•"/>
              <a:defRPr sz="2000" spc="0" baseline="0">
                <a:gradFill>
                  <a:gsLst>
                    <a:gs pos="91000">
                      <a:schemeClr val="tx1"/>
                    </a:gs>
                    <a:gs pos="0">
                      <a:schemeClr val="tx1"/>
                    </a:gs>
                  </a:gsLst>
                  <a:lin ang="5400000" scaled="0"/>
                </a:gradFill>
                <a:latin typeface="+mn-lt"/>
                <a:cs typeface="Segoe UI" panose="020B0502040204020203" pitchFamily="34" charset="0"/>
              </a:defRPr>
            </a:lvl1pPr>
          </a:lstStyle>
          <a:p>
            <a:r>
              <a:rPr lang="en-US" dirty="0"/>
              <a:t>Content</a:t>
            </a:r>
          </a:p>
        </p:txBody>
      </p:sp>
      <p:pic>
        <p:nvPicPr>
          <p:cNvPr id="39" name="Picture 38">
            <a:extLst>
              <a:ext uri="{FF2B5EF4-FFF2-40B4-BE49-F238E27FC236}">
                <a16:creationId xmlns:a16="http://schemas.microsoft.com/office/drawing/2014/main" id="{7501C0A7-979F-01D8-2D42-85A5EC3D978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21658"/>
          <a:stretch/>
        </p:blipFill>
        <p:spPr>
          <a:xfrm>
            <a:off x="10706100" y="6170288"/>
            <a:ext cx="1258108" cy="497212"/>
          </a:xfrm>
          <a:prstGeom prst="rect">
            <a:avLst/>
          </a:prstGeom>
        </p:spPr>
      </p:pic>
    </p:spTree>
    <p:extLst>
      <p:ext uri="{BB962C8B-B14F-4D97-AF65-F5344CB8AC3E}">
        <p14:creationId xmlns:p14="http://schemas.microsoft.com/office/powerpoint/2010/main" val="362138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84">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BBE13-46DA-409A-AD84-69E516787F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B53329-D8D3-4960-9730-2F6E07845C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90B821-438D-42CB-BFF7-22A40D097C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892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peakerSlide">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7300E35A-65CC-29E1-09BF-F1E7A11116EC}"/>
              </a:ext>
            </a:extLst>
          </p:cNvPr>
          <p:cNvSpPr/>
          <p:nvPr userDrawn="1"/>
        </p:nvSpPr>
        <p:spPr bwMode="auto">
          <a:xfrm>
            <a:off x="-25400" y="-38100"/>
            <a:ext cx="6467264" cy="5854700"/>
          </a:xfrm>
          <a:custGeom>
            <a:avLst/>
            <a:gdLst>
              <a:gd name="connsiteX0" fmla="*/ 0 w 6467264"/>
              <a:gd name="connsiteY0" fmla="*/ 5854700 h 5854700"/>
              <a:gd name="connsiteX1" fmla="*/ 0 w 6467264"/>
              <a:gd name="connsiteY1" fmla="*/ 5854700 h 5854700"/>
              <a:gd name="connsiteX2" fmla="*/ 5219700 w 6467264"/>
              <a:gd name="connsiteY2" fmla="*/ 5842000 h 5854700"/>
              <a:gd name="connsiteX3" fmla="*/ 5422900 w 6467264"/>
              <a:gd name="connsiteY3" fmla="*/ 5765800 h 5854700"/>
              <a:gd name="connsiteX4" fmla="*/ 5689600 w 6467264"/>
              <a:gd name="connsiteY4" fmla="*/ 5740400 h 5854700"/>
              <a:gd name="connsiteX5" fmla="*/ 5727700 w 6467264"/>
              <a:gd name="connsiteY5" fmla="*/ 5715000 h 5854700"/>
              <a:gd name="connsiteX6" fmla="*/ 5778500 w 6467264"/>
              <a:gd name="connsiteY6" fmla="*/ 5702300 h 5854700"/>
              <a:gd name="connsiteX7" fmla="*/ 5816600 w 6467264"/>
              <a:gd name="connsiteY7" fmla="*/ 5664200 h 5854700"/>
              <a:gd name="connsiteX8" fmla="*/ 5880100 w 6467264"/>
              <a:gd name="connsiteY8" fmla="*/ 5638800 h 5854700"/>
              <a:gd name="connsiteX9" fmla="*/ 6032500 w 6467264"/>
              <a:gd name="connsiteY9" fmla="*/ 5562600 h 5854700"/>
              <a:gd name="connsiteX10" fmla="*/ 6121400 w 6467264"/>
              <a:gd name="connsiteY10" fmla="*/ 5461000 h 5854700"/>
              <a:gd name="connsiteX11" fmla="*/ 6172200 w 6467264"/>
              <a:gd name="connsiteY11" fmla="*/ 5359400 h 5854700"/>
              <a:gd name="connsiteX12" fmla="*/ 6223000 w 6467264"/>
              <a:gd name="connsiteY12" fmla="*/ 5181600 h 5854700"/>
              <a:gd name="connsiteX13" fmla="*/ 6248400 w 6467264"/>
              <a:gd name="connsiteY13" fmla="*/ 5067300 h 5854700"/>
              <a:gd name="connsiteX14" fmla="*/ 6286500 w 6467264"/>
              <a:gd name="connsiteY14" fmla="*/ 4343400 h 5854700"/>
              <a:gd name="connsiteX15" fmla="*/ 6273800 w 6467264"/>
              <a:gd name="connsiteY15" fmla="*/ 1333500 h 5854700"/>
              <a:gd name="connsiteX16" fmla="*/ 6248400 w 6467264"/>
              <a:gd name="connsiteY16" fmla="*/ 927100 h 5854700"/>
              <a:gd name="connsiteX17" fmla="*/ 6223000 w 6467264"/>
              <a:gd name="connsiteY17" fmla="*/ 990600 h 5854700"/>
              <a:gd name="connsiteX18" fmla="*/ 6451600 w 6467264"/>
              <a:gd name="connsiteY18" fmla="*/ 952500 h 5854700"/>
              <a:gd name="connsiteX19" fmla="*/ 6451600 w 6467264"/>
              <a:gd name="connsiteY19" fmla="*/ 520700 h 5854700"/>
              <a:gd name="connsiteX20" fmla="*/ 6400800 w 6467264"/>
              <a:gd name="connsiteY20" fmla="*/ 406400 h 5854700"/>
              <a:gd name="connsiteX21" fmla="*/ 6362700 w 6467264"/>
              <a:gd name="connsiteY21" fmla="*/ 368300 h 5854700"/>
              <a:gd name="connsiteX22" fmla="*/ 6311900 w 6467264"/>
              <a:gd name="connsiteY22" fmla="*/ 241300 h 5854700"/>
              <a:gd name="connsiteX23" fmla="*/ 6286500 w 6467264"/>
              <a:gd name="connsiteY23" fmla="*/ 190500 h 5854700"/>
              <a:gd name="connsiteX24" fmla="*/ 6261100 w 6467264"/>
              <a:gd name="connsiteY24" fmla="*/ 76200 h 5854700"/>
              <a:gd name="connsiteX25" fmla="*/ 6261100 w 6467264"/>
              <a:gd name="connsiteY25" fmla="*/ 38100 h 5854700"/>
              <a:gd name="connsiteX26" fmla="*/ 6235700 w 6467264"/>
              <a:gd name="connsiteY26" fmla="*/ 12700 h 5854700"/>
              <a:gd name="connsiteX27" fmla="*/ 12700 w 6467264"/>
              <a:gd name="connsiteY27" fmla="*/ 0 h 5854700"/>
              <a:gd name="connsiteX28" fmla="*/ 0 w 6467264"/>
              <a:gd name="connsiteY28" fmla="*/ 5854700 h 585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67264" h="5854700">
                <a:moveTo>
                  <a:pt x="0" y="5854700"/>
                </a:moveTo>
                <a:lnTo>
                  <a:pt x="0" y="5854700"/>
                </a:lnTo>
                <a:lnTo>
                  <a:pt x="5219700" y="5842000"/>
                </a:lnTo>
                <a:cubicBezTo>
                  <a:pt x="5280815" y="5841418"/>
                  <a:pt x="5364335" y="5781417"/>
                  <a:pt x="5422900" y="5765800"/>
                </a:cubicBezTo>
                <a:cubicBezTo>
                  <a:pt x="5462521" y="5755234"/>
                  <a:pt x="5679279" y="5741194"/>
                  <a:pt x="5689600" y="5740400"/>
                </a:cubicBezTo>
                <a:cubicBezTo>
                  <a:pt x="5702300" y="5731933"/>
                  <a:pt x="5713671" y="5721013"/>
                  <a:pt x="5727700" y="5715000"/>
                </a:cubicBezTo>
                <a:cubicBezTo>
                  <a:pt x="5743743" y="5708124"/>
                  <a:pt x="5763345" y="5710960"/>
                  <a:pt x="5778500" y="5702300"/>
                </a:cubicBezTo>
                <a:cubicBezTo>
                  <a:pt x="5794094" y="5693389"/>
                  <a:pt x="5801370" y="5673719"/>
                  <a:pt x="5816600" y="5664200"/>
                </a:cubicBezTo>
                <a:cubicBezTo>
                  <a:pt x="5835932" y="5652118"/>
                  <a:pt x="5859473" y="5648507"/>
                  <a:pt x="5880100" y="5638800"/>
                </a:cubicBezTo>
                <a:cubicBezTo>
                  <a:pt x="5931490" y="5614616"/>
                  <a:pt x="5992339" y="5602761"/>
                  <a:pt x="6032500" y="5562600"/>
                </a:cubicBezTo>
                <a:cubicBezTo>
                  <a:pt x="6066608" y="5528492"/>
                  <a:pt x="6096915" y="5502975"/>
                  <a:pt x="6121400" y="5461000"/>
                </a:cubicBezTo>
                <a:cubicBezTo>
                  <a:pt x="6140479" y="5428294"/>
                  <a:pt x="6172200" y="5359400"/>
                  <a:pt x="6172200" y="5359400"/>
                </a:cubicBezTo>
                <a:cubicBezTo>
                  <a:pt x="6200024" y="5164629"/>
                  <a:pt x="6161730" y="5377665"/>
                  <a:pt x="6223000" y="5181600"/>
                </a:cubicBezTo>
                <a:cubicBezTo>
                  <a:pt x="6234641" y="5144347"/>
                  <a:pt x="6239933" y="5105400"/>
                  <a:pt x="6248400" y="5067300"/>
                </a:cubicBezTo>
                <a:cubicBezTo>
                  <a:pt x="6279952" y="4546698"/>
                  <a:pt x="6267974" y="4788035"/>
                  <a:pt x="6286500" y="4343400"/>
                </a:cubicBezTo>
                <a:cubicBezTo>
                  <a:pt x="6282267" y="3340100"/>
                  <a:pt x="6281547" y="2336779"/>
                  <a:pt x="6273800" y="1333500"/>
                </a:cubicBezTo>
                <a:cubicBezTo>
                  <a:pt x="6272331" y="1143225"/>
                  <a:pt x="6264370" y="1086801"/>
                  <a:pt x="6248400" y="927100"/>
                </a:cubicBezTo>
                <a:cubicBezTo>
                  <a:pt x="6239933" y="948267"/>
                  <a:pt x="6201211" y="983896"/>
                  <a:pt x="6223000" y="990600"/>
                </a:cubicBezTo>
                <a:cubicBezTo>
                  <a:pt x="6349686" y="1029580"/>
                  <a:pt x="6379505" y="1000563"/>
                  <a:pt x="6451600" y="952500"/>
                </a:cubicBezTo>
                <a:cubicBezTo>
                  <a:pt x="6468373" y="767996"/>
                  <a:pt x="6476232" y="750601"/>
                  <a:pt x="6451600" y="520700"/>
                </a:cubicBezTo>
                <a:cubicBezTo>
                  <a:pt x="6450345" y="508986"/>
                  <a:pt x="6410505" y="419987"/>
                  <a:pt x="6400800" y="406400"/>
                </a:cubicBezTo>
                <a:cubicBezTo>
                  <a:pt x="6390361" y="391785"/>
                  <a:pt x="6373139" y="382915"/>
                  <a:pt x="6362700" y="368300"/>
                </a:cubicBezTo>
                <a:cubicBezTo>
                  <a:pt x="6325710" y="316514"/>
                  <a:pt x="6342744" y="302988"/>
                  <a:pt x="6311900" y="241300"/>
                </a:cubicBezTo>
                <a:cubicBezTo>
                  <a:pt x="6303433" y="224367"/>
                  <a:pt x="6293958" y="207901"/>
                  <a:pt x="6286500" y="190500"/>
                </a:cubicBezTo>
                <a:cubicBezTo>
                  <a:pt x="6271227" y="154864"/>
                  <a:pt x="6265286" y="113876"/>
                  <a:pt x="6261100" y="76200"/>
                </a:cubicBezTo>
                <a:cubicBezTo>
                  <a:pt x="6259698" y="63578"/>
                  <a:pt x="6261100" y="50800"/>
                  <a:pt x="6261100" y="38100"/>
                </a:cubicBezTo>
                <a:lnTo>
                  <a:pt x="6235700" y="12700"/>
                </a:lnTo>
                <a:lnTo>
                  <a:pt x="12700" y="0"/>
                </a:lnTo>
                <a:cubicBezTo>
                  <a:pt x="16933" y="1947333"/>
                  <a:pt x="21167" y="3894667"/>
                  <a:pt x="0" y="5854700"/>
                </a:cubicBezTo>
                <a:close/>
              </a:path>
            </a:pathLst>
          </a:custGeom>
          <a:blipFill>
            <a:blip r:embed="rId2">
              <a:alphaModFix amt="50000"/>
            </a:blip>
            <a:stretch>
              <a:fillRect l="-31191" t="-41737" r="-17172" b="-19865"/>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13" name="Freeform: Shape 12">
            <a:extLst>
              <a:ext uri="{FF2B5EF4-FFF2-40B4-BE49-F238E27FC236}">
                <a16:creationId xmlns:a16="http://schemas.microsoft.com/office/drawing/2014/main" id="{A3F96A19-C7CE-2AE4-C056-289644C34760}"/>
              </a:ext>
            </a:extLst>
          </p:cNvPr>
          <p:cNvSpPr/>
          <p:nvPr userDrawn="1"/>
        </p:nvSpPr>
        <p:spPr bwMode="auto">
          <a:xfrm>
            <a:off x="5686425" y="723900"/>
            <a:ext cx="6515100" cy="6143625"/>
          </a:xfrm>
          <a:custGeom>
            <a:avLst/>
            <a:gdLst>
              <a:gd name="connsiteX0" fmla="*/ 6505575 w 6515100"/>
              <a:gd name="connsiteY0" fmla="*/ 114300 h 6143625"/>
              <a:gd name="connsiteX1" fmla="*/ 6505575 w 6515100"/>
              <a:gd name="connsiteY1" fmla="*/ 47625 h 6143625"/>
              <a:gd name="connsiteX2" fmla="*/ 0 w 6515100"/>
              <a:gd name="connsiteY2" fmla="*/ 0 h 6143625"/>
              <a:gd name="connsiteX3" fmla="*/ 28575 w 6515100"/>
              <a:gd name="connsiteY3" fmla="*/ 6143625 h 6143625"/>
              <a:gd name="connsiteX4" fmla="*/ 6515100 w 6515100"/>
              <a:gd name="connsiteY4" fmla="*/ 6134100 h 6143625"/>
              <a:gd name="connsiteX5" fmla="*/ 6505575 w 6515100"/>
              <a:gd name="connsiteY5" fmla="*/ 114300 h 614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5100" h="6143625">
                <a:moveTo>
                  <a:pt x="6505575" y="114300"/>
                </a:moveTo>
                <a:lnTo>
                  <a:pt x="6505575" y="47625"/>
                </a:lnTo>
                <a:lnTo>
                  <a:pt x="0" y="0"/>
                </a:lnTo>
                <a:lnTo>
                  <a:pt x="28575" y="6143625"/>
                </a:lnTo>
                <a:lnTo>
                  <a:pt x="6515100" y="6134100"/>
                </a:lnTo>
                <a:lnTo>
                  <a:pt x="6505575" y="114300"/>
                </a:lnTo>
                <a:close/>
              </a:path>
            </a:pathLst>
          </a:custGeom>
          <a:blipFill>
            <a:blip r:embed="rId3">
              <a:alphaModFix amt="50000"/>
            </a:blip>
            <a:stretch>
              <a:fillRect l="-17945" t="-6109" r="-29392" b="-47892"/>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1" y="503738"/>
            <a:ext cx="7311207" cy="553998"/>
          </a:xfrm>
        </p:spPr>
        <p:txBody>
          <a:bodyPr wrap="square" anchor="b" anchorCtr="0">
            <a:spAutoFit/>
          </a:bodyPr>
          <a:lstStyle>
            <a:lvl1pPr>
              <a:defRPr/>
            </a:lvl1pPr>
          </a:lstStyle>
          <a:p>
            <a:r>
              <a:rPr lang="en-US" dirty="0"/>
              <a:t>About Speaker</a:t>
            </a:r>
          </a:p>
        </p:txBody>
      </p:sp>
      <p:pic>
        <p:nvPicPr>
          <p:cNvPr id="39" name="Picture 38">
            <a:extLst>
              <a:ext uri="{FF2B5EF4-FFF2-40B4-BE49-F238E27FC236}">
                <a16:creationId xmlns:a16="http://schemas.microsoft.com/office/drawing/2014/main" id="{7501C0A7-979F-01D8-2D42-85A5EC3D978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21658"/>
          <a:stretch/>
        </p:blipFill>
        <p:spPr>
          <a:xfrm>
            <a:off x="10706100" y="6170288"/>
            <a:ext cx="1258108" cy="497212"/>
          </a:xfrm>
          <a:prstGeom prst="rect">
            <a:avLst/>
          </a:prstGeom>
        </p:spPr>
      </p:pic>
    </p:spTree>
    <p:extLst>
      <p:ext uri="{BB962C8B-B14F-4D97-AF65-F5344CB8AC3E}">
        <p14:creationId xmlns:p14="http://schemas.microsoft.com/office/powerpoint/2010/main" val="28392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84">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Slid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5CF1BAB1-964C-5638-FFBC-006ADC394DE7}"/>
              </a:ext>
            </a:extLst>
          </p:cNvPr>
          <p:cNvSpPr/>
          <p:nvPr userDrawn="1"/>
        </p:nvSpPr>
        <p:spPr bwMode="auto">
          <a:xfrm>
            <a:off x="-25400" y="-38100"/>
            <a:ext cx="6467264" cy="5854700"/>
          </a:xfrm>
          <a:custGeom>
            <a:avLst/>
            <a:gdLst>
              <a:gd name="connsiteX0" fmla="*/ 0 w 6467264"/>
              <a:gd name="connsiteY0" fmla="*/ 5854700 h 5854700"/>
              <a:gd name="connsiteX1" fmla="*/ 0 w 6467264"/>
              <a:gd name="connsiteY1" fmla="*/ 5854700 h 5854700"/>
              <a:gd name="connsiteX2" fmla="*/ 5219700 w 6467264"/>
              <a:gd name="connsiteY2" fmla="*/ 5842000 h 5854700"/>
              <a:gd name="connsiteX3" fmla="*/ 5422900 w 6467264"/>
              <a:gd name="connsiteY3" fmla="*/ 5765800 h 5854700"/>
              <a:gd name="connsiteX4" fmla="*/ 5689600 w 6467264"/>
              <a:gd name="connsiteY4" fmla="*/ 5740400 h 5854700"/>
              <a:gd name="connsiteX5" fmla="*/ 5727700 w 6467264"/>
              <a:gd name="connsiteY5" fmla="*/ 5715000 h 5854700"/>
              <a:gd name="connsiteX6" fmla="*/ 5778500 w 6467264"/>
              <a:gd name="connsiteY6" fmla="*/ 5702300 h 5854700"/>
              <a:gd name="connsiteX7" fmla="*/ 5816600 w 6467264"/>
              <a:gd name="connsiteY7" fmla="*/ 5664200 h 5854700"/>
              <a:gd name="connsiteX8" fmla="*/ 5880100 w 6467264"/>
              <a:gd name="connsiteY8" fmla="*/ 5638800 h 5854700"/>
              <a:gd name="connsiteX9" fmla="*/ 6032500 w 6467264"/>
              <a:gd name="connsiteY9" fmla="*/ 5562600 h 5854700"/>
              <a:gd name="connsiteX10" fmla="*/ 6121400 w 6467264"/>
              <a:gd name="connsiteY10" fmla="*/ 5461000 h 5854700"/>
              <a:gd name="connsiteX11" fmla="*/ 6172200 w 6467264"/>
              <a:gd name="connsiteY11" fmla="*/ 5359400 h 5854700"/>
              <a:gd name="connsiteX12" fmla="*/ 6223000 w 6467264"/>
              <a:gd name="connsiteY12" fmla="*/ 5181600 h 5854700"/>
              <a:gd name="connsiteX13" fmla="*/ 6248400 w 6467264"/>
              <a:gd name="connsiteY13" fmla="*/ 5067300 h 5854700"/>
              <a:gd name="connsiteX14" fmla="*/ 6286500 w 6467264"/>
              <a:gd name="connsiteY14" fmla="*/ 4343400 h 5854700"/>
              <a:gd name="connsiteX15" fmla="*/ 6273800 w 6467264"/>
              <a:gd name="connsiteY15" fmla="*/ 1333500 h 5854700"/>
              <a:gd name="connsiteX16" fmla="*/ 6248400 w 6467264"/>
              <a:gd name="connsiteY16" fmla="*/ 927100 h 5854700"/>
              <a:gd name="connsiteX17" fmla="*/ 6223000 w 6467264"/>
              <a:gd name="connsiteY17" fmla="*/ 990600 h 5854700"/>
              <a:gd name="connsiteX18" fmla="*/ 6451600 w 6467264"/>
              <a:gd name="connsiteY18" fmla="*/ 952500 h 5854700"/>
              <a:gd name="connsiteX19" fmla="*/ 6451600 w 6467264"/>
              <a:gd name="connsiteY19" fmla="*/ 520700 h 5854700"/>
              <a:gd name="connsiteX20" fmla="*/ 6400800 w 6467264"/>
              <a:gd name="connsiteY20" fmla="*/ 406400 h 5854700"/>
              <a:gd name="connsiteX21" fmla="*/ 6362700 w 6467264"/>
              <a:gd name="connsiteY21" fmla="*/ 368300 h 5854700"/>
              <a:gd name="connsiteX22" fmla="*/ 6311900 w 6467264"/>
              <a:gd name="connsiteY22" fmla="*/ 241300 h 5854700"/>
              <a:gd name="connsiteX23" fmla="*/ 6286500 w 6467264"/>
              <a:gd name="connsiteY23" fmla="*/ 190500 h 5854700"/>
              <a:gd name="connsiteX24" fmla="*/ 6261100 w 6467264"/>
              <a:gd name="connsiteY24" fmla="*/ 76200 h 5854700"/>
              <a:gd name="connsiteX25" fmla="*/ 6261100 w 6467264"/>
              <a:gd name="connsiteY25" fmla="*/ 38100 h 5854700"/>
              <a:gd name="connsiteX26" fmla="*/ 6235700 w 6467264"/>
              <a:gd name="connsiteY26" fmla="*/ 12700 h 5854700"/>
              <a:gd name="connsiteX27" fmla="*/ 12700 w 6467264"/>
              <a:gd name="connsiteY27" fmla="*/ 0 h 5854700"/>
              <a:gd name="connsiteX28" fmla="*/ 0 w 6467264"/>
              <a:gd name="connsiteY28" fmla="*/ 5854700 h 585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67264" h="5854700">
                <a:moveTo>
                  <a:pt x="0" y="5854700"/>
                </a:moveTo>
                <a:lnTo>
                  <a:pt x="0" y="5854700"/>
                </a:lnTo>
                <a:lnTo>
                  <a:pt x="5219700" y="5842000"/>
                </a:lnTo>
                <a:cubicBezTo>
                  <a:pt x="5280815" y="5841418"/>
                  <a:pt x="5364335" y="5781417"/>
                  <a:pt x="5422900" y="5765800"/>
                </a:cubicBezTo>
                <a:cubicBezTo>
                  <a:pt x="5462521" y="5755234"/>
                  <a:pt x="5679279" y="5741194"/>
                  <a:pt x="5689600" y="5740400"/>
                </a:cubicBezTo>
                <a:cubicBezTo>
                  <a:pt x="5702300" y="5731933"/>
                  <a:pt x="5713671" y="5721013"/>
                  <a:pt x="5727700" y="5715000"/>
                </a:cubicBezTo>
                <a:cubicBezTo>
                  <a:pt x="5743743" y="5708124"/>
                  <a:pt x="5763345" y="5710960"/>
                  <a:pt x="5778500" y="5702300"/>
                </a:cubicBezTo>
                <a:cubicBezTo>
                  <a:pt x="5794094" y="5693389"/>
                  <a:pt x="5801370" y="5673719"/>
                  <a:pt x="5816600" y="5664200"/>
                </a:cubicBezTo>
                <a:cubicBezTo>
                  <a:pt x="5835932" y="5652118"/>
                  <a:pt x="5859473" y="5648507"/>
                  <a:pt x="5880100" y="5638800"/>
                </a:cubicBezTo>
                <a:cubicBezTo>
                  <a:pt x="5931490" y="5614616"/>
                  <a:pt x="5992339" y="5602761"/>
                  <a:pt x="6032500" y="5562600"/>
                </a:cubicBezTo>
                <a:cubicBezTo>
                  <a:pt x="6066608" y="5528492"/>
                  <a:pt x="6096915" y="5502975"/>
                  <a:pt x="6121400" y="5461000"/>
                </a:cubicBezTo>
                <a:cubicBezTo>
                  <a:pt x="6140479" y="5428294"/>
                  <a:pt x="6172200" y="5359400"/>
                  <a:pt x="6172200" y="5359400"/>
                </a:cubicBezTo>
                <a:cubicBezTo>
                  <a:pt x="6200024" y="5164629"/>
                  <a:pt x="6161730" y="5377665"/>
                  <a:pt x="6223000" y="5181600"/>
                </a:cubicBezTo>
                <a:cubicBezTo>
                  <a:pt x="6234641" y="5144347"/>
                  <a:pt x="6239933" y="5105400"/>
                  <a:pt x="6248400" y="5067300"/>
                </a:cubicBezTo>
                <a:cubicBezTo>
                  <a:pt x="6279952" y="4546698"/>
                  <a:pt x="6267974" y="4788035"/>
                  <a:pt x="6286500" y="4343400"/>
                </a:cubicBezTo>
                <a:cubicBezTo>
                  <a:pt x="6282267" y="3340100"/>
                  <a:pt x="6281547" y="2336779"/>
                  <a:pt x="6273800" y="1333500"/>
                </a:cubicBezTo>
                <a:cubicBezTo>
                  <a:pt x="6272331" y="1143225"/>
                  <a:pt x="6264370" y="1086801"/>
                  <a:pt x="6248400" y="927100"/>
                </a:cubicBezTo>
                <a:cubicBezTo>
                  <a:pt x="6239933" y="948267"/>
                  <a:pt x="6201211" y="983896"/>
                  <a:pt x="6223000" y="990600"/>
                </a:cubicBezTo>
                <a:cubicBezTo>
                  <a:pt x="6349686" y="1029580"/>
                  <a:pt x="6379505" y="1000563"/>
                  <a:pt x="6451600" y="952500"/>
                </a:cubicBezTo>
                <a:cubicBezTo>
                  <a:pt x="6468373" y="767996"/>
                  <a:pt x="6476232" y="750601"/>
                  <a:pt x="6451600" y="520700"/>
                </a:cubicBezTo>
                <a:cubicBezTo>
                  <a:pt x="6450345" y="508986"/>
                  <a:pt x="6410505" y="419987"/>
                  <a:pt x="6400800" y="406400"/>
                </a:cubicBezTo>
                <a:cubicBezTo>
                  <a:pt x="6390361" y="391785"/>
                  <a:pt x="6373139" y="382915"/>
                  <a:pt x="6362700" y="368300"/>
                </a:cubicBezTo>
                <a:cubicBezTo>
                  <a:pt x="6325710" y="316514"/>
                  <a:pt x="6342744" y="302988"/>
                  <a:pt x="6311900" y="241300"/>
                </a:cubicBezTo>
                <a:cubicBezTo>
                  <a:pt x="6303433" y="224367"/>
                  <a:pt x="6293958" y="207901"/>
                  <a:pt x="6286500" y="190500"/>
                </a:cubicBezTo>
                <a:cubicBezTo>
                  <a:pt x="6271227" y="154864"/>
                  <a:pt x="6265286" y="113876"/>
                  <a:pt x="6261100" y="76200"/>
                </a:cubicBezTo>
                <a:cubicBezTo>
                  <a:pt x="6259698" y="63578"/>
                  <a:pt x="6261100" y="50800"/>
                  <a:pt x="6261100" y="38100"/>
                </a:cubicBezTo>
                <a:lnTo>
                  <a:pt x="6235700" y="12700"/>
                </a:lnTo>
                <a:lnTo>
                  <a:pt x="12700" y="0"/>
                </a:lnTo>
                <a:cubicBezTo>
                  <a:pt x="16933" y="1947333"/>
                  <a:pt x="21167" y="3894667"/>
                  <a:pt x="0" y="5854700"/>
                </a:cubicBezTo>
                <a:close/>
              </a:path>
            </a:pathLst>
          </a:custGeom>
          <a:blipFill>
            <a:blip r:embed="rId2">
              <a:alphaModFix amt="50000"/>
            </a:blip>
            <a:stretch>
              <a:fillRect l="-31191" t="-41737" r="-17172" b="-19865"/>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6" name="Freeform: Shape 5">
            <a:extLst>
              <a:ext uri="{FF2B5EF4-FFF2-40B4-BE49-F238E27FC236}">
                <a16:creationId xmlns:a16="http://schemas.microsoft.com/office/drawing/2014/main" id="{A239E943-6734-9BA4-731D-663975B42251}"/>
              </a:ext>
            </a:extLst>
          </p:cNvPr>
          <p:cNvSpPr/>
          <p:nvPr userDrawn="1"/>
        </p:nvSpPr>
        <p:spPr bwMode="auto">
          <a:xfrm>
            <a:off x="5686425" y="723900"/>
            <a:ext cx="6515100" cy="6143625"/>
          </a:xfrm>
          <a:custGeom>
            <a:avLst/>
            <a:gdLst>
              <a:gd name="connsiteX0" fmla="*/ 6505575 w 6515100"/>
              <a:gd name="connsiteY0" fmla="*/ 114300 h 6143625"/>
              <a:gd name="connsiteX1" fmla="*/ 6505575 w 6515100"/>
              <a:gd name="connsiteY1" fmla="*/ 47625 h 6143625"/>
              <a:gd name="connsiteX2" fmla="*/ 0 w 6515100"/>
              <a:gd name="connsiteY2" fmla="*/ 0 h 6143625"/>
              <a:gd name="connsiteX3" fmla="*/ 28575 w 6515100"/>
              <a:gd name="connsiteY3" fmla="*/ 6143625 h 6143625"/>
              <a:gd name="connsiteX4" fmla="*/ 6515100 w 6515100"/>
              <a:gd name="connsiteY4" fmla="*/ 6134100 h 6143625"/>
              <a:gd name="connsiteX5" fmla="*/ 6505575 w 6515100"/>
              <a:gd name="connsiteY5" fmla="*/ 114300 h 614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5100" h="6143625">
                <a:moveTo>
                  <a:pt x="6505575" y="114300"/>
                </a:moveTo>
                <a:lnTo>
                  <a:pt x="6505575" y="47625"/>
                </a:lnTo>
                <a:lnTo>
                  <a:pt x="0" y="0"/>
                </a:lnTo>
                <a:lnTo>
                  <a:pt x="28575" y="6143625"/>
                </a:lnTo>
                <a:lnTo>
                  <a:pt x="6515100" y="6134100"/>
                </a:lnTo>
                <a:lnTo>
                  <a:pt x="6505575" y="114300"/>
                </a:lnTo>
                <a:close/>
              </a:path>
            </a:pathLst>
          </a:custGeom>
          <a:blipFill>
            <a:blip r:embed="rId3">
              <a:alphaModFix amt="50000"/>
            </a:blip>
            <a:stretch>
              <a:fillRect l="-17945" t="-6109" r="-29392" b="-47892"/>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pic>
        <p:nvPicPr>
          <p:cNvPr id="60" name="Picture 59">
            <a:extLst>
              <a:ext uri="{FF2B5EF4-FFF2-40B4-BE49-F238E27FC236}">
                <a16:creationId xmlns:a16="http://schemas.microsoft.com/office/drawing/2014/main" id="{B0BCAE93-5F69-0386-4E71-D914504BD81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21658"/>
          <a:stretch/>
        </p:blipFill>
        <p:spPr>
          <a:xfrm>
            <a:off x="10706100" y="6170288"/>
            <a:ext cx="1258108" cy="497212"/>
          </a:xfrm>
          <a:prstGeom prst="rect">
            <a:avLst/>
          </a:prstGeom>
        </p:spPr>
      </p:pic>
    </p:spTree>
    <p:extLst>
      <p:ext uri="{BB962C8B-B14F-4D97-AF65-F5344CB8AC3E}">
        <p14:creationId xmlns:p14="http://schemas.microsoft.com/office/powerpoint/2010/main" val="101579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84">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6DA7F97-BA3E-71B3-E22B-BB163636A3DC}"/>
              </a:ext>
            </a:extLst>
          </p:cNvPr>
          <p:cNvSpPr/>
          <p:nvPr userDrawn="1"/>
        </p:nvSpPr>
        <p:spPr bwMode="auto">
          <a:xfrm>
            <a:off x="-25400" y="-38100"/>
            <a:ext cx="6467264" cy="5854700"/>
          </a:xfrm>
          <a:custGeom>
            <a:avLst/>
            <a:gdLst>
              <a:gd name="connsiteX0" fmla="*/ 0 w 6467264"/>
              <a:gd name="connsiteY0" fmla="*/ 5854700 h 5854700"/>
              <a:gd name="connsiteX1" fmla="*/ 0 w 6467264"/>
              <a:gd name="connsiteY1" fmla="*/ 5854700 h 5854700"/>
              <a:gd name="connsiteX2" fmla="*/ 5219700 w 6467264"/>
              <a:gd name="connsiteY2" fmla="*/ 5842000 h 5854700"/>
              <a:gd name="connsiteX3" fmla="*/ 5422900 w 6467264"/>
              <a:gd name="connsiteY3" fmla="*/ 5765800 h 5854700"/>
              <a:gd name="connsiteX4" fmla="*/ 5689600 w 6467264"/>
              <a:gd name="connsiteY4" fmla="*/ 5740400 h 5854700"/>
              <a:gd name="connsiteX5" fmla="*/ 5727700 w 6467264"/>
              <a:gd name="connsiteY5" fmla="*/ 5715000 h 5854700"/>
              <a:gd name="connsiteX6" fmla="*/ 5778500 w 6467264"/>
              <a:gd name="connsiteY6" fmla="*/ 5702300 h 5854700"/>
              <a:gd name="connsiteX7" fmla="*/ 5816600 w 6467264"/>
              <a:gd name="connsiteY7" fmla="*/ 5664200 h 5854700"/>
              <a:gd name="connsiteX8" fmla="*/ 5880100 w 6467264"/>
              <a:gd name="connsiteY8" fmla="*/ 5638800 h 5854700"/>
              <a:gd name="connsiteX9" fmla="*/ 6032500 w 6467264"/>
              <a:gd name="connsiteY9" fmla="*/ 5562600 h 5854700"/>
              <a:gd name="connsiteX10" fmla="*/ 6121400 w 6467264"/>
              <a:gd name="connsiteY10" fmla="*/ 5461000 h 5854700"/>
              <a:gd name="connsiteX11" fmla="*/ 6172200 w 6467264"/>
              <a:gd name="connsiteY11" fmla="*/ 5359400 h 5854700"/>
              <a:gd name="connsiteX12" fmla="*/ 6223000 w 6467264"/>
              <a:gd name="connsiteY12" fmla="*/ 5181600 h 5854700"/>
              <a:gd name="connsiteX13" fmla="*/ 6248400 w 6467264"/>
              <a:gd name="connsiteY13" fmla="*/ 5067300 h 5854700"/>
              <a:gd name="connsiteX14" fmla="*/ 6286500 w 6467264"/>
              <a:gd name="connsiteY14" fmla="*/ 4343400 h 5854700"/>
              <a:gd name="connsiteX15" fmla="*/ 6273800 w 6467264"/>
              <a:gd name="connsiteY15" fmla="*/ 1333500 h 5854700"/>
              <a:gd name="connsiteX16" fmla="*/ 6248400 w 6467264"/>
              <a:gd name="connsiteY16" fmla="*/ 927100 h 5854700"/>
              <a:gd name="connsiteX17" fmla="*/ 6223000 w 6467264"/>
              <a:gd name="connsiteY17" fmla="*/ 990600 h 5854700"/>
              <a:gd name="connsiteX18" fmla="*/ 6451600 w 6467264"/>
              <a:gd name="connsiteY18" fmla="*/ 952500 h 5854700"/>
              <a:gd name="connsiteX19" fmla="*/ 6451600 w 6467264"/>
              <a:gd name="connsiteY19" fmla="*/ 520700 h 5854700"/>
              <a:gd name="connsiteX20" fmla="*/ 6400800 w 6467264"/>
              <a:gd name="connsiteY20" fmla="*/ 406400 h 5854700"/>
              <a:gd name="connsiteX21" fmla="*/ 6362700 w 6467264"/>
              <a:gd name="connsiteY21" fmla="*/ 368300 h 5854700"/>
              <a:gd name="connsiteX22" fmla="*/ 6311900 w 6467264"/>
              <a:gd name="connsiteY22" fmla="*/ 241300 h 5854700"/>
              <a:gd name="connsiteX23" fmla="*/ 6286500 w 6467264"/>
              <a:gd name="connsiteY23" fmla="*/ 190500 h 5854700"/>
              <a:gd name="connsiteX24" fmla="*/ 6261100 w 6467264"/>
              <a:gd name="connsiteY24" fmla="*/ 76200 h 5854700"/>
              <a:gd name="connsiteX25" fmla="*/ 6261100 w 6467264"/>
              <a:gd name="connsiteY25" fmla="*/ 38100 h 5854700"/>
              <a:gd name="connsiteX26" fmla="*/ 6235700 w 6467264"/>
              <a:gd name="connsiteY26" fmla="*/ 12700 h 5854700"/>
              <a:gd name="connsiteX27" fmla="*/ 12700 w 6467264"/>
              <a:gd name="connsiteY27" fmla="*/ 0 h 5854700"/>
              <a:gd name="connsiteX28" fmla="*/ 0 w 6467264"/>
              <a:gd name="connsiteY28" fmla="*/ 5854700 h 585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67264" h="5854700">
                <a:moveTo>
                  <a:pt x="0" y="5854700"/>
                </a:moveTo>
                <a:lnTo>
                  <a:pt x="0" y="5854700"/>
                </a:lnTo>
                <a:lnTo>
                  <a:pt x="5219700" y="5842000"/>
                </a:lnTo>
                <a:cubicBezTo>
                  <a:pt x="5280815" y="5841418"/>
                  <a:pt x="5364335" y="5781417"/>
                  <a:pt x="5422900" y="5765800"/>
                </a:cubicBezTo>
                <a:cubicBezTo>
                  <a:pt x="5462521" y="5755234"/>
                  <a:pt x="5679279" y="5741194"/>
                  <a:pt x="5689600" y="5740400"/>
                </a:cubicBezTo>
                <a:cubicBezTo>
                  <a:pt x="5702300" y="5731933"/>
                  <a:pt x="5713671" y="5721013"/>
                  <a:pt x="5727700" y="5715000"/>
                </a:cubicBezTo>
                <a:cubicBezTo>
                  <a:pt x="5743743" y="5708124"/>
                  <a:pt x="5763345" y="5710960"/>
                  <a:pt x="5778500" y="5702300"/>
                </a:cubicBezTo>
                <a:cubicBezTo>
                  <a:pt x="5794094" y="5693389"/>
                  <a:pt x="5801370" y="5673719"/>
                  <a:pt x="5816600" y="5664200"/>
                </a:cubicBezTo>
                <a:cubicBezTo>
                  <a:pt x="5835932" y="5652118"/>
                  <a:pt x="5859473" y="5648507"/>
                  <a:pt x="5880100" y="5638800"/>
                </a:cubicBezTo>
                <a:cubicBezTo>
                  <a:pt x="5931490" y="5614616"/>
                  <a:pt x="5992339" y="5602761"/>
                  <a:pt x="6032500" y="5562600"/>
                </a:cubicBezTo>
                <a:cubicBezTo>
                  <a:pt x="6066608" y="5528492"/>
                  <a:pt x="6096915" y="5502975"/>
                  <a:pt x="6121400" y="5461000"/>
                </a:cubicBezTo>
                <a:cubicBezTo>
                  <a:pt x="6140479" y="5428294"/>
                  <a:pt x="6172200" y="5359400"/>
                  <a:pt x="6172200" y="5359400"/>
                </a:cubicBezTo>
                <a:cubicBezTo>
                  <a:pt x="6200024" y="5164629"/>
                  <a:pt x="6161730" y="5377665"/>
                  <a:pt x="6223000" y="5181600"/>
                </a:cubicBezTo>
                <a:cubicBezTo>
                  <a:pt x="6234641" y="5144347"/>
                  <a:pt x="6239933" y="5105400"/>
                  <a:pt x="6248400" y="5067300"/>
                </a:cubicBezTo>
                <a:cubicBezTo>
                  <a:pt x="6279952" y="4546698"/>
                  <a:pt x="6267974" y="4788035"/>
                  <a:pt x="6286500" y="4343400"/>
                </a:cubicBezTo>
                <a:cubicBezTo>
                  <a:pt x="6282267" y="3340100"/>
                  <a:pt x="6281547" y="2336779"/>
                  <a:pt x="6273800" y="1333500"/>
                </a:cubicBezTo>
                <a:cubicBezTo>
                  <a:pt x="6272331" y="1143225"/>
                  <a:pt x="6264370" y="1086801"/>
                  <a:pt x="6248400" y="927100"/>
                </a:cubicBezTo>
                <a:cubicBezTo>
                  <a:pt x="6239933" y="948267"/>
                  <a:pt x="6201211" y="983896"/>
                  <a:pt x="6223000" y="990600"/>
                </a:cubicBezTo>
                <a:cubicBezTo>
                  <a:pt x="6349686" y="1029580"/>
                  <a:pt x="6379505" y="1000563"/>
                  <a:pt x="6451600" y="952500"/>
                </a:cubicBezTo>
                <a:cubicBezTo>
                  <a:pt x="6468373" y="767996"/>
                  <a:pt x="6476232" y="750601"/>
                  <a:pt x="6451600" y="520700"/>
                </a:cubicBezTo>
                <a:cubicBezTo>
                  <a:pt x="6450345" y="508986"/>
                  <a:pt x="6410505" y="419987"/>
                  <a:pt x="6400800" y="406400"/>
                </a:cubicBezTo>
                <a:cubicBezTo>
                  <a:pt x="6390361" y="391785"/>
                  <a:pt x="6373139" y="382915"/>
                  <a:pt x="6362700" y="368300"/>
                </a:cubicBezTo>
                <a:cubicBezTo>
                  <a:pt x="6325710" y="316514"/>
                  <a:pt x="6342744" y="302988"/>
                  <a:pt x="6311900" y="241300"/>
                </a:cubicBezTo>
                <a:cubicBezTo>
                  <a:pt x="6303433" y="224367"/>
                  <a:pt x="6293958" y="207901"/>
                  <a:pt x="6286500" y="190500"/>
                </a:cubicBezTo>
                <a:cubicBezTo>
                  <a:pt x="6271227" y="154864"/>
                  <a:pt x="6265286" y="113876"/>
                  <a:pt x="6261100" y="76200"/>
                </a:cubicBezTo>
                <a:cubicBezTo>
                  <a:pt x="6259698" y="63578"/>
                  <a:pt x="6261100" y="50800"/>
                  <a:pt x="6261100" y="38100"/>
                </a:cubicBezTo>
                <a:lnTo>
                  <a:pt x="6235700" y="12700"/>
                </a:lnTo>
                <a:lnTo>
                  <a:pt x="12700" y="0"/>
                </a:lnTo>
                <a:cubicBezTo>
                  <a:pt x="16933" y="1947333"/>
                  <a:pt x="21167" y="3894667"/>
                  <a:pt x="0" y="5854700"/>
                </a:cubicBezTo>
                <a:close/>
              </a:path>
            </a:pathLst>
          </a:custGeom>
          <a:blipFill>
            <a:blip r:embed="rId2">
              <a:alphaModFix amt="50000"/>
            </a:blip>
            <a:stretch>
              <a:fillRect l="-31191" t="-41737" r="-17172" b="-19865"/>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9" name="Freeform: Shape 8">
            <a:extLst>
              <a:ext uri="{FF2B5EF4-FFF2-40B4-BE49-F238E27FC236}">
                <a16:creationId xmlns:a16="http://schemas.microsoft.com/office/drawing/2014/main" id="{7948CB84-A1D0-44D5-2BFE-29718D0C3892}"/>
              </a:ext>
            </a:extLst>
          </p:cNvPr>
          <p:cNvSpPr/>
          <p:nvPr userDrawn="1"/>
        </p:nvSpPr>
        <p:spPr bwMode="auto">
          <a:xfrm>
            <a:off x="5686425" y="723900"/>
            <a:ext cx="6515100" cy="6143625"/>
          </a:xfrm>
          <a:custGeom>
            <a:avLst/>
            <a:gdLst>
              <a:gd name="connsiteX0" fmla="*/ 6505575 w 6515100"/>
              <a:gd name="connsiteY0" fmla="*/ 114300 h 6143625"/>
              <a:gd name="connsiteX1" fmla="*/ 6505575 w 6515100"/>
              <a:gd name="connsiteY1" fmla="*/ 47625 h 6143625"/>
              <a:gd name="connsiteX2" fmla="*/ 0 w 6515100"/>
              <a:gd name="connsiteY2" fmla="*/ 0 h 6143625"/>
              <a:gd name="connsiteX3" fmla="*/ 28575 w 6515100"/>
              <a:gd name="connsiteY3" fmla="*/ 6143625 h 6143625"/>
              <a:gd name="connsiteX4" fmla="*/ 6515100 w 6515100"/>
              <a:gd name="connsiteY4" fmla="*/ 6134100 h 6143625"/>
              <a:gd name="connsiteX5" fmla="*/ 6505575 w 6515100"/>
              <a:gd name="connsiteY5" fmla="*/ 114300 h 614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5100" h="6143625">
                <a:moveTo>
                  <a:pt x="6505575" y="114300"/>
                </a:moveTo>
                <a:lnTo>
                  <a:pt x="6505575" y="47625"/>
                </a:lnTo>
                <a:lnTo>
                  <a:pt x="0" y="0"/>
                </a:lnTo>
                <a:lnTo>
                  <a:pt x="28575" y="6143625"/>
                </a:lnTo>
                <a:lnTo>
                  <a:pt x="6515100" y="6134100"/>
                </a:lnTo>
                <a:lnTo>
                  <a:pt x="6505575" y="114300"/>
                </a:lnTo>
                <a:close/>
              </a:path>
            </a:pathLst>
          </a:custGeom>
          <a:blipFill>
            <a:blip r:embed="rId3">
              <a:alphaModFix amt="50000"/>
            </a:blip>
            <a:stretch>
              <a:fillRect l="-17945" t="-6109" r="-29392" b="-47892"/>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2" name="Title 1"/>
          <p:cNvSpPr>
            <a:spLocks noGrp="1"/>
          </p:cNvSpPr>
          <p:nvPr>
            <p:ph type="title" hasCustomPrompt="1"/>
          </p:nvPr>
        </p:nvSpPr>
        <p:spPr>
          <a:xfrm>
            <a:off x="585217" y="3035808"/>
            <a:ext cx="64008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3517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a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1A68A0F-79E7-7FF0-8F6A-2BE9F3C86F26}"/>
              </a:ext>
            </a:extLst>
          </p:cNvPr>
          <p:cNvSpPr/>
          <p:nvPr userDrawn="1"/>
        </p:nvSpPr>
        <p:spPr bwMode="auto">
          <a:xfrm>
            <a:off x="-25400" y="-38100"/>
            <a:ext cx="6467264" cy="5854700"/>
          </a:xfrm>
          <a:custGeom>
            <a:avLst/>
            <a:gdLst>
              <a:gd name="connsiteX0" fmla="*/ 0 w 6467264"/>
              <a:gd name="connsiteY0" fmla="*/ 5854700 h 5854700"/>
              <a:gd name="connsiteX1" fmla="*/ 0 w 6467264"/>
              <a:gd name="connsiteY1" fmla="*/ 5854700 h 5854700"/>
              <a:gd name="connsiteX2" fmla="*/ 5219700 w 6467264"/>
              <a:gd name="connsiteY2" fmla="*/ 5842000 h 5854700"/>
              <a:gd name="connsiteX3" fmla="*/ 5422900 w 6467264"/>
              <a:gd name="connsiteY3" fmla="*/ 5765800 h 5854700"/>
              <a:gd name="connsiteX4" fmla="*/ 5689600 w 6467264"/>
              <a:gd name="connsiteY4" fmla="*/ 5740400 h 5854700"/>
              <a:gd name="connsiteX5" fmla="*/ 5727700 w 6467264"/>
              <a:gd name="connsiteY5" fmla="*/ 5715000 h 5854700"/>
              <a:gd name="connsiteX6" fmla="*/ 5778500 w 6467264"/>
              <a:gd name="connsiteY6" fmla="*/ 5702300 h 5854700"/>
              <a:gd name="connsiteX7" fmla="*/ 5816600 w 6467264"/>
              <a:gd name="connsiteY7" fmla="*/ 5664200 h 5854700"/>
              <a:gd name="connsiteX8" fmla="*/ 5880100 w 6467264"/>
              <a:gd name="connsiteY8" fmla="*/ 5638800 h 5854700"/>
              <a:gd name="connsiteX9" fmla="*/ 6032500 w 6467264"/>
              <a:gd name="connsiteY9" fmla="*/ 5562600 h 5854700"/>
              <a:gd name="connsiteX10" fmla="*/ 6121400 w 6467264"/>
              <a:gd name="connsiteY10" fmla="*/ 5461000 h 5854700"/>
              <a:gd name="connsiteX11" fmla="*/ 6172200 w 6467264"/>
              <a:gd name="connsiteY11" fmla="*/ 5359400 h 5854700"/>
              <a:gd name="connsiteX12" fmla="*/ 6223000 w 6467264"/>
              <a:gd name="connsiteY12" fmla="*/ 5181600 h 5854700"/>
              <a:gd name="connsiteX13" fmla="*/ 6248400 w 6467264"/>
              <a:gd name="connsiteY13" fmla="*/ 5067300 h 5854700"/>
              <a:gd name="connsiteX14" fmla="*/ 6286500 w 6467264"/>
              <a:gd name="connsiteY14" fmla="*/ 4343400 h 5854700"/>
              <a:gd name="connsiteX15" fmla="*/ 6273800 w 6467264"/>
              <a:gd name="connsiteY15" fmla="*/ 1333500 h 5854700"/>
              <a:gd name="connsiteX16" fmla="*/ 6248400 w 6467264"/>
              <a:gd name="connsiteY16" fmla="*/ 927100 h 5854700"/>
              <a:gd name="connsiteX17" fmla="*/ 6223000 w 6467264"/>
              <a:gd name="connsiteY17" fmla="*/ 990600 h 5854700"/>
              <a:gd name="connsiteX18" fmla="*/ 6451600 w 6467264"/>
              <a:gd name="connsiteY18" fmla="*/ 952500 h 5854700"/>
              <a:gd name="connsiteX19" fmla="*/ 6451600 w 6467264"/>
              <a:gd name="connsiteY19" fmla="*/ 520700 h 5854700"/>
              <a:gd name="connsiteX20" fmla="*/ 6400800 w 6467264"/>
              <a:gd name="connsiteY20" fmla="*/ 406400 h 5854700"/>
              <a:gd name="connsiteX21" fmla="*/ 6362700 w 6467264"/>
              <a:gd name="connsiteY21" fmla="*/ 368300 h 5854700"/>
              <a:gd name="connsiteX22" fmla="*/ 6311900 w 6467264"/>
              <a:gd name="connsiteY22" fmla="*/ 241300 h 5854700"/>
              <a:gd name="connsiteX23" fmla="*/ 6286500 w 6467264"/>
              <a:gd name="connsiteY23" fmla="*/ 190500 h 5854700"/>
              <a:gd name="connsiteX24" fmla="*/ 6261100 w 6467264"/>
              <a:gd name="connsiteY24" fmla="*/ 76200 h 5854700"/>
              <a:gd name="connsiteX25" fmla="*/ 6261100 w 6467264"/>
              <a:gd name="connsiteY25" fmla="*/ 38100 h 5854700"/>
              <a:gd name="connsiteX26" fmla="*/ 6235700 w 6467264"/>
              <a:gd name="connsiteY26" fmla="*/ 12700 h 5854700"/>
              <a:gd name="connsiteX27" fmla="*/ 12700 w 6467264"/>
              <a:gd name="connsiteY27" fmla="*/ 0 h 5854700"/>
              <a:gd name="connsiteX28" fmla="*/ 0 w 6467264"/>
              <a:gd name="connsiteY28" fmla="*/ 5854700 h 585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67264" h="5854700">
                <a:moveTo>
                  <a:pt x="0" y="5854700"/>
                </a:moveTo>
                <a:lnTo>
                  <a:pt x="0" y="5854700"/>
                </a:lnTo>
                <a:lnTo>
                  <a:pt x="5219700" y="5842000"/>
                </a:lnTo>
                <a:cubicBezTo>
                  <a:pt x="5280815" y="5841418"/>
                  <a:pt x="5364335" y="5781417"/>
                  <a:pt x="5422900" y="5765800"/>
                </a:cubicBezTo>
                <a:cubicBezTo>
                  <a:pt x="5462521" y="5755234"/>
                  <a:pt x="5679279" y="5741194"/>
                  <a:pt x="5689600" y="5740400"/>
                </a:cubicBezTo>
                <a:cubicBezTo>
                  <a:pt x="5702300" y="5731933"/>
                  <a:pt x="5713671" y="5721013"/>
                  <a:pt x="5727700" y="5715000"/>
                </a:cubicBezTo>
                <a:cubicBezTo>
                  <a:pt x="5743743" y="5708124"/>
                  <a:pt x="5763345" y="5710960"/>
                  <a:pt x="5778500" y="5702300"/>
                </a:cubicBezTo>
                <a:cubicBezTo>
                  <a:pt x="5794094" y="5693389"/>
                  <a:pt x="5801370" y="5673719"/>
                  <a:pt x="5816600" y="5664200"/>
                </a:cubicBezTo>
                <a:cubicBezTo>
                  <a:pt x="5835932" y="5652118"/>
                  <a:pt x="5859473" y="5648507"/>
                  <a:pt x="5880100" y="5638800"/>
                </a:cubicBezTo>
                <a:cubicBezTo>
                  <a:pt x="5931490" y="5614616"/>
                  <a:pt x="5992339" y="5602761"/>
                  <a:pt x="6032500" y="5562600"/>
                </a:cubicBezTo>
                <a:cubicBezTo>
                  <a:pt x="6066608" y="5528492"/>
                  <a:pt x="6096915" y="5502975"/>
                  <a:pt x="6121400" y="5461000"/>
                </a:cubicBezTo>
                <a:cubicBezTo>
                  <a:pt x="6140479" y="5428294"/>
                  <a:pt x="6172200" y="5359400"/>
                  <a:pt x="6172200" y="5359400"/>
                </a:cubicBezTo>
                <a:cubicBezTo>
                  <a:pt x="6200024" y="5164629"/>
                  <a:pt x="6161730" y="5377665"/>
                  <a:pt x="6223000" y="5181600"/>
                </a:cubicBezTo>
                <a:cubicBezTo>
                  <a:pt x="6234641" y="5144347"/>
                  <a:pt x="6239933" y="5105400"/>
                  <a:pt x="6248400" y="5067300"/>
                </a:cubicBezTo>
                <a:cubicBezTo>
                  <a:pt x="6279952" y="4546698"/>
                  <a:pt x="6267974" y="4788035"/>
                  <a:pt x="6286500" y="4343400"/>
                </a:cubicBezTo>
                <a:cubicBezTo>
                  <a:pt x="6282267" y="3340100"/>
                  <a:pt x="6281547" y="2336779"/>
                  <a:pt x="6273800" y="1333500"/>
                </a:cubicBezTo>
                <a:cubicBezTo>
                  <a:pt x="6272331" y="1143225"/>
                  <a:pt x="6264370" y="1086801"/>
                  <a:pt x="6248400" y="927100"/>
                </a:cubicBezTo>
                <a:cubicBezTo>
                  <a:pt x="6239933" y="948267"/>
                  <a:pt x="6201211" y="983896"/>
                  <a:pt x="6223000" y="990600"/>
                </a:cubicBezTo>
                <a:cubicBezTo>
                  <a:pt x="6349686" y="1029580"/>
                  <a:pt x="6379505" y="1000563"/>
                  <a:pt x="6451600" y="952500"/>
                </a:cubicBezTo>
                <a:cubicBezTo>
                  <a:pt x="6468373" y="767996"/>
                  <a:pt x="6476232" y="750601"/>
                  <a:pt x="6451600" y="520700"/>
                </a:cubicBezTo>
                <a:cubicBezTo>
                  <a:pt x="6450345" y="508986"/>
                  <a:pt x="6410505" y="419987"/>
                  <a:pt x="6400800" y="406400"/>
                </a:cubicBezTo>
                <a:cubicBezTo>
                  <a:pt x="6390361" y="391785"/>
                  <a:pt x="6373139" y="382915"/>
                  <a:pt x="6362700" y="368300"/>
                </a:cubicBezTo>
                <a:cubicBezTo>
                  <a:pt x="6325710" y="316514"/>
                  <a:pt x="6342744" y="302988"/>
                  <a:pt x="6311900" y="241300"/>
                </a:cubicBezTo>
                <a:cubicBezTo>
                  <a:pt x="6303433" y="224367"/>
                  <a:pt x="6293958" y="207901"/>
                  <a:pt x="6286500" y="190500"/>
                </a:cubicBezTo>
                <a:cubicBezTo>
                  <a:pt x="6271227" y="154864"/>
                  <a:pt x="6265286" y="113876"/>
                  <a:pt x="6261100" y="76200"/>
                </a:cubicBezTo>
                <a:cubicBezTo>
                  <a:pt x="6259698" y="63578"/>
                  <a:pt x="6261100" y="50800"/>
                  <a:pt x="6261100" y="38100"/>
                </a:cubicBezTo>
                <a:lnTo>
                  <a:pt x="6235700" y="12700"/>
                </a:lnTo>
                <a:lnTo>
                  <a:pt x="12700" y="0"/>
                </a:lnTo>
                <a:cubicBezTo>
                  <a:pt x="16933" y="1947333"/>
                  <a:pt x="21167" y="3894667"/>
                  <a:pt x="0" y="5854700"/>
                </a:cubicBezTo>
                <a:close/>
              </a:path>
            </a:pathLst>
          </a:custGeom>
          <a:blipFill>
            <a:blip r:embed="rId2">
              <a:alphaModFix amt="50000"/>
            </a:blip>
            <a:stretch>
              <a:fillRect l="-31191" t="-41737" r="-17172" b="-19865"/>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10" name="Freeform: Shape 9">
            <a:extLst>
              <a:ext uri="{FF2B5EF4-FFF2-40B4-BE49-F238E27FC236}">
                <a16:creationId xmlns:a16="http://schemas.microsoft.com/office/drawing/2014/main" id="{830C16E0-9CC6-6765-E67C-1A92B72989F9}"/>
              </a:ext>
            </a:extLst>
          </p:cNvPr>
          <p:cNvSpPr/>
          <p:nvPr userDrawn="1"/>
        </p:nvSpPr>
        <p:spPr bwMode="auto">
          <a:xfrm>
            <a:off x="5686425" y="723900"/>
            <a:ext cx="6515100" cy="6143625"/>
          </a:xfrm>
          <a:custGeom>
            <a:avLst/>
            <a:gdLst>
              <a:gd name="connsiteX0" fmla="*/ 6505575 w 6515100"/>
              <a:gd name="connsiteY0" fmla="*/ 114300 h 6143625"/>
              <a:gd name="connsiteX1" fmla="*/ 6505575 w 6515100"/>
              <a:gd name="connsiteY1" fmla="*/ 47625 h 6143625"/>
              <a:gd name="connsiteX2" fmla="*/ 0 w 6515100"/>
              <a:gd name="connsiteY2" fmla="*/ 0 h 6143625"/>
              <a:gd name="connsiteX3" fmla="*/ 28575 w 6515100"/>
              <a:gd name="connsiteY3" fmla="*/ 6143625 h 6143625"/>
              <a:gd name="connsiteX4" fmla="*/ 6515100 w 6515100"/>
              <a:gd name="connsiteY4" fmla="*/ 6134100 h 6143625"/>
              <a:gd name="connsiteX5" fmla="*/ 6505575 w 6515100"/>
              <a:gd name="connsiteY5" fmla="*/ 114300 h 614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5100" h="6143625">
                <a:moveTo>
                  <a:pt x="6505575" y="114300"/>
                </a:moveTo>
                <a:lnTo>
                  <a:pt x="6505575" y="47625"/>
                </a:lnTo>
                <a:lnTo>
                  <a:pt x="0" y="0"/>
                </a:lnTo>
                <a:lnTo>
                  <a:pt x="28575" y="6143625"/>
                </a:lnTo>
                <a:lnTo>
                  <a:pt x="6515100" y="6134100"/>
                </a:lnTo>
                <a:lnTo>
                  <a:pt x="6505575" y="114300"/>
                </a:lnTo>
                <a:close/>
              </a:path>
            </a:pathLst>
          </a:custGeom>
          <a:blipFill>
            <a:blip r:embed="rId3">
              <a:alphaModFix amt="50000"/>
            </a:blip>
            <a:stretch>
              <a:fillRect l="-17945" t="-6109" r="-29392" b="-47892"/>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21" name="Rectangle 20">
            <a:extLst>
              <a:ext uri="{FF2B5EF4-FFF2-40B4-BE49-F238E27FC236}">
                <a16:creationId xmlns:a16="http://schemas.microsoft.com/office/drawing/2014/main" id="{51304FB4-5AE2-8CAA-0B14-D5707AF6D3B7}"/>
              </a:ext>
            </a:extLst>
          </p:cNvPr>
          <p:cNvSpPr/>
          <p:nvPr userDrawn="1"/>
        </p:nvSpPr>
        <p:spPr bwMode="auto">
          <a:xfrm>
            <a:off x="1" y="0"/>
            <a:ext cx="6096000" cy="6858000"/>
          </a:xfrm>
          <a:prstGeom prst="rect">
            <a:avLst/>
          </a:prstGeom>
          <a:solidFill>
            <a:srgbClr val="000000">
              <a:alpha val="20000"/>
            </a:srgbClr>
          </a:solidFill>
          <a:ln>
            <a:noFill/>
            <a:headEnd type="none" w="med" len="med"/>
            <a:tailEnd type="none" w="med" len="med"/>
          </a:ln>
          <a:effectLst>
            <a:glow rad="571500">
              <a:srgbClr val="000000">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3" name="Text Placeholder 2"/>
          <p:cNvSpPr>
            <a:spLocks noGrp="1"/>
          </p:cNvSpPr>
          <p:nvPr>
            <p:ph type="body" idx="1" hasCustomPrompt="1"/>
          </p:nvPr>
        </p:nvSpPr>
        <p:spPr>
          <a:xfrm>
            <a:off x="1" y="2115469"/>
            <a:ext cx="6095999" cy="717115"/>
          </a:xfrm>
          <a:prstGeom prst="rect">
            <a:avLst/>
          </a:prstGeom>
        </p:spPr>
        <p:txBody>
          <a:bodyPr>
            <a:noAutofit/>
          </a:bodyPr>
          <a:lstStyle>
            <a:lvl1pPr marL="0" indent="0" algn="ctr">
              <a:buNone/>
              <a:defRPr sz="4313" b="0" cap="none" baseline="0">
                <a:gradFill>
                  <a:gsLst>
                    <a:gs pos="100000">
                      <a:schemeClr val="bg1"/>
                    </a:gs>
                    <a:gs pos="0">
                      <a:schemeClr val="bg1"/>
                    </a:gs>
                  </a:gsLst>
                  <a:lin ang="5400000" scaled="0"/>
                </a:gradFill>
                <a:latin typeface="Arial Rounded MT Bold" panose="020F0704030504030204" pitchFamily="34" charset="0"/>
                <a:ea typeface="Malgun Gothic Semilight" panose="020B0502040204020203" pitchFamily="34" charset="-128"/>
                <a:cs typeface="Malgun Gothic Semilight" panose="020B0502040204020203" pitchFamily="34" charset="-128"/>
              </a:defRPr>
            </a:lvl1pPr>
            <a:lvl2pPr marL="608482" indent="0">
              <a:buNone/>
              <a:defRPr sz="2700" b="1"/>
            </a:lvl2pPr>
            <a:lvl3pPr marL="1216965" indent="0">
              <a:buNone/>
              <a:defRPr sz="2400" b="1"/>
            </a:lvl3pPr>
            <a:lvl4pPr marL="1825447" indent="0">
              <a:buNone/>
              <a:defRPr sz="2100" b="1"/>
            </a:lvl4pPr>
            <a:lvl5pPr marL="2433930" indent="0">
              <a:buNone/>
              <a:defRPr sz="2100" b="1"/>
            </a:lvl5pPr>
            <a:lvl6pPr marL="3042413" indent="0">
              <a:buNone/>
              <a:defRPr sz="2100" b="1"/>
            </a:lvl6pPr>
            <a:lvl7pPr marL="3650895" indent="0">
              <a:buNone/>
              <a:defRPr sz="2100" b="1"/>
            </a:lvl7pPr>
            <a:lvl8pPr marL="4259376" indent="0">
              <a:buNone/>
              <a:defRPr sz="2100" b="1"/>
            </a:lvl8pPr>
            <a:lvl9pPr marL="4867860" indent="0">
              <a:buNone/>
              <a:defRPr sz="2100" b="1"/>
            </a:lvl9pPr>
          </a:lstStyle>
          <a:p>
            <a:pPr lvl="0"/>
            <a:r>
              <a:rPr lang="en-US" dirty="0"/>
              <a:t>Agenda</a:t>
            </a:r>
          </a:p>
        </p:txBody>
      </p:sp>
      <p:pic>
        <p:nvPicPr>
          <p:cNvPr id="7" name="Picture 6"/>
          <p:cNvPicPr>
            <a:picLocks noChangeAspect="1"/>
          </p:cNvPicPr>
          <p:nvPr userDrawn="1"/>
        </p:nvPicPr>
        <p:blipFill>
          <a:blip r:embed="rId4">
            <a:alphaModFix/>
          </a:blip>
          <a:stretch>
            <a:fillRect/>
          </a:stretch>
        </p:blipFill>
        <p:spPr>
          <a:xfrm>
            <a:off x="1764522" y="3079315"/>
            <a:ext cx="2566956" cy="2457534"/>
          </a:xfrm>
          <a:prstGeom prst="rect">
            <a:avLst/>
          </a:prstGeom>
        </p:spPr>
      </p:pic>
      <p:pic>
        <p:nvPicPr>
          <p:cNvPr id="19" name="Picture 18">
            <a:extLst>
              <a:ext uri="{FF2B5EF4-FFF2-40B4-BE49-F238E27FC236}">
                <a16:creationId xmlns:a16="http://schemas.microsoft.com/office/drawing/2014/main" id="{048CD130-BEF0-088E-03A0-6C82D36C418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b="21658"/>
          <a:stretch/>
        </p:blipFill>
        <p:spPr>
          <a:xfrm>
            <a:off x="10706100" y="6170288"/>
            <a:ext cx="1258108" cy="497212"/>
          </a:xfrm>
          <a:prstGeom prst="rect">
            <a:avLst/>
          </a:prstGeom>
        </p:spPr>
      </p:pic>
      <p:sp>
        <p:nvSpPr>
          <p:cNvPr id="13" name="Content Placeholder 2">
            <a:extLst>
              <a:ext uri="{FF2B5EF4-FFF2-40B4-BE49-F238E27FC236}">
                <a16:creationId xmlns:a16="http://schemas.microsoft.com/office/drawing/2014/main" id="{A4569049-CF36-7373-5E7D-6F189B987DA7}"/>
              </a:ext>
            </a:extLst>
          </p:cNvPr>
          <p:cNvSpPr>
            <a:spLocks noGrp="1"/>
          </p:cNvSpPr>
          <p:nvPr>
            <p:ph sz="quarter" idx="4" hasCustomPrompt="1"/>
          </p:nvPr>
        </p:nvSpPr>
        <p:spPr>
          <a:xfrm>
            <a:off x="6251229" y="2474027"/>
            <a:ext cx="5831205" cy="1909946"/>
          </a:xfrm>
        </p:spPr>
        <p:txBody>
          <a:bodyPr anchor="ctr"/>
          <a:lstStyle>
            <a:lvl1pPr>
              <a:lnSpc>
                <a:spcPct val="100000"/>
              </a:lnSpc>
              <a:spcBef>
                <a:spcPts val="0"/>
              </a:spcBef>
              <a:spcAft>
                <a:spcPts val="0"/>
              </a:spcAft>
              <a:defRPr>
                <a:latin typeface="Segoe UI Semibold" panose="020B0702040204020203" pitchFamily="34" charset="0"/>
                <a:cs typeface="Segoe UI Semibold" panose="020B0702040204020203" pitchFamily="34" charset="0"/>
              </a:defRPr>
            </a:lvl1pPr>
          </a:lstStyle>
          <a:p>
            <a:pPr marL="457200" indent="-457200">
              <a:spcBef>
                <a:spcPts val="588"/>
              </a:spcBef>
              <a:spcAft>
                <a:spcPts val="1176"/>
              </a:spcAft>
              <a:buFont typeface="Arial" panose="020B0604020202020204" pitchFamily="34" charset="0"/>
              <a:buChar char="•"/>
            </a:pPr>
            <a:r>
              <a:rPr lang="en-US" sz="3137" dirty="0"/>
              <a:t>Introduction</a:t>
            </a:r>
          </a:p>
          <a:p>
            <a:pPr marL="457200" indent="-457200">
              <a:spcBef>
                <a:spcPts val="588"/>
              </a:spcBef>
              <a:spcAft>
                <a:spcPts val="1176"/>
              </a:spcAft>
              <a:buFont typeface="Arial" panose="020B0604020202020204" pitchFamily="34" charset="0"/>
              <a:buChar char="•"/>
            </a:pPr>
            <a:r>
              <a:rPr lang="en-US" sz="3137" dirty="0"/>
              <a:t>Sponsors</a:t>
            </a:r>
          </a:p>
          <a:p>
            <a:pPr marL="457200" indent="-457200">
              <a:spcBef>
                <a:spcPts val="588"/>
              </a:spcBef>
              <a:spcAft>
                <a:spcPts val="1176"/>
              </a:spcAft>
              <a:buFont typeface="Arial" panose="020B0604020202020204" pitchFamily="34" charset="0"/>
              <a:buChar char="•"/>
            </a:pPr>
            <a:r>
              <a:rPr lang="en-US" sz="3137" dirty="0"/>
              <a:t>Wrap Up</a:t>
            </a:r>
          </a:p>
        </p:txBody>
      </p:sp>
    </p:spTree>
    <p:extLst>
      <p:ext uri="{BB962C8B-B14F-4D97-AF65-F5344CB8AC3E}">
        <p14:creationId xmlns:p14="http://schemas.microsoft.com/office/powerpoint/2010/main" val="137035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776403E2-B830-213E-785F-33B521B8C9DC}"/>
              </a:ext>
            </a:extLst>
          </p:cNvPr>
          <p:cNvSpPr/>
          <p:nvPr userDrawn="1"/>
        </p:nvSpPr>
        <p:spPr bwMode="auto">
          <a:xfrm>
            <a:off x="-25400" y="-38100"/>
            <a:ext cx="6467264" cy="5854700"/>
          </a:xfrm>
          <a:custGeom>
            <a:avLst/>
            <a:gdLst>
              <a:gd name="connsiteX0" fmla="*/ 0 w 6467264"/>
              <a:gd name="connsiteY0" fmla="*/ 5854700 h 5854700"/>
              <a:gd name="connsiteX1" fmla="*/ 0 w 6467264"/>
              <a:gd name="connsiteY1" fmla="*/ 5854700 h 5854700"/>
              <a:gd name="connsiteX2" fmla="*/ 5219700 w 6467264"/>
              <a:gd name="connsiteY2" fmla="*/ 5842000 h 5854700"/>
              <a:gd name="connsiteX3" fmla="*/ 5422900 w 6467264"/>
              <a:gd name="connsiteY3" fmla="*/ 5765800 h 5854700"/>
              <a:gd name="connsiteX4" fmla="*/ 5689600 w 6467264"/>
              <a:gd name="connsiteY4" fmla="*/ 5740400 h 5854700"/>
              <a:gd name="connsiteX5" fmla="*/ 5727700 w 6467264"/>
              <a:gd name="connsiteY5" fmla="*/ 5715000 h 5854700"/>
              <a:gd name="connsiteX6" fmla="*/ 5778500 w 6467264"/>
              <a:gd name="connsiteY6" fmla="*/ 5702300 h 5854700"/>
              <a:gd name="connsiteX7" fmla="*/ 5816600 w 6467264"/>
              <a:gd name="connsiteY7" fmla="*/ 5664200 h 5854700"/>
              <a:gd name="connsiteX8" fmla="*/ 5880100 w 6467264"/>
              <a:gd name="connsiteY8" fmla="*/ 5638800 h 5854700"/>
              <a:gd name="connsiteX9" fmla="*/ 6032500 w 6467264"/>
              <a:gd name="connsiteY9" fmla="*/ 5562600 h 5854700"/>
              <a:gd name="connsiteX10" fmla="*/ 6121400 w 6467264"/>
              <a:gd name="connsiteY10" fmla="*/ 5461000 h 5854700"/>
              <a:gd name="connsiteX11" fmla="*/ 6172200 w 6467264"/>
              <a:gd name="connsiteY11" fmla="*/ 5359400 h 5854700"/>
              <a:gd name="connsiteX12" fmla="*/ 6223000 w 6467264"/>
              <a:gd name="connsiteY12" fmla="*/ 5181600 h 5854700"/>
              <a:gd name="connsiteX13" fmla="*/ 6248400 w 6467264"/>
              <a:gd name="connsiteY13" fmla="*/ 5067300 h 5854700"/>
              <a:gd name="connsiteX14" fmla="*/ 6286500 w 6467264"/>
              <a:gd name="connsiteY14" fmla="*/ 4343400 h 5854700"/>
              <a:gd name="connsiteX15" fmla="*/ 6273800 w 6467264"/>
              <a:gd name="connsiteY15" fmla="*/ 1333500 h 5854700"/>
              <a:gd name="connsiteX16" fmla="*/ 6248400 w 6467264"/>
              <a:gd name="connsiteY16" fmla="*/ 927100 h 5854700"/>
              <a:gd name="connsiteX17" fmla="*/ 6223000 w 6467264"/>
              <a:gd name="connsiteY17" fmla="*/ 990600 h 5854700"/>
              <a:gd name="connsiteX18" fmla="*/ 6451600 w 6467264"/>
              <a:gd name="connsiteY18" fmla="*/ 952500 h 5854700"/>
              <a:gd name="connsiteX19" fmla="*/ 6451600 w 6467264"/>
              <a:gd name="connsiteY19" fmla="*/ 520700 h 5854700"/>
              <a:gd name="connsiteX20" fmla="*/ 6400800 w 6467264"/>
              <a:gd name="connsiteY20" fmla="*/ 406400 h 5854700"/>
              <a:gd name="connsiteX21" fmla="*/ 6362700 w 6467264"/>
              <a:gd name="connsiteY21" fmla="*/ 368300 h 5854700"/>
              <a:gd name="connsiteX22" fmla="*/ 6311900 w 6467264"/>
              <a:gd name="connsiteY22" fmla="*/ 241300 h 5854700"/>
              <a:gd name="connsiteX23" fmla="*/ 6286500 w 6467264"/>
              <a:gd name="connsiteY23" fmla="*/ 190500 h 5854700"/>
              <a:gd name="connsiteX24" fmla="*/ 6261100 w 6467264"/>
              <a:gd name="connsiteY24" fmla="*/ 76200 h 5854700"/>
              <a:gd name="connsiteX25" fmla="*/ 6261100 w 6467264"/>
              <a:gd name="connsiteY25" fmla="*/ 38100 h 5854700"/>
              <a:gd name="connsiteX26" fmla="*/ 6235700 w 6467264"/>
              <a:gd name="connsiteY26" fmla="*/ 12700 h 5854700"/>
              <a:gd name="connsiteX27" fmla="*/ 12700 w 6467264"/>
              <a:gd name="connsiteY27" fmla="*/ 0 h 5854700"/>
              <a:gd name="connsiteX28" fmla="*/ 0 w 6467264"/>
              <a:gd name="connsiteY28" fmla="*/ 5854700 h 585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67264" h="5854700">
                <a:moveTo>
                  <a:pt x="0" y="5854700"/>
                </a:moveTo>
                <a:lnTo>
                  <a:pt x="0" y="5854700"/>
                </a:lnTo>
                <a:lnTo>
                  <a:pt x="5219700" y="5842000"/>
                </a:lnTo>
                <a:cubicBezTo>
                  <a:pt x="5280815" y="5841418"/>
                  <a:pt x="5364335" y="5781417"/>
                  <a:pt x="5422900" y="5765800"/>
                </a:cubicBezTo>
                <a:cubicBezTo>
                  <a:pt x="5462521" y="5755234"/>
                  <a:pt x="5679279" y="5741194"/>
                  <a:pt x="5689600" y="5740400"/>
                </a:cubicBezTo>
                <a:cubicBezTo>
                  <a:pt x="5702300" y="5731933"/>
                  <a:pt x="5713671" y="5721013"/>
                  <a:pt x="5727700" y="5715000"/>
                </a:cubicBezTo>
                <a:cubicBezTo>
                  <a:pt x="5743743" y="5708124"/>
                  <a:pt x="5763345" y="5710960"/>
                  <a:pt x="5778500" y="5702300"/>
                </a:cubicBezTo>
                <a:cubicBezTo>
                  <a:pt x="5794094" y="5693389"/>
                  <a:pt x="5801370" y="5673719"/>
                  <a:pt x="5816600" y="5664200"/>
                </a:cubicBezTo>
                <a:cubicBezTo>
                  <a:pt x="5835932" y="5652118"/>
                  <a:pt x="5859473" y="5648507"/>
                  <a:pt x="5880100" y="5638800"/>
                </a:cubicBezTo>
                <a:cubicBezTo>
                  <a:pt x="5931490" y="5614616"/>
                  <a:pt x="5992339" y="5602761"/>
                  <a:pt x="6032500" y="5562600"/>
                </a:cubicBezTo>
                <a:cubicBezTo>
                  <a:pt x="6066608" y="5528492"/>
                  <a:pt x="6096915" y="5502975"/>
                  <a:pt x="6121400" y="5461000"/>
                </a:cubicBezTo>
                <a:cubicBezTo>
                  <a:pt x="6140479" y="5428294"/>
                  <a:pt x="6172200" y="5359400"/>
                  <a:pt x="6172200" y="5359400"/>
                </a:cubicBezTo>
                <a:cubicBezTo>
                  <a:pt x="6200024" y="5164629"/>
                  <a:pt x="6161730" y="5377665"/>
                  <a:pt x="6223000" y="5181600"/>
                </a:cubicBezTo>
                <a:cubicBezTo>
                  <a:pt x="6234641" y="5144347"/>
                  <a:pt x="6239933" y="5105400"/>
                  <a:pt x="6248400" y="5067300"/>
                </a:cubicBezTo>
                <a:cubicBezTo>
                  <a:pt x="6279952" y="4546698"/>
                  <a:pt x="6267974" y="4788035"/>
                  <a:pt x="6286500" y="4343400"/>
                </a:cubicBezTo>
                <a:cubicBezTo>
                  <a:pt x="6282267" y="3340100"/>
                  <a:pt x="6281547" y="2336779"/>
                  <a:pt x="6273800" y="1333500"/>
                </a:cubicBezTo>
                <a:cubicBezTo>
                  <a:pt x="6272331" y="1143225"/>
                  <a:pt x="6264370" y="1086801"/>
                  <a:pt x="6248400" y="927100"/>
                </a:cubicBezTo>
                <a:cubicBezTo>
                  <a:pt x="6239933" y="948267"/>
                  <a:pt x="6201211" y="983896"/>
                  <a:pt x="6223000" y="990600"/>
                </a:cubicBezTo>
                <a:cubicBezTo>
                  <a:pt x="6349686" y="1029580"/>
                  <a:pt x="6379505" y="1000563"/>
                  <a:pt x="6451600" y="952500"/>
                </a:cubicBezTo>
                <a:cubicBezTo>
                  <a:pt x="6468373" y="767996"/>
                  <a:pt x="6476232" y="750601"/>
                  <a:pt x="6451600" y="520700"/>
                </a:cubicBezTo>
                <a:cubicBezTo>
                  <a:pt x="6450345" y="508986"/>
                  <a:pt x="6410505" y="419987"/>
                  <a:pt x="6400800" y="406400"/>
                </a:cubicBezTo>
                <a:cubicBezTo>
                  <a:pt x="6390361" y="391785"/>
                  <a:pt x="6373139" y="382915"/>
                  <a:pt x="6362700" y="368300"/>
                </a:cubicBezTo>
                <a:cubicBezTo>
                  <a:pt x="6325710" y="316514"/>
                  <a:pt x="6342744" y="302988"/>
                  <a:pt x="6311900" y="241300"/>
                </a:cubicBezTo>
                <a:cubicBezTo>
                  <a:pt x="6303433" y="224367"/>
                  <a:pt x="6293958" y="207901"/>
                  <a:pt x="6286500" y="190500"/>
                </a:cubicBezTo>
                <a:cubicBezTo>
                  <a:pt x="6271227" y="154864"/>
                  <a:pt x="6265286" y="113876"/>
                  <a:pt x="6261100" y="76200"/>
                </a:cubicBezTo>
                <a:cubicBezTo>
                  <a:pt x="6259698" y="63578"/>
                  <a:pt x="6261100" y="50800"/>
                  <a:pt x="6261100" y="38100"/>
                </a:cubicBezTo>
                <a:lnTo>
                  <a:pt x="6235700" y="12700"/>
                </a:lnTo>
                <a:lnTo>
                  <a:pt x="12700" y="0"/>
                </a:lnTo>
                <a:cubicBezTo>
                  <a:pt x="16933" y="1947333"/>
                  <a:pt x="21167" y="3894667"/>
                  <a:pt x="0" y="5854700"/>
                </a:cubicBezTo>
                <a:close/>
              </a:path>
            </a:pathLst>
          </a:custGeom>
          <a:blipFill>
            <a:blip r:embed="rId2">
              <a:alphaModFix amt="50000"/>
            </a:blip>
            <a:stretch>
              <a:fillRect l="-31191" t="-41737" r="-17172" b="-19865"/>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8" name="Freeform: Shape 7">
            <a:extLst>
              <a:ext uri="{FF2B5EF4-FFF2-40B4-BE49-F238E27FC236}">
                <a16:creationId xmlns:a16="http://schemas.microsoft.com/office/drawing/2014/main" id="{BB1FBC86-DBFA-6ADD-0FC3-A13898BE2FFD}"/>
              </a:ext>
            </a:extLst>
          </p:cNvPr>
          <p:cNvSpPr/>
          <p:nvPr userDrawn="1"/>
        </p:nvSpPr>
        <p:spPr bwMode="auto">
          <a:xfrm>
            <a:off x="5686425" y="723900"/>
            <a:ext cx="6515100" cy="6143625"/>
          </a:xfrm>
          <a:custGeom>
            <a:avLst/>
            <a:gdLst>
              <a:gd name="connsiteX0" fmla="*/ 6505575 w 6515100"/>
              <a:gd name="connsiteY0" fmla="*/ 114300 h 6143625"/>
              <a:gd name="connsiteX1" fmla="*/ 6505575 w 6515100"/>
              <a:gd name="connsiteY1" fmla="*/ 47625 h 6143625"/>
              <a:gd name="connsiteX2" fmla="*/ 0 w 6515100"/>
              <a:gd name="connsiteY2" fmla="*/ 0 h 6143625"/>
              <a:gd name="connsiteX3" fmla="*/ 28575 w 6515100"/>
              <a:gd name="connsiteY3" fmla="*/ 6143625 h 6143625"/>
              <a:gd name="connsiteX4" fmla="*/ 6515100 w 6515100"/>
              <a:gd name="connsiteY4" fmla="*/ 6134100 h 6143625"/>
              <a:gd name="connsiteX5" fmla="*/ 6505575 w 6515100"/>
              <a:gd name="connsiteY5" fmla="*/ 114300 h 614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5100" h="6143625">
                <a:moveTo>
                  <a:pt x="6505575" y="114300"/>
                </a:moveTo>
                <a:lnTo>
                  <a:pt x="6505575" y="47625"/>
                </a:lnTo>
                <a:lnTo>
                  <a:pt x="0" y="0"/>
                </a:lnTo>
                <a:lnTo>
                  <a:pt x="28575" y="6143625"/>
                </a:lnTo>
                <a:lnTo>
                  <a:pt x="6515100" y="6134100"/>
                </a:lnTo>
                <a:lnTo>
                  <a:pt x="6505575" y="114300"/>
                </a:lnTo>
                <a:close/>
              </a:path>
            </a:pathLst>
          </a:custGeom>
          <a:blipFill>
            <a:blip r:embed="rId3">
              <a:alphaModFix amt="50000"/>
            </a:blip>
            <a:stretch>
              <a:fillRect l="-17945" t="-6109" r="-29392" b="-47892"/>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17" name="Rectangle 16">
            <a:extLst>
              <a:ext uri="{FF2B5EF4-FFF2-40B4-BE49-F238E27FC236}">
                <a16:creationId xmlns:a16="http://schemas.microsoft.com/office/drawing/2014/main" id="{FA8FE7B7-C3E8-CD68-2B02-20E68E019961}"/>
              </a:ext>
            </a:extLst>
          </p:cNvPr>
          <p:cNvSpPr/>
          <p:nvPr userDrawn="1"/>
        </p:nvSpPr>
        <p:spPr bwMode="auto">
          <a:xfrm>
            <a:off x="1" y="0"/>
            <a:ext cx="6095999" cy="6858000"/>
          </a:xfrm>
          <a:prstGeom prst="rect">
            <a:avLst/>
          </a:prstGeom>
          <a:solidFill>
            <a:srgbClr val="000000">
              <a:alpha val="20000"/>
            </a:srgbClr>
          </a:solidFill>
          <a:ln>
            <a:noFill/>
            <a:headEnd type="none" w="med" len="med"/>
            <a:tailEnd type="none" w="med" len="med"/>
          </a:ln>
          <a:effectLst>
            <a:glow rad="571500">
              <a:srgbClr val="000000">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3" name="Text Placeholder 2"/>
          <p:cNvSpPr>
            <a:spLocks noGrp="1"/>
          </p:cNvSpPr>
          <p:nvPr>
            <p:ph type="body" idx="1" hasCustomPrompt="1"/>
          </p:nvPr>
        </p:nvSpPr>
        <p:spPr>
          <a:xfrm>
            <a:off x="267968" y="85658"/>
            <a:ext cx="5560063" cy="6686684"/>
          </a:xfrm>
          <a:prstGeom prst="rect">
            <a:avLst/>
          </a:prstGeom>
        </p:spPr>
        <p:txBody>
          <a:bodyPr anchor="ctr" anchorCtr="0">
            <a:noAutofit/>
          </a:bodyPr>
          <a:lstStyle>
            <a:lvl1pPr marL="0" indent="0" algn="ctr">
              <a:buNone/>
              <a:defRPr sz="4313" b="0" cap="none" baseline="0">
                <a:gradFill>
                  <a:gsLst>
                    <a:gs pos="100000">
                      <a:schemeClr val="bg1"/>
                    </a:gs>
                    <a:gs pos="0">
                      <a:schemeClr val="bg1"/>
                    </a:gs>
                  </a:gsLst>
                  <a:lin ang="5400000" scaled="0"/>
                </a:gradFill>
                <a:latin typeface="Arial Rounded MT Bold" panose="020F0704030504030204" pitchFamily="34" charset="0"/>
                <a:ea typeface="Malgun Gothic Semilight" panose="020B0502040204020203" pitchFamily="34" charset="-128"/>
                <a:cs typeface="Malgun Gothic Semilight" panose="020B0502040204020203" pitchFamily="34" charset="-128"/>
              </a:defRPr>
            </a:lvl1pPr>
            <a:lvl2pPr marL="608482" indent="0">
              <a:buNone/>
              <a:defRPr sz="2700" b="1"/>
            </a:lvl2pPr>
            <a:lvl3pPr marL="1216965" indent="0">
              <a:buNone/>
              <a:defRPr sz="2400" b="1"/>
            </a:lvl3pPr>
            <a:lvl4pPr marL="1825447" indent="0">
              <a:buNone/>
              <a:defRPr sz="2100" b="1"/>
            </a:lvl4pPr>
            <a:lvl5pPr marL="2433930" indent="0">
              <a:buNone/>
              <a:defRPr sz="2100" b="1"/>
            </a:lvl5pPr>
            <a:lvl6pPr marL="3042413" indent="0">
              <a:buNone/>
              <a:defRPr sz="2100" b="1"/>
            </a:lvl6pPr>
            <a:lvl7pPr marL="3650895" indent="0">
              <a:buNone/>
              <a:defRPr sz="2100" b="1"/>
            </a:lvl7pPr>
            <a:lvl8pPr marL="4259376" indent="0">
              <a:buNone/>
              <a:defRPr sz="2100" b="1"/>
            </a:lvl8pPr>
            <a:lvl9pPr marL="4867860" indent="0">
              <a:buNone/>
              <a:defRPr sz="2100" b="1"/>
            </a:lvl9pPr>
          </a:lstStyle>
          <a:p>
            <a:pPr lvl="0"/>
            <a:r>
              <a:rPr lang="en-US"/>
              <a:t>Section Title</a:t>
            </a:r>
          </a:p>
        </p:txBody>
      </p:sp>
      <p:pic>
        <p:nvPicPr>
          <p:cNvPr id="10" name="Picture 9" descr="A black and white image of a person's face&#10;&#10;Description automatically generated with low confidence">
            <a:extLst>
              <a:ext uri="{FF2B5EF4-FFF2-40B4-BE49-F238E27FC236}">
                <a16:creationId xmlns:a16="http://schemas.microsoft.com/office/drawing/2014/main" id="{5C697814-B658-35E3-4BBC-1FD2F2D1EF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7699" y="2588809"/>
            <a:ext cx="3342127" cy="1680382"/>
          </a:xfrm>
          <a:prstGeom prst="rect">
            <a:avLst/>
          </a:prstGeom>
        </p:spPr>
      </p:pic>
    </p:spTree>
    <p:extLst>
      <p:ext uri="{BB962C8B-B14F-4D97-AF65-F5344CB8AC3E}">
        <p14:creationId xmlns:p14="http://schemas.microsoft.com/office/powerpoint/2010/main" val="204123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C6AA2AAC-408B-0A0E-40F5-AFD32E6FFB0A}"/>
              </a:ext>
            </a:extLst>
          </p:cNvPr>
          <p:cNvSpPr/>
          <p:nvPr userDrawn="1"/>
        </p:nvSpPr>
        <p:spPr bwMode="auto">
          <a:xfrm>
            <a:off x="-25400" y="-38100"/>
            <a:ext cx="6467264" cy="5854700"/>
          </a:xfrm>
          <a:custGeom>
            <a:avLst/>
            <a:gdLst>
              <a:gd name="connsiteX0" fmla="*/ 0 w 6467264"/>
              <a:gd name="connsiteY0" fmla="*/ 5854700 h 5854700"/>
              <a:gd name="connsiteX1" fmla="*/ 0 w 6467264"/>
              <a:gd name="connsiteY1" fmla="*/ 5854700 h 5854700"/>
              <a:gd name="connsiteX2" fmla="*/ 5219700 w 6467264"/>
              <a:gd name="connsiteY2" fmla="*/ 5842000 h 5854700"/>
              <a:gd name="connsiteX3" fmla="*/ 5422900 w 6467264"/>
              <a:gd name="connsiteY3" fmla="*/ 5765800 h 5854700"/>
              <a:gd name="connsiteX4" fmla="*/ 5689600 w 6467264"/>
              <a:gd name="connsiteY4" fmla="*/ 5740400 h 5854700"/>
              <a:gd name="connsiteX5" fmla="*/ 5727700 w 6467264"/>
              <a:gd name="connsiteY5" fmla="*/ 5715000 h 5854700"/>
              <a:gd name="connsiteX6" fmla="*/ 5778500 w 6467264"/>
              <a:gd name="connsiteY6" fmla="*/ 5702300 h 5854700"/>
              <a:gd name="connsiteX7" fmla="*/ 5816600 w 6467264"/>
              <a:gd name="connsiteY7" fmla="*/ 5664200 h 5854700"/>
              <a:gd name="connsiteX8" fmla="*/ 5880100 w 6467264"/>
              <a:gd name="connsiteY8" fmla="*/ 5638800 h 5854700"/>
              <a:gd name="connsiteX9" fmla="*/ 6032500 w 6467264"/>
              <a:gd name="connsiteY9" fmla="*/ 5562600 h 5854700"/>
              <a:gd name="connsiteX10" fmla="*/ 6121400 w 6467264"/>
              <a:gd name="connsiteY10" fmla="*/ 5461000 h 5854700"/>
              <a:gd name="connsiteX11" fmla="*/ 6172200 w 6467264"/>
              <a:gd name="connsiteY11" fmla="*/ 5359400 h 5854700"/>
              <a:gd name="connsiteX12" fmla="*/ 6223000 w 6467264"/>
              <a:gd name="connsiteY12" fmla="*/ 5181600 h 5854700"/>
              <a:gd name="connsiteX13" fmla="*/ 6248400 w 6467264"/>
              <a:gd name="connsiteY13" fmla="*/ 5067300 h 5854700"/>
              <a:gd name="connsiteX14" fmla="*/ 6286500 w 6467264"/>
              <a:gd name="connsiteY14" fmla="*/ 4343400 h 5854700"/>
              <a:gd name="connsiteX15" fmla="*/ 6273800 w 6467264"/>
              <a:gd name="connsiteY15" fmla="*/ 1333500 h 5854700"/>
              <a:gd name="connsiteX16" fmla="*/ 6248400 w 6467264"/>
              <a:gd name="connsiteY16" fmla="*/ 927100 h 5854700"/>
              <a:gd name="connsiteX17" fmla="*/ 6223000 w 6467264"/>
              <a:gd name="connsiteY17" fmla="*/ 990600 h 5854700"/>
              <a:gd name="connsiteX18" fmla="*/ 6451600 w 6467264"/>
              <a:gd name="connsiteY18" fmla="*/ 952500 h 5854700"/>
              <a:gd name="connsiteX19" fmla="*/ 6451600 w 6467264"/>
              <a:gd name="connsiteY19" fmla="*/ 520700 h 5854700"/>
              <a:gd name="connsiteX20" fmla="*/ 6400800 w 6467264"/>
              <a:gd name="connsiteY20" fmla="*/ 406400 h 5854700"/>
              <a:gd name="connsiteX21" fmla="*/ 6362700 w 6467264"/>
              <a:gd name="connsiteY21" fmla="*/ 368300 h 5854700"/>
              <a:gd name="connsiteX22" fmla="*/ 6311900 w 6467264"/>
              <a:gd name="connsiteY22" fmla="*/ 241300 h 5854700"/>
              <a:gd name="connsiteX23" fmla="*/ 6286500 w 6467264"/>
              <a:gd name="connsiteY23" fmla="*/ 190500 h 5854700"/>
              <a:gd name="connsiteX24" fmla="*/ 6261100 w 6467264"/>
              <a:gd name="connsiteY24" fmla="*/ 76200 h 5854700"/>
              <a:gd name="connsiteX25" fmla="*/ 6261100 w 6467264"/>
              <a:gd name="connsiteY25" fmla="*/ 38100 h 5854700"/>
              <a:gd name="connsiteX26" fmla="*/ 6235700 w 6467264"/>
              <a:gd name="connsiteY26" fmla="*/ 12700 h 5854700"/>
              <a:gd name="connsiteX27" fmla="*/ 12700 w 6467264"/>
              <a:gd name="connsiteY27" fmla="*/ 0 h 5854700"/>
              <a:gd name="connsiteX28" fmla="*/ 0 w 6467264"/>
              <a:gd name="connsiteY28" fmla="*/ 5854700 h 585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67264" h="5854700">
                <a:moveTo>
                  <a:pt x="0" y="5854700"/>
                </a:moveTo>
                <a:lnTo>
                  <a:pt x="0" y="5854700"/>
                </a:lnTo>
                <a:lnTo>
                  <a:pt x="5219700" y="5842000"/>
                </a:lnTo>
                <a:cubicBezTo>
                  <a:pt x="5280815" y="5841418"/>
                  <a:pt x="5364335" y="5781417"/>
                  <a:pt x="5422900" y="5765800"/>
                </a:cubicBezTo>
                <a:cubicBezTo>
                  <a:pt x="5462521" y="5755234"/>
                  <a:pt x="5679279" y="5741194"/>
                  <a:pt x="5689600" y="5740400"/>
                </a:cubicBezTo>
                <a:cubicBezTo>
                  <a:pt x="5702300" y="5731933"/>
                  <a:pt x="5713671" y="5721013"/>
                  <a:pt x="5727700" y="5715000"/>
                </a:cubicBezTo>
                <a:cubicBezTo>
                  <a:pt x="5743743" y="5708124"/>
                  <a:pt x="5763345" y="5710960"/>
                  <a:pt x="5778500" y="5702300"/>
                </a:cubicBezTo>
                <a:cubicBezTo>
                  <a:pt x="5794094" y="5693389"/>
                  <a:pt x="5801370" y="5673719"/>
                  <a:pt x="5816600" y="5664200"/>
                </a:cubicBezTo>
                <a:cubicBezTo>
                  <a:pt x="5835932" y="5652118"/>
                  <a:pt x="5859473" y="5648507"/>
                  <a:pt x="5880100" y="5638800"/>
                </a:cubicBezTo>
                <a:cubicBezTo>
                  <a:pt x="5931490" y="5614616"/>
                  <a:pt x="5992339" y="5602761"/>
                  <a:pt x="6032500" y="5562600"/>
                </a:cubicBezTo>
                <a:cubicBezTo>
                  <a:pt x="6066608" y="5528492"/>
                  <a:pt x="6096915" y="5502975"/>
                  <a:pt x="6121400" y="5461000"/>
                </a:cubicBezTo>
                <a:cubicBezTo>
                  <a:pt x="6140479" y="5428294"/>
                  <a:pt x="6172200" y="5359400"/>
                  <a:pt x="6172200" y="5359400"/>
                </a:cubicBezTo>
                <a:cubicBezTo>
                  <a:pt x="6200024" y="5164629"/>
                  <a:pt x="6161730" y="5377665"/>
                  <a:pt x="6223000" y="5181600"/>
                </a:cubicBezTo>
                <a:cubicBezTo>
                  <a:pt x="6234641" y="5144347"/>
                  <a:pt x="6239933" y="5105400"/>
                  <a:pt x="6248400" y="5067300"/>
                </a:cubicBezTo>
                <a:cubicBezTo>
                  <a:pt x="6279952" y="4546698"/>
                  <a:pt x="6267974" y="4788035"/>
                  <a:pt x="6286500" y="4343400"/>
                </a:cubicBezTo>
                <a:cubicBezTo>
                  <a:pt x="6282267" y="3340100"/>
                  <a:pt x="6281547" y="2336779"/>
                  <a:pt x="6273800" y="1333500"/>
                </a:cubicBezTo>
                <a:cubicBezTo>
                  <a:pt x="6272331" y="1143225"/>
                  <a:pt x="6264370" y="1086801"/>
                  <a:pt x="6248400" y="927100"/>
                </a:cubicBezTo>
                <a:cubicBezTo>
                  <a:pt x="6239933" y="948267"/>
                  <a:pt x="6201211" y="983896"/>
                  <a:pt x="6223000" y="990600"/>
                </a:cubicBezTo>
                <a:cubicBezTo>
                  <a:pt x="6349686" y="1029580"/>
                  <a:pt x="6379505" y="1000563"/>
                  <a:pt x="6451600" y="952500"/>
                </a:cubicBezTo>
                <a:cubicBezTo>
                  <a:pt x="6468373" y="767996"/>
                  <a:pt x="6476232" y="750601"/>
                  <a:pt x="6451600" y="520700"/>
                </a:cubicBezTo>
                <a:cubicBezTo>
                  <a:pt x="6450345" y="508986"/>
                  <a:pt x="6410505" y="419987"/>
                  <a:pt x="6400800" y="406400"/>
                </a:cubicBezTo>
                <a:cubicBezTo>
                  <a:pt x="6390361" y="391785"/>
                  <a:pt x="6373139" y="382915"/>
                  <a:pt x="6362700" y="368300"/>
                </a:cubicBezTo>
                <a:cubicBezTo>
                  <a:pt x="6325710" y="316514"/>
                  <a:pt x="6342744" y="302988"/>
                  <a:pt x="6311900" y="241300"/>
                </a:cubicBezTo>
                <a:cubicBezTo>
                  <a:pt x="6303433" y="224367"/>
                  <a:pt x="6293958" y="207901"/>
                  <a:pt x="6286500" y="190500"/>
                </a:cubicBezTo>
                <a:cubicBezTo>
                  <a:pt x="6271227" y="154864"/>
                  <a:pt x="6265286" y="113876"/>
                  <a:pt x="6261100" y="76200"/>
                </a:cubicBezTo>
                <a:cubicBezTo>
                  <a:pt x="6259698" y="63578"/>
                  <a:pt x="6261100" y="50800"/>
                  <a:pt x="6261100" y="38100"/>
                </a:cubicBezTo>
                <a:lnTo>
                  <a:pt x="6235700" y="12700"/>
                </a:lnTo>
                <a:lnTo>
                  <a:pt x="12700" y="0"/>
                </a:lnTo>
                <a:cubicBezTo>
                  <a:pt x="16933" y="1947333"/>
                  <a:pt x="21167" y="3894667"/>
                  <a:pt x="0" y="5854700"/>
                </a:cubicBezTo>
                <a:close/>
              </a:path>
            </a:pathLst>
          </a:custGeom>
          <a:blipFill>
            <a:blip r:embed="rId2">
              <a:alphaModFix amt="50000"/>
            </a:blip>
            <a:stretch>
              <a:fillRect l="-31191" t="-41737" r="-17172" b="-19865"/>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8" name="Freeform: Shape 7">
            <a:extLst>
              <a:ext uri="{FF2B5EF4-FFF2-40B4-BE49-F238E27FC236}">
                <a16:creationId xmlns:a16="http://schemas.microsoft.com/office/drawing/2014/main" id="{C2945231-97D0-E8B0-0682-DBC5C8D46319}"/>
              </a:ext>
            </a:extLst>
          </p:cNvPr>
          <p:cNvSpPr/>
          <p:nvPr userDrawn="1"/>
        </p:nvSpPr>
        <p:spPr bwMode="auto">
          <a:xfrm>
            <a:off x="5686425" y="723900"/>
            <a:ext cx="6515100" cy="6143625"/>
          </a:xfrm>
          <a:custGeom>
            <a:avLst/>
            <a:gdLst>
              <a:gd name="connsiteX0" fmla="*/ 6505575 w 6515100"/>
              <a:gd name="connsiteY0" fmla="*/ 114300 h 6143625"/>
              <a:gd name="connsiteX1" fmla="*/ 6505575 w 6515100"/>
              <a:gd name="connsiteY1" fmla="*/ 47625 h 6143625"/>
              <a:gd name="connsiteX2" fmla="*/ 0 w 6515100"/>
              <a:gd name="connsiteY2" fmla="*/ 0 h 6143625"/>
              <a:gd name="connsiteX3" fmla="*/ 28575 w 6515100"/>
              <a:gd name="connsiteY3" fmla="*/ 6143625 h 6143625"/>
              <a:gd name="connsiteX4" fmla="*/ 6515100 w 6515100"/>
              <a:gd name="connsiteY4" fmla="*/ 6134100 h 6143625"/>
              <a:gd name="connsiteX5" fmla="*/ 6505575 w 6515100"/>
              <a:gd name="connsiteY5" fmla="*/ 114300 h 614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5100" h="6143625">
                <a:moveTo>
                  <a:pt x="6505575" y="114300"/>
                </a:moveTo>
                <a:lnTo>
                  <a:pt x="6505575" y="47625"/>
                </a:lnTo>
                <a:lnTo>
                  <a:pt x="0" y="0"/>
                </a:lnTo>
                <a:lnTo>
                  <a:pt x="28575" y="6143625"/>
                </a:lnTo>
                <a:lnTo>
                  <a:pt x="6515100" y="6134100"/>
                </a:lnTo>
                <a:lnTo>
                  <a:pt x="6505575" y="114300"/>
                </a:lnTo>
                <a:close/>
              </a:path>
            </a:pathLst>
          </a:custGeom>
          <a:blipFill>
            <a:blip r:embed="rId3">
              <a:alphaModFix amt="50000"/>
            </a:blip>
            <a:stretch>
              <a:fillRect l="-17945" t="-6109" r="-29392" b="-47892"/>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7" name="Rectangle 6">
            <a:extLst>
              <a:ext uri="{FF2B5EF4-FFF2-40B4-BE49-F238E27FC236}">
                <a16:creationId xmlns:a16="http://schemas.microsoft.com/office/drawing/2014/main" id="{2B3A9CAB-F574-7DC7-AEB5-A39F7504B973}"/>
              </a:ext>
            </a:extLst>
          </p:cNvPr>
          <p:cNvSpPr/>
          <p:nvPr userDrawn="1"/>
        </p:nvSpPr>
        <p:spPr bwMode="auto">
          <a:xfrm>
            <a:off x="1" y="0"/>
            <a:ext cx="6096000" cy="6858000"/>
          </a:xfrm>
          <a:prstGeom prst="rect">
            <a:avLst/>
          </a:prstGeom>
          <a:solidFill>
            <a:srgbClr val="000000">
              <a:alpha val="20000"/>
            </a:srgbClr>
          </a:solidFill>
          <a:ln>
            <a:noFill/>
            <a:headEnd type="none" w="med" len="med"/>
            <a:tailEnd type="none" w="med" len="med"/>
          </a:ln>
          <a:effectLst>
            <a:glow rad="571500">
              <a:srgbClr val="000000">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3" name="Text Placeholder 2"/>
          <p:cNvSpPr>
            <a:spLocks noGrp="1"/>
          </p:cNvSpPr>
          <p:nvPr>
            <p:ph type="body" idx="1" hasCustomPrompt="1"/>
          </p:nvPr>
        </p:nvSpPr>
        <p:spPr>
          <a:xfrm>
            <a:off x="267969" y="85658"/>
            <a:ext cx="5560063" cy="6686684"/>
          </a:xfrm>
          <a:prstGeom prst="rect">
            <a:avLst/>
          </a:prstGeom>
        </p:spPr>
        <p:txBody>
          <a:bodyPr anchor="ctr" anchorCtr="0">
            <a:noAutofit/>
          </a:bodyPr>
          <a:lstStyle>
            <a:lvl1pPr marL="0" indent="0" algn="ctr">
              <a:buNone/>
              <a:defRPr sz="4313" b="0" cap="none" baseline="0">
                <a:gradFill>
                  <a:gsLst>
                    <a:gs pos="100000">
                      <a:schemeClr val="bg1"/>
                    </a:gs>
                    <a:gs pos="0">
                      <a:schemeClr val="bg1"/>
                    </a:gs>
                  </a:gsLst>
                  <a:lin ang="5400000" scaled="0"/>
                </a:gradFill>
                <a:latin typeface="Arial Rounded MT Bold" panose="020F0704030504030204" pitchFamily="34" charset="0"/>
                <a:ea typeface="Malgun Gothic Semilight" panose="020B0502040204020203" pitchFamily="34" charset="-128"/>
                <a:cs typeface="Malgun Gothic Semilight" panose="020B0502040204020203" pitchFamily="34" charset="-128"/>
              </a:defRPr>
            </a:lvl1pPr>
            <a:lvl2pPr marL="608482" indent="0">
              <a:buNone/>
              <a:defRPr sz="2700" b="1"/>
            </a:lvl2pPr>
            <a:lvl3pPr marL="1216965" indent="0">
              <a:buNone/>
              <a:defRPr sz="2400" b="1"/>
            </a:lvl3pPr>
            <a:lvl4pPr marL="1825447" indent="0">
              <a:buNone/>
              <a:defRPr sz="2100" b="1"/>
            </a:lvl4pPr>
            <a:lvl5pPr marL="2433930" indent="0">
              <a:buNone/>
              <a:defRPr sz="2100" b="1"/>
            </a:lvl5pPr>
            <a:lvl6pPr marL="3042413" indent="0">
              <a:buNone/>
              <a:defRPr sz="2100" b="1"/>
            </a:lvl6pPr>
            <a:lvl7pPr marL="3650895" indent="0">
              <a:buNone/>
              <a:defRPr sz="2100" b="1"/>
            </a:lvl7pPr>
            <a:lvl8pPr marL="4259376" indent="0">
              <a:buNone/>
              <a:defRPr sz="2100" b="1"/>
            </a:lvl8pPr>
            <a:lvl9pPr marL="4867860" indent="0">
              <a:buNone/>
              <a:defRPr sz="2100" b="1"/>
            </a:lvl9pPr>
          </a:lstStyle>
          <a:p>
            <a:pPr lvl="0"/>
            <a:r>
              <a:rPr lang="en-US"/>
              <a:t>Section Title</a:t>
            </a:r>
          </a:p>
        </p:txBody>
      </p:sp>
    </p:spTree>
    <p:extLst>
      <p:ext uri="{BB962C8B-B14F-4D97-AF65-F5344CB8AC3E}">
        <p14:creationId xmlns:p14="http://schemas.microsoft.com/office/powerpoint/2010/main" val="409136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E10533F-330C-BF24-B5E1-DB1284A29978}"/>
              </a:ext>
            </a:extLst>
          </p:cNvPr>
          <p:cNvSpPr/>
          <p:nvPr userDrawn="1"/>
        </p:nvSpPr>
        <p:spPr bwMode="auto">
          <a:xfrm>
            <a:off x="-25400" y="-38100"/>
            <a:ext cx="6467264" cy="5854700"/>
          </a:xfrm>
          <a:custGeom>
            <a:avLst/>
            <a:gdLst>
              <a:gd name="connsiteX0" fmla="*/ 0 w 6467264"/>
              <a:gd name="connsiteY0" fmla="*/ 5854700 h 5854700"/>
              <a:gd name="connsiteX1" fmla="*/ 0 w 6467264"/>
              <a:gd name="connsiteY1" fmla="*/ 5854700 h 5854700"/>
              <a:gd name="connsiteX2" fmla="*/ 5219700 w 6467264"/>
              <a:gd name="connsiteY2" fmla="*/ 5842000 h 5854700"/>
              <a:gd name="connsiteX3" fmla="*/ 5422900 w 6467264"/>
              <a:gd name="connsiteY3" fmla="*/ 5765800 h 5854700"/>
              <a:gd name="connsiteX4" fmla="*/ 5689600 w 6467264"/>
              <a:gd name="connsiteY4" fmla="*/ 5740400 h 5854700"/>
              <a:gd name="connsiteX5" fmla="*/ 5727700 w 6467264"/>
              <a:gd name="connsiteY5" fmla="*/ 5715000 h 5854700"/>
              <a:gd name="connsiteX6" fmla="*/ 5778500 w 6467264"/>
              <a:gd name="connsiteY6" fmla="*/ 5702300 h 5854700"/>
              <a:gd name="connsiteX7" fmla="*/ 5816600 w 6467264"/>
              <a:gd name="connsiteY7" fmla="*/ 5664200 h 5854700"/>
              <a:gd name="connsiteX8" fmla="*/ 5880100 w 6467264"/>
              <a:gd name="connsiteY8" fmla="*/ 5638800 h 5854700"/>
              <a:gd name="connsiteX9" fmla="*/ 6032500 w 6467264"/>
              <a:gd name="connsiteY9" fmla="*/ 5562600 h 5854700"/>
              <a:gd name="connsiteX10" fmla="*/ 6121400 w 6467264"/>
              <a:gd name="connsiteY10" fmla="*/ 5461000 h 5854700"/>
              <a:gd name="connsiteX11" fmla="*/ 6172200 w 6467264"/>
              <a:gd name="connsiteY11" fmla="*/ 5359400 h 5854700"/>
              <a:gd name="connsiteX12" fmla="*/ 6223000 w 6467264"/>
              <a:gd name="connsiteY12" fmla="*/ 5181600 h 5854700"/>
              <a:gd name="connsiteX13" fmla="*/ 6248400 w 6467264"/>
              <a:gd name="connsiteY13" fmla="*/ 5067300 h 5854700"/>
              <a:gd name="connsiteX14" fmla="*/ 6286500 w 6467264"/>
              <a:gd name="connsiteY14" fmla="*/ 4343400 h 5854700"/>
              <a:gd name="connsiteX15" fmla="*/ 6273800 w 6467264"/>
              <a:gd name="connsiteY15" fmla="*/ 1333500 h 5854700"/>
              <a:gd name="connsiteX16" fmla="*/ 6248400 w 6467264"/>
              <a:gd name="connsiteY16" fmla="*/ 927100 h 5854700"/>
              <a:gd name="connsiteX17" fmla="*/ 6223000 w 6467264"/>
              <a:gd name="connsiteY17" fmla="*/ 990600 h 5854700"/>
              <a:gd name="connsiteX18" fmla="*/ 6451600 w 6467264"/>
              <a:gd name="connsiteY18" fmla="*/ 952500 h 5854700"/>
              <a:gd name="connsiteX19" fmla="*/ 6451600 w 6467264"/>
              <a:gd name="connsiteY19" fmla="*/ 520700 h 5854700"/>
              <a:gd name="connsiteX20" fmla="*/ 6400800 w 6467264"/>
              <a:gd name="connsiteY20" fmla="*/ 406400 h 5854700"/>
              <a:gd name="connsiteX21" fmla="*/ 6362700 w 6467264"/>
              <a:gd name="connsiteY21" fmla="*/ 368300 h 5854700"/>
              <a:gd name="connsiteX22" fmla="*/ 6311900 w 6467264"/>
              <a:gd name="connsiteY22" fmla="*/ 241300 h 5854700"/>
              <a:gd name="connsiteX23" fmla="*/ 6286500 w 6467264"/>
              <a:gd name="connsiteY23" fmla="*/ 190500 h 5854700"/>
              <a:gd name="connsiteX24" fmla="*/ 6261100 w 6467264"/>
              <a:gd name="connsiteY24" fmla="*/ 76200 h 5854700"/>
              <a:gd name="connsiteX25" fmla="*/ 6261100 w 6467264"/>
              <a:gd name="connsiteY25" fmla="*/ 38100 h 5854700"/>
              <a:gd name="connsiteX26" fmla="*/ 6235700 w 6467264"/>
              <a:gd name="connsiteY26" fmla="*/ 12700 h 5854700"/>
              <a:gd name="connsiteX27" fmla="*/ 12700 w 6467264"/>
              <a:gd name="connsiteY27" fmla="*/ 0 h 5854700"/>
              <a:gd name="connsiteX28" fmla="*/ 0 w 6467264"/>
              <a:gd name="connsiteY28" fmla="*/ 5854700 h 585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67264" h="5854700">
                <a:moveTo>
                  <a:pt x="0" y="5854700"/>
                </a:moveTo>
                <a:lnTo>
                  <a:pt x="0" y="5854700"/>
                </a:lnTo>
                <a:lnTo>
                  <a:pt x="5219700" y="5842000"/>
                </a:lnTo>
                <a:cubicBezTo>
                  <a:pt x="5280815" y="5841418"/>
                  <a:pt x="5364335" y="5781417"/>
                  <a:pt x="5422900" y="5765800"/>
                </a:cubicBezTo>
                <a:cubicBezTo>
                  <a:pt x="5462521" y="5755234"/>
                  <a:pt x="5679279" y="5741194"/>
                  <a:pt x="5689600" y="5740400"/>
                </a:cubicBezTo>
                <a:cubicBezTo>
                  <a:pt x="5702300" y="5731933"/>
                  <a:pt x="5713671" y="5721013"/>
                  <a:pt x="5727700" y="5715000"/>
                </a:cubicBezTo>
                <a:cubicBezTo>
                  <a:pt x="5743743" y="5708124"/>
                  <a:pt x="5763345" y="5710960"/>
                  <a:pt x="5778500" y="5702300"/>
                </a:cubicBezTo>
                <a:cubicBezTo>
                  <a:pt x="5794094" y="5693389"/>
                  <a:pt x="5801370" y="5673719"/>
                  <a:pt x="5816600" y="5664200"/>
                </a:cubicBezTo>
                <a:cubicBezTo>
                  <a:pt x="5835932" y="5652118"/>
                  <a:pt x="5859473" y="5648507"/>
                  <a:pt x="5880100" y="5638800"/>
                </a:cubicBezTo>
                <a:cubicBezTo>
                  <a:pt x="5931490" y="5614616"/>
                  <a:pt x="5992339" y="5602761"/>
                  <a:pt x="6032500" y="5562600"/>
                </a:cubicBezTo>
                <a:cubicBezTo>
                  <a:pt x="6066608" y="5528492"/>
                  <a:pt x="6096915" y="5502975"/>
                  <a:pt x="6121400" y="5461000"/>
                </a:cubicBezTo>
                <a:cubicBezTo>
                  <a:pt x="6140479" y="5428294"/>
                  <a:pt x="6172200" y="5359400"/>
                  <a:pt x="6172200" y="5359400"/>
                </a:cubicBezTo>
                <a:cubicBezTo>
                  <a:pt x="6200024" y="5164629"/>
                  <a:pt x="6161730" y="5377665"/>
                  <a:pt x="6223000" y="5181600"/>
                </a:cubicBezTo>
                <a:cubicBezTo>
                  <a:pt x="6234641" y="5144347"/>
                  <a:pt x="6239933" y="5105400"/>
                  <a:pt x="6248400" y="5067300"/>
                </a:cubicBezTo>
                <a:cubicBezTo>
                  <a:pt x="6279952" y="4546698"/>
                  <a:pt x="6267974" y="4788035"/>
                  <a:pt x="6286500" y="4343400"/>
                </a:cubicBezTo>
                <a:cubicBezTo>
                  <a:pt x="6282267" y="3340100"/>
                  <a:pt x="6281547" y="2336779"/>
                  <a:pt x="6273800" y="1333500"/>
                </a:cubicBezTo>
                <a:cubicBezTo>
                  <a:pt x="6272331" y="1143225"/>
                  <a:pt x="6264370" y="1086801"/>
                  <a:pt x="6248400" y="927100"/>
                </a:cubicBezTo>
                <a:cubicBezTo>
                  <a:pt x="6239933" y="948267"/>
                  <a:pt x="6201211" y="983896"/>
                  <a:pt x="6223000" y="990600"/>
                </a:cubicBezTo>
                <a:cubicBezTo>
                  <a:pt x="6349686" y="1029580"/>
                  <a:pt x="6379505" y="1000563"/>
                  <a:pt x="6451600" y="952500"/>
                </a:cubicBezTo>
                <a:cubicBezTo>
                  <a:pt x="6468373" y="767996"/>
                  <a:pt x="6476232" y="750601"/>
                  <a:pt x="6451600" y="520700"/>
                </a:cubicBezTo>
                <a:cubicBezTo>
                  <a:pt x="6450345" y="508986"/>
                  <a:pt x="6410505" y="419987"/>
                  <a:pt x="6400800" y="406400"/>
                </a:cubicBezTo>
                <a:cubicBezTo>
                  <a:pt x="6390361" y="391785"/>
                  <a:pt x="6373139" y="382915"/>
                  <a:pt x="6362700" y="368300"/>
                </a:cubicBezTo>
                <a:cubicBezTo>
                  <a:pt x="6325710" y="316514"/>
                  <a:pt x="6342744" y="302988"/>
                  <a:pt x="6311900" y="241300"/>
                </a:cubicBezTo>
                <a:cubicBezTo>
                  <a:pt x="6303433" y="224367"/>
                  <a:pt x="6293958" y="207901"/>
                  <a:pt x="6286500" y="190500"/>
                </a:cubicBezTo>
                <a:cubicBezTo>
                  <a:pt x="6271227" y="154864"/>
                  <a:pt x="6265286" y="113876"/>
                  <a:pt x="6261100" y="76200"/>
                </a:cubicBezTo>
                <a:cubicBezTo>
                  <a:pt x="6259698" y="63578"/>
                  <a:pt x="6261100" y="50800"/>
                  <a:pt x="6261100" y="38100"/>
                </a:cubicBezTo>
                <a:lnTo>
                  <a:pt x="6235700" y="12700"/>
                </a:lnTo>
                <a:lnTo>
                  <a:pt x="12700" y="0"/>
                </a:lnTo>
                <a:cubicBezTo>
                  <a:pt x="16933" y="1947333"/>
                  <a:pt x="21167" y="3894667"/>
                  <a:pt x="0" y="5854700"/>
                </a:cubicBezTo>
                <a:close/>
              </a:path>
            </a:pathLst>
          </a:custGeom>
          <a:blipFill>
            <a:blip r:embed="rId2">
              <a:alphaModFix amt="50000"/>
            </a:blip>
            <a:stretch>
              <a:fillRect l="-31191" t="-41737" r="-17172" b="-19865"/>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8" name="Freeform: Shape 7">
            <a:extLst>
              <a:ext uri="{FF2B5EF4-FFF2-40B4-BE49-F238E27FC236}">
                <a16:creationId xmlns:a16="http://schemas.microsoft.com/office/drawing/2014/main" id="{B0414882-443C-E513-3534-B8507E6473C8}"/>
              </a:ext>
            </a:extLst>
          </p:cNvPr>
          <p:cNvSpPr/>
          <p:nvPr userDrawn="1"/>
        </p:nvSpPr>
        <p:spPr bwMode="auto">
          <a:xfrm>
            <a:off x="5686425" y="723900"/>
            <a:ext cx="6515100" cy="6143625"/>
          </a:xfrm>
          <a:custGeom>
            <a:avLst/>
            <a:gdLst>
              <a:gd name="connsiteX0" fmla="*/ 6505575 w 6515100"/>
              <a:gd name="connsiteY0" fmla="*/ 114300 h 6143625"/>
              <a:gd name="connsiteX1" fmla="*/ 6505575 w 6515100"/>
              <a:gd name="connsiteY1" fmla="*/ 47625 h 6143625"/>
              <a:gd name="connsiteX2" fmla="*/ 0 w 6515100"/>
              <a:gd name="connsiteY2" fmla="*/ 0 h 6143625"/>
              <a:gd name="connsiteX3" fmla="*/ 28575 w 6515100"/>
              <a:gd name="connsiteY3" fmla="*/ 6143625 h 6143625"/>
              <a:gd name="connsiteX4" fmla="*/ 6515100 w 6515100"/>
              <a:gd name="connsiteY4" fmla="*/ 6134100 h 6143625"/>
              <a:gd name="connsiteX5" fmla="*/ 6505575 w 6515100"/>
              <a:gd name="connsiteY5" fmla="*/ 114300 h 614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5100" h="6143625">
                <a:moveTo>
                  <a:pt x="6505575" y="114300"/>
                </a:moveTo>
                <a:lnTo>
                  <a:pt x="6505575" y="47625"/>
                </a:lnTo>
                <a:lnTo>
                  <a:pt x="0" y="0"/>
                </a:lnTo>
                <a:lnTo>
                  <a:pt x="28575" y="6143625"/>
                </a:lnTo>
                <a:lnTo>
                  <a:pt x="6515100" y="6134100"/>
                </a:lnTo>
                <a:lnTo>
                  <a:pt x="6505575" y="114300"/>
                </a:lnTo>
                <a:close/>
              </a:path>
            </a:pathLst>
          </a:custGeom>
          <a:blipFill>
            <a:blip r:embed="rId3">
              <a:alphaModFix amt="50000"/>
            </a:blip>
            <a:stretch>
              <a:fillRect l="-17945" t="-6109" r="-29392" b="-47892"/>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pic>
        <p:nvPicPr>
          <p:cNvPr id="15" name="Picture 14">
            <a:extLst>
              <a:ext uri="{FF2B5EF4-FFF2-40B4-BE49-F238E27FC236}">
                <a16:creationId xmlns:a16="http://schemas.microsoft.com/office/drawing/2014/main" id="{50057CCB-7F03-E706-5A0F-1508C53D055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21658"/>
          <a:stretch/>
        </p:blipFill>
        <p:spPr>
          <a:xfrm>
            <a:off x="10706100" y="6170288"/>
            <a:ext cx="1258108" cy="497212"/>
          </a:xfrm>
          <a:prstGeom prst="rect">
            <a:avLst/>
          </a:prstGeom>
        </p:spPr>
      </p:pic>
    </p:spTree>
    <p:extLst>
      <p:ext uri="{BB962C8B-B14F-4D97-AF65-F5344CB8AC3E}">
        <p14:creationId xmlns:p14="http://schemas.microsoft.com/office/powerpoint/2010/main" val="111119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3582"/>
            </a:gs>
            <a:gs pos="100000">
              <a:srgbClr val="000000"/>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4"/>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1"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5500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1" r:id="rId3"/>
    <p:sldLayoutId id="2147483663" r:id="rId4"/>
    <p:sldLayoutId id="2147483664" r:id="rId5"/>
    <p:sldLayoutId id="2147483665" r:id="rId6"/>
    <p:sldLayoutId id="2147483666" r:id="rId7"/>
    <p:sldLayoutId id="2147483670" r:id="rId8"/>
    <p:sldLayoutId id="2147483667" r:id="rId9"/>
    <p:sldLayoutId id="2147483668" r:id="rId10"/>
    <p:sldLayoutId id="2147483672" r:id="rId11"/>
    <p:sldLayoutId id="2147483669" r:id="rId12"/>
    <p:sldLayoutId id="2147483676" r:id="rId13"/>
    <p:sldLayoutId id="2147483677" r:id="rId14"/>
    <p:sldLayoutId id="2147483678" r:id="rId15"/>
    <p:sldLayoutId id="2147483679" r:id="rId16"/>
    <p:sldLayoutId id="2147483680" r:id="rId17"/>
    <p:sldLayoutId id="2147483683" r:id="rId18"/>
    <p:sldLayoutId id="2147483689" r:id="rId19"/>
    <p:sldLayoutId id="2147483698"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32563"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556" marR="0" indent="-228556"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112" marR="0" indent="-228556"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099" marR="0" indent="-199986"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801" marR="0" indent="-180940"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741" marR="0" indent="-168243"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4547"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1"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2"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2" algn="l" defTabSz="9325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7EA4AA9C-63A4-4926-86CC-3789ED72F940}"/>
              </a:ext>
            </a:extLst>
          </p:cNvPr>
          <p:cNvSpPr txBox="1">
            <a:spLocks/>
          </p:cNvSpPr>
          <p:nvPr/>
        </p:nvSpPr>
        <p:spPr>
          <a:xfrm>
            <a:off x="9739563" y="575656"/>
            <a:ext cx="1585662" cy="307777"/>
          </a:xfrm>
          <a:prstGeom prst="rect">
            <a:avLst/>
          </a:prstGeom>
          <a:noFill/>
        </p:spPr>
        <p:txBody>
          <a:bodyPr vert="horz" wrap="square" lIns="0" tIns="0" rIns="0" bIns="0" rtlCol="0">
            <a:spAutoFit/>
          </a:bodyPr>
          <a:lstStyle>
            <a:lvl1pPr marL="0" marR="0" indent="0" algn="l" defTabSz="951304" rtl="0" eaLnBrk="1" fontAlgn="auto" latinLnBrk="0" hangingPunct="1">
              <a:lnSpc>
                <a:spcPct val="100000"/>
              </a:lnSpc>
              <a:spcBef>
                <a:spcPts val="0"/>
              </a:spcBef>
              <a:spcAft>
                <a:spcPts val="0"/>
              </a:spcAft>
              <a:buClrTx/>
              <a:buSzPct val="90000"/>
              <a:buFont typeface="Wingdings" panose="05000000000000000000" pitchFamily="2" charset="2"/>
              <a:buNone/>
              <a:tabLst/>
              <a:defRPr sz="2040" kern="1200" spc="0" baseline="0">
                <a:solidFill>
                  <a:schemeClr val="bg1"/>
                </a:solidFill>
                <a:latin typeface="+mn-lt"/>
                <a:ea typeface="+mn-ea"/>
                <a:cs typeface="Segoe UI" panose="020B0502040204020203" pitchFamily="34" charset="0"/>
              </a:defRPr>
            </a:lvl1pPr>
            <a:lvl2pPr marL="466298"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40" kern="1200" spc="0" baseline="0">
                <a:gradFill>
                  <a:gsLst>
                    <a:gs pos="1250">
                      <a:schemeClr val="tx1"/>
                    </a:gs>
                    <a:gs pos="100000">
                      <a:schemeClr val="tx1"/>
                    </a:gs>
                  </a:gsLst>
                  <a:lin ang="5400000" scaled="0"/>
                </a:gradFill>
                <a:latin typeface="+mn-lt"/>
                <a:ea typeface="+mn-ea"/>
                <a:cs typeface="+mn-cs"/>
              </a:defRPr>
            </a:lvl2pPr>
            <a:lvl3pPr marL="670304" marR="0" indent="-204005"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32" kern="1200" spc="0" baseline="0">
                <a:gradFill>
                  <a:gsLst>
                    <a:gs pos="1250">
                      <a:schemeClr val="tx1"/>
                    </a:gs>
                    <a:gs pos="100000">
                      <a:schemeClr val="tx1"/>
                    </a:gs>
                  </a:gsLst>
                  <a:lin ang="5400000" scaled="0"/>
                </a:gradFill>
                <a:latin typeface="+mn-lt"/>
                <a:ea typeface="+mn-ea"/>
                <a:cs typeface="+mn-cs"/>
              </a:defRPr>
            </a:lvl3pPr>
            <a:lvl4pPr marL="859738" marR="0" indent="-184576"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gradFill>
                  <a:gsLst>
                    <a:gs pos="1250">
                      <a:schemeClr val="tx1"/>
                    </a:gs>
                    <a:gs pos="100000">
                      <a:schemeClr val="tx1"/>
                    </a:gs>
                  </a:gsLst>
                  <a:lin ang="5400000" scaled="0"/>
                </a:gradFill>
                <a:latin typeface="+mn-lt"/>
                <a:ea typeface="+mn-ea"/>
                <a:cs typeface="+mn-cs"/>
              </a:defRPr>
            </a:lvl4pPr>
            <a:lvl5pPr marL="1044314" marR="0" indent="-171624"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gradFill>
                  <a:gsLst>
                    <a:gs pos="1250">
                      <a:schemeClr val="tx1"/>
                    </a:gs>
                    <a:gs pos="100000">
                      <a:schemeClr val="tx1"/>
                    </a:gs>
                  </a:gsLst>
                  <a:lin ang="5400000" scaled="0"/>
                </a:gradFill>
                <a:latin typeface="+mn-lt"/>
                <a:ea typeface="+mn-ea"/>
                <a:cs typeface="+mn-cs"/>
              </a:defRPr>
            </a:lvl5pPr>
            <a:lvl6pPr marL="2616084"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91737"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567389"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4043042"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defTabSz="932563"/>
            <a:r>
              <a:rPr lang="en-US" sz="2000" dirty="0">
                <a:solidFill>
                  <a:srgbClr val="FFFFFF"/>
                </a:solidFill>
                <a:latin typeface="Segoe UI"/>
              </a:rPr>
              <a:t>April 15, 2025</a:t>
            </a:r>
          </a:p>
        </p:txBody>
      </p:sp>
      <p:sp>
        <p:nvSpPr>
          <p:cNvPr id="11" name="Title 10">
            <a:extLst>
              <a:ext uri="{FF2B5EF4-FFF2-40B4-BE49-F238E27FC236}">
                <a16:creationId xmlns:a16="http://schemas.microsoft.com/office/drawing/2014/main" id="{8C2FA363-D8A5-F0CC-C218-DDD4A96E3357}"/>
              </a:ext>
            </a:extLst>
          </p:cNvPr>
          <p:cNvSpPr>
            <a:spLocks noGrp="1"/>
          </p:cNvSpPr>
          <p:nvPr>
            <p:ph type="title"/>
          </p:nvPr>
        </p:nvSpPr>
        <p:spPr>
          <a:xfrm>
            <a:off x="588261" y="1317547"/>
            <a:ext cx="6513579" cy="2215991"/>
          </a:xfrm>
        </p:spPr>
        <p:txBody>
          <a:bodyPr/>
          <a:lstStyle/>
          <a:p>
            <a:r>
              <a:rPr lang="en-US" sz="3600" b="1" i="0" dirty="0">
                <a:effectLst/>
                <a:latin typeface="var(--h3_typography-font-family)"/>
              </a:rPr>
              <a:t>Empowering Collaboration and Streamlining Productivity: Leveraging Automation in Microsoft Teams</a:t>
            </a:r>
            <a:endParaRPr lang="en-US" dirty="0"/>
          </a:p>
        </p:txBody>
      </p:sp>
      <p:sp>
        <p:nvSpPr>
          <p:cNvPr id="3" name="Text Placeholder 2">
            <a:extLst>
              <a:ext uri="{FF2B5EF4-FFF2-40B4-BE49-F238E27FC236}">
                <a16:creationId xmlns:a16="http://schemas.microsoft.com/office/drawing/2014/main" id="{CF33D7A9-45C3-B724-F16D-D681CBBF5157}"/>
              </a:ext>
            </a:extLst>
          </p:cNvPr>
          <p:cNvSpPr>
            <a:spLocks noGrp="1"/>
          </p:cNvSpPr>
          <p:nvPr>
            <p:ph type="body" sz="quarter" idx="12"/>
          </p:nvPr>
        </p:nvSpPr>
        <p:spPr>
          <a:xfrm>
            <a:off x="582040" y="3965440"/>
            <a:ext cx="5943600" cy="923330"/>
          </a:xfrm>
        </p:spPr>
        <p:txBody>
          <a:bodyPr/>
          <a:lstStyle/>
          <a:p>
            <a:r>
              <a:rPr lang="en-US" dirty="0"/>
              <a:t>Pat Petersen</a:t>
            </a:r>
          </a:p>
          <a:p>
            <a:r>
              <a:rPr lang="en-US" dirty="0"/>
              <a:t>Director | MCT</a:t>
            </a:r>
          </a:p>
          <a:p>
            <a:r>
              <a:rPr lang="en-US" dirty="0"/>
              <a:t>RSM US</a:t>
            </a:r>
          </a:p>
        </p:txBody>
      </p:sp>
      <p:sp>
        <p:nvSpPr>
          <p:cNvPr id="25" name="Text Placeholder 6">
            <a:extLst>
              <a:ext uri="{FF2B5EF4-FFF2-40B4-BE49-F238E27FC236}">
                <a16:creationId xmlns:a16="http://schemas.microsoft.com/office/drawing/2014/main" id="{9CE02ABB-F2CF-E3A0-61DB-29744BF4E2C1}"/>
              </a:ext>
            </a:extLst>
          </p:cNvPr>
          <p:cNvSpPr txBox="1">
            <a:spLocks/>
          </p:cNvSpPr>
          <p:nvPr/>
        </p:nvSpPr>
        <p:spPr>
          <a:xfrm>
            <a:off x="1007948" y="5543214"/>
            <a:ext cx="6093892" cy="14367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icrosoft Sans Serif" panose="020B0604020202020204" pitchFamily="34" charset="0"/>
                <a:ea typeface="+mn-ea"/>
                <a:cs typeface="Microsoft Sans Serif"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icrosoft Sans Serif" panose="020B0604020202020204" pitchFamily="34" charset="0"/>
                <a:ea typeface="+mn-ea"/>
                <a:cs typeface="Microsoft Sans Serif"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icrosoft Sans Serif" panose="020B0604020202020204" pitchFamily="34" charset="0"/>
                <a:ea typeface="+mn-ea"/>
                <a:cs typeface="Microsoft Sans Serif"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icrosoft Sans Serif" panose="020B0604020202020204" pitchFamily="34" charset="0"/>
                <a:ea typeface="+mn-ea"/>
                <a:cs typeface="Microsoft Sans Serif"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icrosoft Sans Serif" panose="020B0604020202020204" pitchFamily="34" charset="0"/>
                <a:ea typeface="+mn-ea"/>
                <a:cs typeface="Microsoft Sans Serif"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00"/>
              </a:spcBef>
              <a:buNone/>
            </a:pPr>
            <a:r>
              <a:rPr lang="en-US" sz="2000" dirty="0">
                <a:solidFill>
                  <a:prstClr val="white"/>
                </a:solidFill>
                <a:latin typeface="Segoe UI" panose="020B0502040204020203" pitchFamily="34" charset="0"/>
                <a:cs typeface="Segoe UI" panose="020B0502040204020203" pitchFamily="34" charset="0"/>
              </a:rPr>
              <a:t>PatPetersen.com</a:t>
            </a:r>
          </a:p>
          <a:p>
            <a:pPr marL="0" indent="0">
              <a:spcBef>
                <a:spcPts val="1000"/>
              </a:spcBef>
              <a:buNone/>
            </a:pPr>
            <a:r>
              <a:rPr lang="en-US" sz="2000" dirty="0">
                <a:solidFill>
                  <a:prstClr val="white"/>
                </a:solidFill>
                <a:latin typeface="Segoe UI" panose="020B0502040204020203" pitchFamily="34" charset="0"/>
                <a:cs typeface="Segoe UI" panose="020B0502040204020203" pitchFamily="34" charset="0"/>
              </a:rPr>
              <a:t>@prpetersen</a:t>
            </a:r>
          </a:p>
          <a:p>
            <a:pPr marL="0" indent="0">
              <a:spcBef>
                <a:spcPts val="1000"/>
              </a:spcBef>
              <a:buNone/>
            </a:pPr>
            <a:r>
              <a:rPr lang="en-US" sz="2000" dirty="0">
                <a:solidFill>
                  <a:prstClr val="white"/>
                </a:solidFill>
                <a:latin typeface="Segoe UI" panose="020B0502040204020203" pitchFamily="34" charset="0"/>
                <a:cs typeface="Segoe UI" panose="020B0502040204020203" pitchFamily="34" charset="0"/>
              </a:rPr>
              <a:t>https://www.linkedin.com/in/patrick-petersen-mn/</a:t>
            </a:r>
          </a:p>
        </p:txBody>
      </p:sp>
      <p:pic>
        <p:nvPicPr>
          <p:cNvPr id="2" name="Picture 1">
            <a:extLst>
              <a:ext uri="{FF2B5EF4-FFF2-40B4-BE49-F238E27FC236}">
                <a16:creationId xmlns:a16="http://schemas.microsoft.com/office/drawing/2014/main" id="{B713CED0-9E79-3C71-64AA-49EE6EF6FEA6}"/>
              </a:ext>
            </a:extLst>
          </p:cNvPr>
          <p:cNvPicPr>
            <a:picLocks noChangeAspect="1"/>
          </p:cNvPicPr>
          <p:nvPr/>
        </p:nvPicPr>
        <p:blipFill>
          <a:blip r:embed="rId3"/>
          <a:stretch>
            <a:fillRect/>
          </a:stretch>
        </p:blipFill>
        <p:spPr>
          <a:xfrm>
            <a:off x="598578" y="5555201"/>
            <a:ext cx="331871" cy="331871"/>
          </a:xfrm>
          <a:prstGeom prst="rect">
            <a:avLst/>
          </a:prstGeom>
        </p:spPr>
      </p:pic>
      <p:pic>
        <p:nvPicPr>
          <p:cNvPr id="4" name="Picture 3">
            <a:extLst>
              <a:ext uri="{FF2B5EF4-FFF2-40B4-BE49-F238E27FC236}">
                <a16:creationId xmlns:a16="http://schemas.microsoft.com/office/drawing/2014/main" id="{2972F8FD-78C1-A864-8169-CC9FB5E351E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98578" y="5952192"/>
            <a:ext cx="331871" cy="331871"/>
          </a:xfrm>
          <a:prstGeom prst="rect">
            <a:avLst/>
          </a:prstGeom>
        </p:spPr>
      </p:pic>
      <p:pic>
        <p:nvPicPr>
          <p:cNvPr id="5" name="Picture 4" descr="A silhouette of a person&#10;&#10;Description automatically generated with low confidence">
            <a:extLst>
              <a:ext uri="{FF2B5EF4-FFF2-40B4-BE49-F238E27FC236}">
                <a16:creationId xmlns:a16="http://schemas.microsoft.com/office/drawing/2014/main" id="{3FE6028C-5E50-2247-6DD4-3CED53A0E795}"/>
              </a:ext>
            </a:extLst>
          </p:cNvPr>
          <p:cNvPicPr>
            <a:picLocks noChangeAspect="1"/>
          </p:cNvPicPr>
          <p:nvPr/>
        </p:nvPicPr>
        <p:blipFill>
          <a:blip r:embed="rId5"/>
          <a:stretch>
            <a:fillRect/>
          </a:stretch>
        </p:blipFill>
        <p:spPr>
          <a:xfrm>
            <a:off x="598578" y="6349183"/>
            <a:ext cx="331871" cy="331871"/>
          </a:xfrm>
          <a:prstGeom prst="rect">
            <a:avLst/>
          </a:prstGeom>
        </p:spPr>
      </p:pic>
    </p:spTree>
    <p:extLst>
      <p:ext uri="{BB962C8B-B14F-4D97-AF65-F5344CB8AC3E}">
        <p14:creationId xmlns:p14="http://schemas.microsoft.com/office/powerpoint/2010/main" val="134576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Manage shifts">
            <a:extLst>
              <a:ext uri="{FF2B5EF4-FFF2-40B4-BE49-F238E27FC236}">
                <a16:creationId xmlns:a16="http://schemas.microsoft.com/office/drawing/2014/main" id="{F1FAD5CF-24AA-406C-B2F9-0768E68E7240}"/>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50" normalizeH="0" baseline="0" noProof="0" dirty="0">
                <a:ln w="3175">
                  <a:noFill/>
                </a:ln>
                <a:solidFill>
                  <a:schemeClr val="tx1"/>
                </a:solidFill>
                <a:effectLst/>
                <a:uLnTx/>
                <a:uFillTx/>
                <a:latin typeface="+mj-lt"/>
                <a:ea typeface="+mn-ea"/>
                <a:cs typeface="Segoe UI" pitchFamily="34" charset="0"/>
              </a:rPr>
              <a:t>Digitize manual processes  </a:t>
            </a:r>
          </a:p>
        </p:txBody>
      </p:sp>
      <p:sp>
        <p:nvSpPr>
          <p:cNvPr id="45" name="TextBox 44">
            <a:extLst>
              <a:ext uri="{FF2B5EF4-FFF2-40B4-BE49-F238E27FC236}">
                <a16:creationId xmlns:a16="http://schemas.microsoft.com/office/drawing/2014/main" id="{35F0EADC-C25C-4157-AE38-A2D43F8D7EBA}"/>
              </a:ext>
            </a:extLst>
          </p:cNvPr>
          <p:cNvSpPr txBox="1"/>
          <p:nvPr/>
        </p:nvSpPr>
        <p:spPr>
          <a:xfrm>
            <a:off x="588263" y="2925180"/>
            <a:ext cx="5542691" cy="276999"/>
          </a:xfrm>
          <a:prstGeom prst="rect">
            <a:avLst/>
          </a:prstGeom>
          <a:noFill/>
          <a:ln w="9525">
            <a:noFill/>
          </a:ln>
        </p:spPr>
        <p:txBody>
          <a:bodyPr wrap="square" lIns="0" tIns="0" rIns="0" bIns="0" rtlCol="0" anchor="ctr">
            <a:spAutoFit/>
          </a:bodyPr>
          <a:lstStyle/>
          <a:p>
            <a:pPr marL="0" marR="0" lvl="0" indent="0" algn="l" defTabSz="914367"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1"/>
                </a:solidFill>
                <a:effectLst/>
                <a:uLnTx/>
                <a:uFillTx/>
                <a:latin typeface="+mj-lt"/>
                <a:ea typeface="+mn-ea"/>
                <a:cs typeface="+mn-cs"/>
              </a:rPr>
              <a:t>Challenges</a:t>
            </a:r>
          </a:p>
        </p:txBody>
      </p:sp>
      <p:sp>
        <p:nvSpPr>
          <p:cNvPr id="51" name="TextBox 50">
            <a:extLst>
              <a:ext uri="{FF2B5EF4-FFF2-40B4-BE49-F238E27FC236}">
                <a16:creationId xmlns:a16="http://schemas.microsoft.com/office/drawing/2014/main" id="{A485F081-3643-4B98-9523-76D7269A637F}"/>
              </a:ext>
            </a:extLst>
          </p:cNvPr>
          <p:cNvSpPr txBox="1"/>
          <p:nvPr/>
        </p:nvSpPr>
        <p:spPr>
          <a:xfrm>
            <a:off x="588263" y="3471367"/>
            <a:ext cx="5049584" cy="276999"/>
          </a:xfrm>
          <a:prstGeom prst="rect">
            <a:avLst/>
          </a:prstGeom>
          <a:noFill/>
        </p:spPr>
        <p:txBody>
          <a:bodyPr wrap="square" lIns="0" tIns="0" rIns="0" bIns="0" rtlCol="0" anchor="ctr">
            <a:spAutoFit/>
          </a:bodyPr>
          <a:lstStyle/>
          <a:p>
            <a:pPr lvl="0">
              <a:defRPr/>
            </a:pPr>
            <a:r>
              <a:rPr lang="en-US" sz="1800" dirty="0"/>
              <a:t>Inefficient and disorganized manual processes</a:t>
            </a:r>
          </a:p>
        </p:txBody>
      </p:sp>
      <p:sp>
        <p:nvSpPr>
          <p:cNvPr id="49" name="TextBox 48">
            <a:extLst>
              <a:ext uri="{FF2B5EF4-FFF2-40B4-BE49-F238E27FC236}">
                <a16:creationId xmlns:a16="http://schemas.microsoft.com/office/drawing/2014/main" id="{51C1910E-FABF-4F1A-9A5F-A3E7ED23371B}"/>
              </a:ext>
            </a:extLst>
          </p:cNvPr>
          <p:cNvSpPr txBox="1"/>
          <p:nvPr/>
        </p:nvSpPr>
        <p:spPr>
          <a:xfrm>
            <a:off x="588262" y="4154259"/>
            <a:ext cx="5507737" cy="276999"/>
          </a:xfrm>
          <a:prstGeom prst="rect">
            <a:avLst/>
          </a:prstGeom>
          <a:noFill/>
        </p:spPr>
        <p:txBody>
          <a:bodyPr wrap="square" lIns="0" tIns="0" rIns="0" bIns="0" rtlCol="0" anchor="ctr">
            <a:spAutoFit/>
          </a:bodyPr>
          <a:lstStyle/>
          <a:p>
            <a:pPr lvl="0">
              <a:defRPr/>
            </a:pPr>
            <a:r>
              <a:rPr lang="en-US" sz="1800" dirty="0"/>
              <a:t>Fragmented experience with multiple siloed tools</a:t>
            </a:r>
          </a:p>
        </p:txBody>
      </p:sp>
      <p:sp>
        <p:nvSpPr>
          <p:cNvPr id="50" name="TextBox 49">
            <a:extLst>
              <a:ext uri="{FF2B5EF4-FFF2-40B4-BE49-F238E27FC236}">
                <a16:creationId xmlns:a16="http://schemas.microsoft.com/office/drawing/2014/main" id="{C883A0A6-BB7E-4D35-A533-A8A94C637660}"/>
              </a:ext>
            </a:extLst>
          </p:cNvPr>
          <p:cNvSpPr txBox="1"/>
          <p:nvPr/>
        </p:nvSpPr>
        <p:spPr>
          <a:xfrm>
            <a:off x="588262" y="4837150"/>
            <a:ext cx="5995417" cy="276999"/>
          </a:xfrm>
          <a:prstGeom prst="rect">
            <a:avLst/>
          </a:prstGeom>
          <a:noFill/>
        </p:spPr>
        <p:txBody>
          <a:bodyPr wrap="square" lIns="0" tIns="0" rIns="0" bIns="0" rtlCol="0" anchor="ctr">
            <a:spAutoFit/>
          </a:bodyPr>
          <a:lstStyle/>
          <a:p>
            <a:pPr lvl="0">
              <a:defRPr/>
            </a:pPr>
            <a:r>
              <a:rPr lang="en-US" sz="1800" dirty="0"/>
              <a:t>Little integration between different systems and processes</a:t>
            </a:r>
          </a:p>
        </p:txBody>
      </p:sp>
      <p:sp>
        <p:nvSpPr>
          <p:cNvPr id="18" name="Oval 17">
            <a:extLst>
              <a:ext uri="{FF2B5EF4-FFF2-40B4-BE49-F238E27FC236}">
                <a16:creationId xmlns:a16="http://schemas.microsoft.com/office/drawing/2014/main" id="{FAE6EB9B-2C8D-4439-8923-DDBE1AAF4478}"/>
              </a:ext>
              <a:ext uri="{C183D7F6-B498-43B3-948B-1728B52AA6E4}">
                <adec:decorative xmlns:adec="http://schemas.microsoft.com/office/drawing/2017/decorative" val="1"/>
              </a:ext>
            </a:extLst>
          </p:cNvPr>
          <p:cNvSpPr>
            <a:spLocks/>
          </p:cNvSpPr>
          <p:nvPr/>
        </p:nvSpPr>
        <p:spPr bwMode="auto">
          <a:xfrm>
            <a:off x="588263" y="1764968"/>
            <a:ext cx="859160" cy="859160"/>
          </a:xfrm>
          <a:prstGeom prst="ellipse">
            <a:avLst/>
          </a:prstGeom>
          <a:solidFill>
            <a:schemeClr val="bg1"/>
          </a:solidFill>
          <a:ln w="3175">
            <a:solidFill>
              <a:schemeClr val="bg1">
                <a:lumMod val="85000"/>
              </a:schemeClr>
            </a:solidFill>
            <a:prstDash val="solid"/>
            <a:headEnd type="none" w="med" len="med"/>
            <a:tailEnd type="none" w="med" len="med"/>
          </a:ln>
          <a:effectLst>
            <a:outerShdw blurRad="88900" algn="ctr" rotWithShape="0">
              <a:schemeClr val="bg1">
                <a:lumMod val="50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pic>
        <p:nvPicPr>
          <p:cNvPr id="24" name="Picture 23">
            <a:extLst>
              <a:ext uri="{FF2B5EF4-FFF2-40B4-BE49-F238E27FC236}">
                <a16:creationId xmlns:a16="http://schemas.microsoft.com/office/drawing/2014/main" id="{68EB5E1E-13DA-4A53-9702-6A4533590011}"/>
              </a:ext>
              <a:ext uri="{C183D7F6-B498-43B3-948B-1728B52AA6E4}">
                <adec:decorative xmlns:adec="http://schemas.microsoft.com/office/drawing/2017/decorative" val="1"/>
              </a:ext>
            </a:extLst>
          </p:cNvPr>
          <p:cNvPicPr>
            <a:picLocks noChangeAspect="1"/>
          </p:cNvPicPr>
          <p:nvPr/>
        </p:nvPicPr>
        <p:blipFill rotWithShape="1">
          <a:blip r:embed="rId3"/>
          <a:srcRect l="11382" t="11382" r="11382" b="20188"/>
          <a:stretch/>
        </p:blipFill>
        <p:spPr>
          <a:xfrm>
            <a:off x="776849" y="2029708"/>
            <a:ext cx="498239" cy="371873"/>
          </a:xfrm>
          <a:prstGeom prst="rect">
            <a:avLst/>
          </a:prstGeom>
        </p:spPr>
      </p:pic>
    </p:spTree>
    <p:extLst>
      <p:ext uri="{BB962C8B-B14F-4D97-AF65-F5344CB8AC3E}">
        <p14:creationId xmlns:p14="http://schemas.microsoft.com/office/powerpoint/2010/main" val="1639019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40E45A-5E40-F540-A7D7-E1FE37065E67}"/>
              </a:ext>
            </a:extLst>
          </p:cNvPr>
          <p:cNvSpPr>
            <a:spLocks noGrp="1"/>
          </p:cNvSpPr>
          <p:nvPr>
            <p:ph type="title"/>
          </p:nvPr>
        </p:nvSpPr>
        <p:spPr/>
        <p:txBody>
          <a:bodyPr wrap="square" anchor="t">
            <a:spAutoFit/>
          </a:bodyPr>
          <a:lstStyle/>
          <a:p>
            <a:pPr lvl="0"/>
            <a:r>
              <a:rPr lang="en-US" noProof="0" dirty="0">
                <a:solidFill>
                  <a:schemeClr val="bg1"/>
                </a:solidFill>
              </a:rPr>
              <a:t>Digitize manual processes </a:t>
            </a:r>
          </a:p>
        </p:txBody>
      </p:sp>
      <p:grpSp>
        <p:nvGrpSpPr>
          <p:cNvPr id="39" name="Group 38">
            <a:extLst>
              <a:ext uri="{FF2B5EF4-FFF2-40B4-BE49-F238E27FC236}">
                <a16:creationId xmlns:a16="http://schemas.microsoft.com/office/drawing/2014/main" id="{1E4ABB2D-C0EA-47A0-BD15-BCAAE4339FB6}"/>
              </a:ext>
              <a:ext uri="{C183D7F6-B498-43B3-948B-1728B52AA6E4}">
                <adec:decorative xmlns:adec="http://schemas.microsoft.com/office/drawing/2017/decorative" val="1"/>
              </a:ext>
            </a:extLst>
          </p:cNvPr>
          <p:cNvGrpSpPr/>
          <p:nvPr/>
        </p:nvGrpSpPr>
        <p:grpSpPr>
          <a:xfrm>
            <a:off x="734543" y="3552652"/>
            <a:ext cx="318764" cy="318762"/>
            <a:chOff x="3952921" y="5992862"/>
            <a:chExt cx="712470" cy="712470"/>
          </a:xfrm>
          <a:solidFill>
            <a:srgbClr val="C1C1C1"/>
          </a:solidFill>
        </p:grpSpPr>
        <p:grpSp>
          <p:nvGrpSpPr>
            <p:cNvPr id="40" name="Group 58">
              <a:extLst>
                <a:ext uri="{FF2B5EF4-FFF2-40B4-BE49-F238E27FC236}">
                  <a16:creationId xmlns:a16="http://schemas.microsoft.com/office/drawing/2014/main" id="{117A5003-C180-4348-9D35-67ED2A237F8C}"/>
                </a:ext>
              </a:extLst>
            </p:cNvPr>
            <p:cNvGrpSpPr>
              <a:grpSpLocks noChangeAspect="1"/>
            </p:cNvGrpSpPr>
            <p:nvPr/>
          </p:nvGrpSpPr>
          <p:grpSpPr bwMode="auto">
            <a:xfrm>
              <a:off x="3952921" y="5992862"/>
              <a:ext cx="712470" cy="712470"/>
              <a:chOff x="5536" y="835"/>
              <a:chExt cx="374" cy="374"/>
            </a:xfrm>
            <a:grpFill/>
          </p:grpSpPr>
          <p:sp>
            <p:nvSpPr>
              <p:cNvPr id="44" name="Freeform 60">
                <a:extLst>
                  <a:ext uri="{FF2B5EF4-FFF2-40B4-BE49-F238E27FC236}">
                    <a16:creationId xmlns:a16="http://schemas.microsoft.com/office/drawing/2014/main" id="{D1C81C38-C169-4B28-A249-F9A1BC35F598}"/>
                  </a:ext>
                </a:extLst>
              </p:cNvPr>
              <p:cNvSpPr>
                <a:spLocks/>
              </p:cNvSpPr>
              <p:nvPr/>
            </p:nvSpPr>
            <p:spPr bwMode="auto">
              <a:xfrm>
                <a:off x="5536" y="835"/>
                <a:ext cx="374" cy="374"/>
              </a:xfrm>
              <a:custGeom>
                <a:avLst/>
                <a:gdLst>
                  <a:gd name="T0" fmla="*/ 682 w 1365"/>
                  <a:gd name="T1" fmla="*/ 1364 h 1364"/>
                  <a:gd name="T2" fmla="*/ 0 w 1365"/>
                  <a:gd name="T3" fmla="*/ 682 h 1364"/>
                  <a:gd name="T4" fmla="*/ 682 w 1365"/>
                  <a:gd name="T5" fmla="*/ 0 h 1364"/>
                  <a:gd name="T6" fmla="*/ 1280 w 1365"/>
                  <a:gd name="T7" fmla="*/ 352 h 1364"/>
                  <a:gd name="T8" fmla="*/ 1311 w 1365"/>
                  <a:gd name="T9" fmla="*/ 408 h 1364"/>
                  <a:gd name="T10" fmla="*/ 1199 w 1365"/>
                  <a:gd name="T11" fmla="*/ 470 h 1364"/>
                  <a:gd name="T12" fmla="*/ 1168 w 1365"/>
                  <a:gd name="T13" fmla="*/ 414 h 1364"/>
                  <a:gd name="T14" fmla="*/ 682 w 1365"/>
                  <a:gd name="T15" fmla="*/ 128 h 1364"/>
                  <a:gd name="T16" fmla="*/ 128 w 1365"/>
                  <a:gd name="T17" fmla="*/ 682 h 1364"/>
                  <a:gd name="T18" fmla="*/ 682 w 1365"/>
                  <a:gd name="T19" fmla="*/ 1236 h 1364"/>
                  <a:gd name="T20" fmla="*/ 1237 w 1365"/>
                  <a:gd name="T21" fmla="*/ 682 h 1364"/>
                  <a:gd name="T22" fmla="*/ 1237 w 1365"/>
                  <a:gd name="T23" fmla="*/ 682 h 1364"/>
                  <a:gd name="T24" fmla="*/ 1365 w 1365"/>
                  <a:gd name="T25" fmla="*/ 682 h 1364"/>
                  <a:gd name="T26" fmla="*/ 1365 w 1365"/>
                  <a:gd name="T27" fmla="*/ 682 h 1364"/>
                  <a:gd name="T28" fmla="*/ 682 w 1365"/>
                  <a:gd name="T29" fmla="*/ 1364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5" h="1364">
                    <a:moveTo>
                      <a:pt x="682" y="1364"/>
                    </a:moveTo>
                    <a:cubicBezTo>
                      <a:pt x="306" y="1364"/>
                      <a:pt x="0" y="1058"/>
                      <a:pt x="0" y="682"/>
                    </a:cubicBezTo>
                    <a:cubicBezTo>
                      <a:pt x="0" y="306"/>
                      <a:pt x="306" y="0"/>
                      <a:pt x="682" y="0"/>
                    </a:cubicBezTo>
                    <a:cubicBezTo>
                      <a:pt x="931" y="0"/>
                      <a:pt x="1160" y="135"/>
                      <a:pt x="1280" y="352"/>
                    </a:cubicBezTo>
                    <a:cubicBezTo>
                      <a:pt x="1311" y="408"/>
                      <a:pt x="1311" y="408"/>
                      <a:pt x="1311" y="408"/>
                    </a:cubicBezTo>
                    <a:cubicBezTo>
                      <a:pt x="1199" y="470"/>
                      <a:pt x="1199" y="470"/>
                      <a:pt x="1199" y="470"/>
                    </a:cubicBezTo>
                    <a:cubicBezTo>
                      <a:pt x="1168" y="414"/>
                      <a:pt x="1168" y="414"/>
                      <a:pt x="1168" y="414"/>
                    </a:cubicBezTo>
                    <a:cubicBezTo>
                      <a:pt x="1070" y="237"/>
                      <a:pt x="884" y="128"/>
                      <a:pt x="682" y="128"/>
                    </a:cubicBezTo>
                    <a:cubicBezTo>
                      <a:pt x="377" y="128"/>
                      <a:pt x="128" y="376"/>
                      <a:pt x="128" y="682"/>
                    </a:cubicBezTo>
                    <a:cubicBezTo>
                      <a:pt x="128" y="988"/>
                      <a:pt x="377" y="1236"/>
                      <a:pt x="682" y="1236"/>
                    </a:cubicBezTo>
                    <a:cubicBezTo>
                      <a:pt x="988" y="1236"/>
                      <a:pt x="1237" y="988"/>
                      <a:pt x="1237" y="682"/>
                    </a:cubicBezTo>
                    <a:cubicBezTo>
                      <a:pt x="1237" y="682"/>
                      <a:pt x="1237" y="682"/>
                      <a:pt x="1237" y="682"/>
                    </a:cubicBezTo>
                    <a:cubicBezTo>
                      <a:pt x="1365" y="682"/>
                      <a:pt x="1365" y="682"/>
                      <a:pt x="1365" y="682"/>
                    </a:cubicBezTo>
                    <a:cubicBezTo>
                      <a:pt x="1365" y="682"/>
                      <a:pt x="1365" y="682"/>
                      <a:pt x="1365" y="682"/>
                    </a:cubicBezTo>
                    <a:cubicBezTo>
                      <a:pt x="1365" y="1058"/>
                      <a:pt x="1059" y="1364"/>
                      <a:pt x="682" y="13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defTabSz="1097240"/>
                <a:endParaRPr lang="en-US" sz="2118" dirty="0">
                  <a:solidFill>
                    <a:schemeClr val="bg1"/>
                  </a:solidFill>
                  <a:latin typeface="Segoe UI"/>
                </a:endParaRPr>
              </a:p>
            </p:txBody>
          </p:sp>
          <p:sp>
            <p:nvSpPr>
              <p:cNvPr id="46" name="Freeform 61">
                <a:extLst>
                  <a:ext uri="{FF2B5EF4-FFF2-40B4-BE49-F238E27FC236}">
                    <a16:creationId xmlns:a16="http://schemas.microsoft.com/office/drawing/2014/main" id="{16B7F85B-4934-4759-B653-1D09231E612F}"/>
                  </a:ext>
                </a:extLst>
              </p:cNvPr>
              <p:cNvSpPr>
                <a:spLocks/>
              </p:cNvSpPr>
              <p:nvPr/>
            </p:nvSpPr>
            <p:spPr bwMode="auto">
              <a:xfrm>
                <a:off x="5805" y="870"/>
                <a:ext cx="105" cy="106"/>
              </a:xfrm>
              <a:custGeom>
                <a:avLst/>
                <a:gdLst>
                  <a:gd name="T0" fmla="*/ 0 w 105"/>
                  <a:gd name="T1" fmla="*/ 106 h 106"/>
                  <a:gd name="T2" fmla="*/ 0 w 105"/>
                  <a:gd name="T3" fmla="*/ 71 h 106"/>
                  <a:gd name="T4" fmla="*/ 70 w 105"/>
                  <a:gd name="T5" fmla="*/ 71 h 106"/>
                  <a:gd name="T6" fmla="*/ 70 w 105"/>
                  <a:gd name="T7" fmla="*/ 0 h 106"/>
                  <a:gd name="T8" fmla="*/ 105 w 105"/>
                  <a:gd name="T9" fmla="*/ 0 h 106"/>
                  <a:gd name="T10" fmla="*/ 105 w 105"/>
                  <a:gd name="T11" fmla="*/ 105 h 106"/>
                  <a:gd name="T12" fmla="*/ 0 w 105"/>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105" h="106">
                    <a:moveTo>
                      <a:pt x="0" y="106"/>
                    </a:moveTo>
                    <a:lnTo>
                      <a:pt x="0" y="71"/>
                    </a:lnTo>
                    <a:lnTo>
                      <a:pt x="70" y="71"/>
                    </a:lnTo>
                    <a:lnTo>
                      <a:pt x="70" y="0"/>
                    </a:lnTo>
                    <a:lnTo>
                      <a:pt x="105" y="0"/>
                    </a:lnTo>
                    <a:lnTo>
                      <a:pt x="105" y="105"/>
                    </a:lnTo>
                    <a:lnTo>
                      <a:pt x="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defTabSz="1097240"/>
                <a:endParaRPr lang="en-US" sz="2118" dirty="0">
                  <a:solidFill>
                    <a:schemeClr val="bg1"/>
                  </a:solidFill>
                  <a:latin typeface="Segoe UI"/>
                </a:endParaRPr>
              </a:p>
            </p:txBody>
          </p:sp>
        </p:grpSp>
        <p:sp>
          <p:nvSpPr>
            <p:cNvPr id="43" name="Freeform 13">
              <a:extLst>
                <a:ext uri="{FF2B5EF4-FFF2-40B4-BE49-F238E27FC236}">
                  <a16:creationId xmlns:a16="http://schemas.microsoft.com/office/drawing/2014/main" id="{21CA05BD-B8DA-4042-AD53-C8A7D1F88E5F}"/>
                </a:ext>
              </a:extLst>
            </p:cNvPr>
            <p:cNvSpPr>
              <a:spLocks/>
            </p:cNvSpPr>
            <p:nvPr/>
          </p:nvSpPr>
          <p:spPr bwMode="auto">
            <a:xfrm>
              <a:off x="4280629" y="6149109"/>
              <a:ext cx="167550" cy="247574"/>
            </a:xfrm>
            <a:custGeom>
              <a:avLst/>
              <a:gdLst>
                <a:gd name="T0" fmla="*/ 107 w 107"/>
                <a:gd name="T1" fmla="*/ 133 h 160"/>
                <a:gd name="T2" fmla="*/ 107 w 107"/>
                <a:gd name="T3" fmla="*/ 133 h 160"/>
                <a:gd name="T4" fmla="*/ 27 w 107"/>
                <a:gd name="T5" fmla="*/ 133 h 160"/>
                <a:gd name="T6" fmla="*/ 27 w 107"/>
                <a:gd name="T7" fmla="*/ 0 h 160"/>
                <a:gd name="T8" fmla="*/ 0 w 107"/>
                <a:gd name="T9" fmla="*/ 0 h 160"/>
                <a:gd name="T10" fmla="*/ 0 w 107"/>
                <a:gd name="T11" fmla="*/ 160 h 160"/>
                <a:gd name="T12" fmla="*/ 107 w 107"/>
                <a:gd name="T13" fmla="*/ 160 h 160"/>
                <a:gd name="T14" fmla="*/ 107 w 107"/>
                <a:gd name="T15" fmla="*/ 133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60">
                  <a:moveTo>
                    <a:pt x="107" y="133"/>
                  </a:moveTo>
                  <a:lnTo>
                    <a:pt x="107" y="133"/>
                  </a:lnTo>
                  <a:lnTo>
                    <a:pt x="27" y="133"/>
                  </a:lnTo>
                  <a:lnTo>
                    <a:pt x="27" y="0"/>
                  </a:lnTo>
                  <a:lnTo>
                    <a:pt x="0" y="0"/>
                  </a:lnTo>
                  <a:lnTo>
                    <a:pt x="0" y="160"/>
                  </a:lnTo>
                  <a:lnTo>
                    <a:pt x="107" y="160"/>
                  </a:lnTo>
                  <a:lnTo>
                    <a:pt x="107" y="133"/>
                  </a:lnTo>
                  <a:close/>
                </a:path>
              </a:pathLst>
            </a:custGeom>
            <a:solidFill>
              <a:schemeClr val="accent1"/>
            </a:solidFill>
            <a:ln w="0">
              <a:noFill/>
              <a:prstDash val="solid"/>
              <a:round/>
              <a:headEnd/>
              <a:tailEnd/>
            </a:ln>
          </p:spPr>
          <p:txBody>
            <a:bodyPr vert="horz" wrap="square" lIns="109728" tIns="54864" rIns="109728" bIns="54864" numCol="1" anchor="t" anchorCtr="0" compatLnSpc="1">
              <a:prstTxWarp prst="textNoShape">
                <a:avLst/>
              </a:prstTxWarp>
            </a:bodyPr>
            <a:lstStyle/>
            <a:p>
              <a:pPr>
                <a:defRPr/>
              </a:pPr>
              <a:endParaRPr lang="en-US" kern="0" dirty="0">
                <a:solidFill>
                  <a:schemeClr val="bg1"/>
                </a:solidFill>
                <a:latin typeface="Segoe UI"/>
              </a:endParaRPr>
            </a:p>
          </p:txBody>
        </p:sp>
      </p:grpSp>
      <p:sp>
        <p:nvSpPr>
          <p:cNvPr id="24" name="!!Title 1">
            <a:extLst>
              <a:ext uri="{FF2B5EF4-FFF2-40B4-BE49-F238E27FC236}">
                <a16:creationId xmlns:a16="http://schemas.microsoft.com/office/drawing/2014/main" id="{F1661547-34F4-4752-92ED-A5671A6A3C3A}"/>
              </a:ext>
            </a:extLst>
          </p:cNvPr>
          <p:cNvSpPr txBox="1"/>
          <p:nvPr/>
        </p:nvSpPr>
        <p:spPr>
          <a:xfrm>
            <a:off x="1472354" y="1869974"/>
            <a:ext cx="4658600" cy="246221"/>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Segoe UI"/>
                <a:ea typeface="+mn-ea"/>
                <a:cs typeface="+mn-cs"/>
              </a:rPr>
              <a:t>Leverage prebuilt template solutions</a:t>
            </a:r>
          </a:p>
        </p:txBody>
      </p:sp>
      <p:sp>
        <p:nvSpPr>
          <p:cNvPr id="30" name="TextBox 29">
            <a:extLst>
              <a:ext uri="{FF2B5EF4-FFF2-40B4-BE49-F238E27FC236}">
                <a16:creationId xmlns:a16="http://schemas.microsoft.com/office/drawing/2014/main" id="{5BAA8150-8573-4CF8-8825-51349B41DAE4}"/>
              </a:ext>
            </a:extLst>
          </p:cNvPr>
          <p:cNvSpPr txBox="1"/>
          <p:nvPr/>
        </p:nvSpPr>
        <p:spPr>
          <a:xfrm>
            <a:off x="1472354" y="2442957"/>
            <a:ext cx="4658600" cy="246221"/>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Segoe UI"/>
                <a:ea typeface="+mn-ea"/>
                <a:cs typeface="+mn-cs"/>
              </a:rPr>
              <a:t>Build custom low-code apps</a:t>
            </a:r>
          </a:p>
        </p:txBody>
      </p:sp>
      <p:sp>
        <p:nvSpPr>
          <p:cNvPr id="29" name="TextBox 28">
            <a:extLst>
              <a:ext uri="{FF2B5EF4-FFF2-40B4-BE49-F238E27FC236}">
                <a16:creationId xmlns:a16="http://schemas.microsoft.com/office/drawing/2014/main" id="{2058EF9D-985A-421B-BA5B-A8B3E35BB108}"/>
              </a:ext>
            </a:extLst>
          </p:cNvPr>
          <p:cNvSpPr txBox="1"/>
          <p:nvPr/>
        </p:nvSpPr>
        <p:spPr>
          <a:xfrm>
            <a:off x="1472354" y="3015940"/>
            <a:ext cx="4658600" cy="246221"/>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Segoe UI"/>
                <a:ea typeface="+mn-ea"/>
                <a:cs typeface="+mn-cs"/>
              </a:rPr>
              <a:t>Track and organize information</a:t>
            </a:r>
          </a:p>
        </p:txBody>
      </p:sp>
      <p:sp>
        <p:nvSpPr>
          <p:cNvPr id="28" name="TextBox 27">
            <a:extLst>
              <a:ext uri="{FF2B5EF4-FFF2-40B4-BE49-F238E27FC236}">
                <a16:creationId xmlns:a16="http://schemas.microsoft.com/office/drawing/2014/main" id="{BFFCBC2E-B91C-42EB-9865-FE71612C2BFB}"/>
              </a:ext>
            </a:extLst>
          </p:cNvPr>
          <p:cNvSpPr txBox="1"/>
          <p:nvPr/>
        </p:nvSpPr>
        <p:spPr>
          <a:xfrm>
            <a:off x="1472354" y="3588923"/>
            <a:ext cx="4658600" cy="246221"/>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Segoe UI"/>
                <a:ea typeface="+mn-ea"/>
                <a:cs typeface="+mn-cs"/>
              </a:rPr>
              <a:t>Automate processes with flows</a:t>
            </a:r>
          </a:p>
        </p:txBody>
      </p:sp>
      <p:sp>
        <p:nvSpPr>
          <p:cNvPr id="25" name="TextBox 24">
            <a:extLst>
              <a:ext uri="{FF2B5EF4-FFF2-40B4-BE49-F238E27FC236}">
                <a16:creationId xmlns:a16="http://schemas.microsoft.com/office/drawing/2014/main" id="{CBF2F962-87C0-4B24-B26A-678E53F09497}"/>
              </a:ext>
            </a:extLst>
          </p:cNvPr>
          <p:cNvSpPr txBox="1"/>
          <p:nvPr/>
        </p:nvSpPr>
        <p:spPr>
          <a:xfrm>
            <a:off x="1472354" y="4161906"/>
            <a:ext cx="4658600" cy="246221"/>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bg1"/>
                </a:solidFill>
                <a:effectLst/>
                <a:uLnTx/>
                <a:uFillTx/>
                <a:latin typeface="Segoe UI"/>
                <a:ea typeface="+mn-ea"/>
                <a:cs typeface="+mn-cs"/>
              </a:rPr>
              <a:t>Employ conversational chatbots</a:t>
            </a:r>
          </a:p>
        </p:txBody>
      </p:sp>
      <p:sp>
        <p:nvSpPr>
          <p:cNvPr id="26" name="TextBox 25">
            <a:extLst>
              <a:ext uri="{FF2B5EF4-FFF2-40B4-BE49-F238E27FC236}">
                <a16:creationId xmlns:a16="http://schemas.microsoft.com/office/drawing/2014/main" id="{69E1E171-DBEF-4761-A890-5E8FF498C9CA}"/>
              </a:ext>
            </a:extLst>
          </p:cNvPr>
          <p:cNvSpPr txBox="1"/>
          <p:nvPr/>
        </p:nvSpPr>
        <p:spPr>
          <a:xfrm>
            <a:off x="1472354" y="4734889"/>
            <a:ext cx="4658600" cy="246221"/>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bg1"/>
                </a:solidFill>
                <a:effectLst/>
                <a:uLnTx/>
                <a:uFillTx/>
                <a:latin typeface="Segoe UI"/>
                <a:ea typeface="+mn-ea"/>
                <a:cs typeface="+mn-cs"/>
              </a:rPr>
              <a:t>Customize and extend your frontline platform</a:t>
            </a:r>
          </a:p>
        </p:txBody>
      </p:sp>
      <p:sp>
        <p:nvSpPr>
          <p:cNvPr id="27" name="TextBox 26">
            <a:extLst>
              <a:ext uri="{FF2B5EF4-FFF2-40B4-BE49-F238E27FC236}">
                <a16:creationId xmlns:a16="http://schemas.microsoft.com/office/drawing/2014/main" id="{BF8F5454-EA84-4A12-9C67-35AB6D8EBC29}"/>
              </a:ext>
            </a:extLst>
          </p:cNvPr>
          <p:cNvSpPr txBox="1"/>
          <p:nvPr/>
        </p:nvSpPr>
        <p:spPr>
          <a:xfrm>
            <a:off x="1472354" y="5307872"/>
            <a:ext cx="4658600" cy="246221"/>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Segoe UI"/>
                <a:ea typeface="+mn-ea"/>
                <a:cs typeface="+mn-cs"/>
              </a:rPr>
              <a:t>Have a one-stop-shop for all apps</a:t>
            </a:r>
          </a:p>
        </p:txBody>
      </p:sp>
      <p:grpSp>
        <p:nvGrpSpPr>
          <p:cNvPr id="33" name="Group 21">
            <a:extLst>
              <a:ext uri="{FF2B5EF4-FFF2-40B4-BE49-F238E27FC236}">
                <a16:creationId xmlns:a16="http://schemas.microsoft.com/office/drawing/2014/main" id="{A55675C0-DBDC-43DB-A9E8-609E885C6D77}"/>
              </a:ext>
              <a:ext uri="{C183D7F6-B498-43B3-948B-1728B52AA6E4}">
                <adec:decorative xmlns:adec="http://schemas.microsoft.com/office/drawing/2017/decorative" val="1"/>
              </a:ext>
            </a:extLst>
          </p:cNvPr>
          <p:cNvGrpSpPr>
            <a:grpSpLocks noChangeAspect="1"/>
          </p:cNvGrpSpPr>
          <p:nvPr/>
        </p:nvGrpSpPr>
        <p:grpSpPr bwMode="auto">
          <a:xfrm>
            <a:off x="751528" y="1861453"/>
            <a:ext cx="284792" cy="263262"/>
            <a:chOff x="7439" y="4053"/>
            <a:chExt cx="291" cy="269"/>
          </a:xfrm>
        </p:grpSpPr>
        <p:sp>
          <p:nvSpPr>
            <p:cNvPr id="34" name="Freeform 22">
              <a:extLst>
                <a:ext uri="{FF2B5EF4-FFF2-40B4-BE49-F238E27FC236}">
                  <a16:creationId xmlns:a16="http://schemas.microsoft.com/office/drawing/2014/main" id="{7FCA6AE6-7C46-47D4-90C5-2E9B39E9C8C8}"/>
                </a:ext>
              </a:extLst>
            </p:cNvPr>
            <p:cNvSpPr>
              <a:spLocks/>
            </p:cNvSpPr>
            <p:nvPr/>
          </p:nvSpPr>
          <p:spPr bwMode="auto">
            <a:xfrm>
              <a:off x="7439" y="4160"/>
              <a:ext cx="252" cy="162"/>
            </a:xfrm>
            <a:custGeom>
              <a:avLst/>
              <a:gdLst>
                <a:gd name="T0" fmla="*/ 0 w 339"/>
                <a:gd name="T1" fmla="*/ 0 h 217"/>
                <a:gd name="T2" fmla="*/ 0 w 339"/>
                <a:gd name="T3" fmla="*/ 0 h 217"/>
                <a:gd name="T4" fmla="*/ 0 w 339"/>
                <a:gd name="T5" fmla="*/ 217 h 217"/>
                <a:gd name="T6" fmla="*/ 339 w 339"/>
                <a:gd name="T7" fmla="*/ 217 h 217"/>
                <a:gd name="T8" fmla="*/ 339 w 339"/>
                <a:gd name="T9" fmla="*/ 160 h 217"/>
                <a:gd name="T10" fmla="*/ 52 w 339"/>
                <a:gd name="T11" fmla="*/ 160 h 217"/>
                <a:gd name="T12" fmla="*/ 52 w 339"/>
                <a:gd name="T13" fmla="*/ 0 h 217"/>
                <a:gd name="T14" fmla="*/ 0 w 339"/>
                <a:gd name="T15" fmla="*/ 0 h 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217">
                  <a:moveTo>
                    <a:pt x="0" y="0"/>
                  </a:moveTo>
                  <a:lnTo>
                    <a:pt x="0" y="0"/>
                  </a:lnTo>
                  <a:lnTo>
                    <a:pt x="0" y="217"/>
                  </a:lnTo>
                  <a:lnTo>
                    <a:pt x="339" y="217"/>
                  </a:lnTo>
                  <a:lnTo>
                    <a:pt x="339" y="160"/>
                  </a:lnTo>
                  <a:lnTo>
                    <a:pt x="52" y="160"/>
                  </a:lnTo>
                  <a:lnTo>
                    <a:pt x="52" y="0"/>
                  </a:lnTo>
                  <a:lnTo>
                    <a:pt x="0" y="0"/>
                  </a:lnTo>
                  <a:close/>
                </a:path>
              </a:pathLst>
            </a:custGeom>
            <a:solidFill>
              <a:srgbClr val="2F2F2F"/>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35" name="Freeform 23">
              <a:extLst>
                <a:ext uri="{FF2B5EF4-FFF2-40B4-BE49-F238E27FC236}">
                  <a16:creationId xmlns:a16="http://schemas.microsoft.com/office/drawing/2014/main" id="{7D3C1C33-DB88-4792-86E8-3FC5D01F8F0D}"/>
                </a:ext>
              </a:extLst>
            </p:cNvPr>
            <p:cNvSpPr>
              <a:spLocks/>
            </p:cNvSpPr>
            <p:nvPr/>
          </p:nvSpPr>
          <p:spPr bwMode="auto">
            <a:xfrm>
              <a:off x="7439" y="4106"/>
              <a:ext cx="38" cy="29"/>
            </a:xfrm>
            <a:custGeom>
              <a:avLst/>
              <a:gdLst>
                <a:gd name="T0" fmla="*/ 0 w 52"/>
                <a:gd name="T1" fmla="*/ 38 h 38"/>
                <a:gd name="T2" fmla="*/ 0 w 52"/>
                <a:gd name="T3" fmla="*/ 38 h 38"/>
                <a:gd name="T4" fmla="*/ 52 w 52"/>
                <a:gd name="T5" fmla="*/ 38 h 38"/>
                <a:gd name="T6" fmla="*/ 52 w 52"/>
                <a:gd name="T7" fmla="*/ 0 h 38"/>
                <a:gd name="T8" fmla="*/ 0 w 52"/>
                <a:gd name="T9" fmla="*/ 0 h 38"/>
                <a:gd name="T10" fmla="*/ 0 w 52"/>
                <a:gd name="T11" fmla="*/ 38 h 38"/>
              </a:gdLst>
              <a:ahLst/>
              <a:cxnLst>
                <a:cxn ang="0">
                  <a:pos x="T0" y="T1"/>
                </a:cxn>
                <a:cxn ang="0">
                  <a:pos x="T2" y="T3"/>
                </a:cxn>
                <a:cxn ang="0">
                  <a:pos x="T4" y="T5"/>
                </a:cxn>
                <a:cxn ang="0">
                  <a:pos x="T6" y="T7"/>
                </a:cxn>
                <a:cxn ang="0">
                  <a:pos x="T8" y="T9"/>
                </a:cxn>
                <a:cxn ang="0">
                  <a:pos x="T10" y="T11"/>
                </a:cxn>
              </a:cxnLst>
              <a:rect l="0" t="0" r="r" b="b"/>
              <a:pathLst>
                <a:path w="52" h="38">
                  <a:moveTo>
                    <a:pt x="0" y="38"/>
                  </a:moveTo>
                  <a:lnTo>
                    <a:pt x="0" y="38"/>
                  </a:lnTo>
                  <a:lnTo>
                    <a:pt x="52" y="38"/>
                  </a:lnTo>
                  <a:lnTo>
                    <a:pt x="52" y="0"/>
                  </a:lnTo>
                  <a:lnTo>
                    <a:pt x="0" y="0"/>
                  </a:lnTo>
                  <a:lnTo>
                    <a:pt x="0" y="38"/>
                  </a:ln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38" name="Freeform 24">
              <a:extLst>
                <a:ext uri="{FF2B5EF4-FFF2-40B4-BE49-F238E27FC236}">
                  <a16:creationId xmlns:a16="http://schemas.microsoft.com/office/drawing/2014/main" id="{87323C14-A1C2-4413-B3E1-403273DBDA24}"/>
                </a:ext>
              </a:extLst>
            </p:cNvPr>
            <p:cNvSpPr>
              <a:spLocks noEditPoints="1"/>
            </p:cNvSpPr>
            <p:nvPr/>
          </p:nvSpPr>
          <p:spPr bwMode="auto">
            <a:xfrm>
              <a:off x="7501" y="4106"/>
              <a:ext cx="229" cy="149"/>
            </a:xfrm>
            <a:custGeom>
              <a:avLst/>
              <a:gdLst>
                <a:gd name="T0" fmla="*/ 135 w 307"/>
                <a:gd name="T1" fmla="*/ 183 h 200"/>
                <a:gd name="T2" fmla="*/ 135 w 307"/>
                <a:gd name="T3" fmla="*/ 183 h 200"/>
                <a:gd name="T4" fmla="*/ 76 w 307"/>
                <a:gd name="T5" fmla="*/ 123 h 200"/>
                <a:gd name="T6" fmla="*/ 76 w 307"/>
                <a:gd name="T7" fmla="*/ 99 h 200"/>
                <a:gd name="T8" fmla="*/ 100 w 307"/>
                <a:gd name="T9" fmla="*/ 99 h 200"/>
                <a:gd name="T10" fmla="*/ 135 w 307"/>
                <a:gd name="T11" fmla="*/ 135 h 200"/>
                <a:gd name="T12" fmla="*/ 198 w 307"/>
                <a:gd name="T13" fmla="*/ 72 h 200"/>
                <a:gd name="T14" fmla="*/ 229 w 307"/>
                <a:gd name="T15" fmla="*/ 41 h 200"/>
                <a:gd name="T16" fmla="*/ 232 w 307"/>
                <a:gd name="T17" fmla="*/ 38 h 200"/>
                <a:gd name="T18" fmla="*/ 235 w 307"/>
                <a:gd name="T19" fmla="*/ 36 h 200"/>
                <a:gd name="T20" fmla="*/ 255 w 307"/>
                <a:gd name="T21" fmla="*/ 33 h 200"/>
                <a:gd name="T22" fmla="*/ 259 w 307"/>
                <a:gd name="T23" fmla="*/ 36 h 200"/>
                <a:gd name="T24" fmla="*/ 261 w 307"/>
                <a:gd name="T25" fmla="*/ 38 h 200"/>
                <a:gd name="T26" fmla="*/ 259 w 307"/>
                <a:gd name="T27" fmla="*/ 60 h 200"/>
                <a:gd name="T28" fmla="*/ 255 w 307"/>
                <a:gd name="T29" fmla="*/ 64 h 200"/>
                <a:gd name="T30" fmla="*/ 246 w 307"/>
                <a:gd name="T31" fmla="*/ 72 h 200"/>
                <a:gd name="T32" fmla="*/ 135 w 307"/>
                <a:gd name="T33" fmla="*/ 183 h 200"/>
                <a:gd name="T34" fmla="*/ 289 w 307"/>
                <a:gd name="T35" fmla="*/ 0 h 200"/>
                <a:gd name="T36" fmla="*/ 289 w 307"/>
                <a:gd name="T37" fmla="*/ 0 h 200"/>
                <a:gd name="T38" fmla="*/ 272 w 307"/>
                <a:gd name="T39" fmla="*/ 0 h 200"/>
                <a:gd name="T40" fmla="*/ 0 w 307"/>
                <a:gd name="T41" fmla="*/ 0 h 200"/>
                <a:gd name="T42" fmla="*/ 0 w 307"/>
                <a:gd name="T43" fmla="*/ 0 h 200"/>
                <a:gd name="T44" fmla="*/ 0 w 307"/>
                <a:gd name="T45" fmla="*/ 38 h 200"/>
                <a:gd name="T46" fmla="*/ 0 w 307"/>
                <a:gd name="T47" fmla="*/ 41 h 200"/>
                <a:gd name="T48" fmla="*/ 0 w 307"/>
                <a:gd name="T49" fmla="*/ 72 h 200"/>
                <a:gd name="T50" fmla="*/ 0 w 307"/>
                <a:gd name="T51" fmla="*/ 200 h 200"/>
                <a:gd name="T52" fmla="*/ 255 w 307"/>
                <a:gd name="T53" fmla="*/ 200 h 200"/>
                <a:gd name="T54" fmla="*/ 272 w 307"/>
                <a:gd name="T55" fmla="*/ 200 h 200"/>
                <a:gd name="T56" fmla="*/ 289 w 307"/>
                <a:gd name="T57" fmla="*/ 200 h 200"/>
                <a:gd name="T58" fmla="*/ 307 w 307"/>
                <a:gd name="T59" fmla="*/ 200 h 200"/>
                <a:gd name="T60" fmla="*/ 307 w 307"/>
                <a:gd name="T61" fmla="*/ 0 h 200"/>
                <a:gd name="T62" fmla="*/ 289 w 307"/>
                <a:gd name="T6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7" h="200">
                  <a:moveTo>
                    <a:pt x="135" y="183"/>
                  </a:moveTo>
                  <a:lnTo>
                    <a:pt x="135" y="183"/>
                  </a:lnTo>
                  <a:lnTo>
                    <a:pt x="76" y="123"/>
                  </a:lnTo>
                  <a:cubicBezTo>
                    <a:pt x="69" y="116"/>
                    <a:pt x="69" y="105"/>
                    <a:pt x="76" y="99"/>
                  </a:cubicBezTo>
                  <a:cubicBezTo>
                    <a:pt x="82" y="92"/>
                    <a:pt x="93" y="92"/>
                    <a:pt x="100" y="99"/>
                  </a:cubicBezTo>
                  <a:lnTo>
                    <a:pt x="135" y="135"/>
                  </a:lnTo>
                  <a:lnTo>
                    <a:pt x="198" y="72"/>
                  </a:lnTo>
                  <a:lnTo>
                    <a:pt x="229" y="41"/>
                  </a:lnTo>
                  <a:lnTo>
                    <a:pt x="232" y="38"/>
                  </a:lnTo>
                  <a:lnTo>
                    <a:pt x="235" y="36"/>
                  </a:lnTo>
                  <a:cubicBezTo>
                    <a:pt x="240" y="30"/>
                    <a:pt x="248" y="29"/>
                    <a:pt x="255" y="33"/>
                  </a:cubicBezTo>
                  <a:cubicBezTo>
                    <a:pt x="256" y="33"/>
                    <a:pt x="257" y="34"/>
                    <a:pt x="259" y="36"/>
                  </a:cubicBezTo>
                  <a:cubicBezTo>
                    <a:pt x="259" y="36"/>
                    <a:pt x="260" y="37"/>
                    <a:pt x="261" y="38"/>
                  </a:cubicBezTo>
                  <a:cubicBezTo>
                    <a:pt x="265" y="45"/>
                    <a:pt x="265" y="54"/>
                    <a:pt x="259" y="60"/>
                  </a:cubicBezTo>
                  <a:lnTo>
                    <a:pt x="255" y="64"/>
                  </a:lnTo>
                  <a:lnTo>
                    <a:pt x="246" y="72"/>
                  </a:lnTo>
                  <a:lnTo>
                    <a:pt x="135" y="183"/>
                  </a:lnTo>
                  <a:close/>
                  <a:moveTo>
                    <a:pt x="289" y="0"/>
                  </a:moveTo>
                  <a:lnTo>
                    <a:pt x="289" y="0"/>
                  </a:lnTo>
                  <a:lnTo>
                    <a:pt x="272" y="0"/>
                  </a:lnTo>
                  <a:lnTo>
                    <a:pt x="0" y="0"/>
                  </a:lnTo>
                  <a:lnTo>
                    <a:pt x="0" y="0"/>
                  </a:lnTo>
                  <a:lnTo>
                    <a:pt x="0" y="38"/>
                  </a:lnTo>
                  <a:lnTo>
                    <a:pt x="0" y="41"/>
                  </a:lnTo>
                  <a:lnTo>
                    <a:pt x="0" y="72"/>
                  </a:lnTo>
                  <a:lnTo>
                    <a:pt x="0" y="200"/>
                  </a:lnTo>
                  <a:lnTo>
                    <a:pt x="255" y="200"/>
                  </a:lnTo>
                  <a:lnTo>
                    <a:pt x="272" y="200"/>
                  </a:lnTo>
                  <a:lnTo>
                    <a:pt x="289" y="200"/>
                  </a:lnTo>
                  <a:lnTo>
                    <a:pt x="307" y="200"/>
                  </a:lnTo>
                  <a:lnTo>
                    <a:pt x="307" y="0"/>
                  </a:lnTo>
                  <a:lnTo>
                    <a:pt x="289" y="0"/>
                  </a:lnTo>
                  <a:close/>
                </a:path>
              </a:pathLst>
            </a:custGeom>
            <a:solidFill>
              <a:srgbClr val="D1D1D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41" name="Freeform 25">
              <a:extLst>
                <a:ext uri="{FF2B5EF4-FFF2-40B4-BE49-F238E27FC236}">
                  <a16:creationId xmlns:a16="http://schemas.microsoft.com/office/drawing/2014/main" id="{0F26DD1F-CC31-4121-ACB7-38A64653B3EA}"/>
                </a:ext>
              </a:extLst>
            </p:cNvPr>
            <p:cNvSpPr>
              <a:spLocks/>
            </p:cNvSpPr>
            <p:nvPr/>
          </p:nvSpPr>
          <p:spPr bwMode="auto">
            <a:xfrm>
              <a:off x="7500" y="4053"/>
              <a:ext cx="229" cy="28"/>
            </a:xfrm>
            <a:custGeom>
              <a:avLst/>
              <a:gdLst>
                <a:gd name="T0" fmla="*/ 0 w 307"/>
                <a:gd name="T1" fmla="*/ 0 h 38"/>
                <a:gd name="T2" fmla="*/ 0 w 307"/>
                <a:gd name="T3" fmla="*/ 0 h 38"/>
                <a:gd name="T4" fmla="*/ 0 w 307"/>
                <a:gd name="T5" fmla="*/ 38 h 38"/>
                <a:gd name="T6" fmla="*/ 14 w 307"/>
                <a:gd name="T7" fmla="*/ 38 h 38"/>
                <a:gd name="T8" fmla="*/ 293 w 307"/>
                <a:gd name="T9" fmla="*/ 38 h 38"/>
                <a:gd name="T10" fmla="*/ 307 w 307"/>
                <a:gd name="T11" fmla="*/ 38 h 38"/>
                <a:gd name="T12" fmla="*/ 307 w 307"/>
                <a:gd name="T13" fmla="*/ 0 h 38"/>
                <a:gd name="T14" fmla="*/ 0 w 307"/>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8">
                  <a:moveTo>
                    <a:pt x="0" y="0"/>
                  </a:moveTo>
                  <a:lnTo>
                    <a:pt x="0" y="0"/>
                  </a:lnTo>
                  <a:lnTo>
                    <a:pt x="0" y="38"/>
                  </a:lnTo>
                  <a:lnTo>
                    <a:pt x="14" y="38"/>
                  </a:lnTo>
                  <a:lnTo>
                    <a:pt x="293" y="38"/>
                  </a:lnTo>
                  <a:lnTo>
                    <a:pt x="307" y="38"/>
                  </a:lnTo>
                  <a:lnTo>
                    <a:pt x="307" y="0"/>
                  </a:lnTo>
                  <a:lnTo>
                    <a:pt x="0" y="0"/>
                  </a:ln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42" name="Freeform 26">
              <a:extLst>
                <a:ext uri="{FF2B5EF4-FFF2-40B4-BE49-F238E27FC236}">
                  <a16:creationId xmlns:a16="http://schemas.microsoft.com/office/drawing/2014/main" id="{8DACAF94-6474-4F4D-81DE-7F5B7D550F23}"/>
                </a:ext>
              </a:extLst>
            </p:cNvPr>
            <p:cNvSpPr>
              <a:spLocks/>
            </p:cNvSpPr>
            <p:nvPr/>
          </p:nvSpPr>
          <p:spPr bwMode="auto">
            <a:xfrm>
              <a:off x="7553" y="4128"/>
              <a:ext cx="145" cy="115"/>
            </a:xfrm>
            <a:custGeom>
              <a:avLst/>
              <a:gdLst>
                <a:gd name="T0" fmla="*/ 192 w 196"/>
                <a:gd name="T1" fmla="*/ 9 h 154"/>
                <a:gd name="T2" fmla="*/ 192 w 196"/>
                <a:gd name="T3" fmla="*/ 9 h 154"/>
                <a:gd name="T4" fmla="*/ 190 w 196"/>
                <a:gd name="T5" fmla="*/ 7 h 154"/>
                <a:gd name="T6" fmla="*/ 186 w 196"/>
                <a:gd name="T7" fmla="*/ 4 h 154"/>
                <a:gd name="T8" fmla="*/ 166 w 196"/>
                <a:gd name="T9" fmla="*/ 7 h 154"/>
                <a:gd name="T10" fmla="*/ 163 w 196"/>
                <a:gd name="T11" fmla="*/ 9 h 154"/>
                <a:gd name="T12" fmla="*/ 160 w 196"/>
                <a:gd name="T13" fmla="*/ 12 h 154"/>
                <a:gd name="T14" fmla="*/ 129 w 196"/>
                <a:gd name="T15" fmla="*/ 43 h 154"/>
                <a:gd name="T16" fmla="*/ 66 w 196"/>
                <a:gd name="T17" fmla="*/ 106 h 154"/>
                <a:gd name="T18" fmla="*/ 31 w 196"/>
                <a:gd name="T19" fmla="*/ 70 h 154"/>
                <a:gd name="T20" fmla="*/ 7 w 196"/>
                <a:gd name="T21" fmla="*/ 70 h 154"/>
                <a:gd name="T22" fmla="*/ 7 w 196"/>
                <a:gd name="T23" fmla="*/ 94 h 154"/>
                <a:gd name="T24" fmla="*/ 66 w 196"/>
                <a:gd name="T25" fmla="*/ 154 h 154"/>
                <a:gd name="T26" fmla="*/ 177 w 196"/>
                <a:gd name="T27" fmla="*/ 43 h 154"/>
                <a:gd name="T28" fmla="*/ 186 w 196"/>
                <a:gd name="T29" fmla="*/ 35 h 154"/>
                <a:gd name="T30" fmla="*/ 190 w 196"/>
                <a:gd name="T31" fmla="*/ 31 h 154"/>
                <a:gd name="T32" fmla="*/ 192 w 196"/>
                <a:gd name="T33" fmla="*/ 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154">
                  <a:moveTo>
                    <a:pt x="192" y="9"/>
                  </a:moveTo>
                  <a:lnTo>
                    <a:pt x="192" y="9"/>
                  </a:lnTo>
                  <a:cubicBezTo>
                    <a:pt x="191" y="8"/>
                    <a:pt x="190" y="7"/>
                    <a:pt x="190" y="7"/>
                  </a:cubicBezTo>
                  <a:cubicBezTo>
                    <a:pt x="188" y="5"/>
                    <a:pt x="187" y="4"/>
                    <a:pt x="186" y="4"/>
                  </a:cubicBezTo>
                  <a:cubicBezTo>
                    <a:pt x="179" y="0"/>
                    <a:pt x="171" y="1"/>
                    <a:pt x="166" y="7"/>
                  </a:cubicBezTo>
                  <a:lnTo>
                    <a:pt x="163" y="9"/>
                  </a:lnTo>
                  <a:lnTo>
                    <a:pt x="160" y="12"/>
                  </a:lnTo>
                  <a:lnTo>
                    <a:pt x="129" y="43"/>
                  </a:lnTo>
                  <a:lnTo>
                    <a:pt x="66" y="106"/>
                  </a:lnTo>
                  <a:lnTo>
                    <a:pt x="31" y="70"/>
                  </a:lnTo>
                  <a:cubicBezTo>
                    <a:pt x="24" y="63"/>
                    <a:pt x="13" y="63"/>
                    <a:pt x="7" y="70"/>
                  </a:cubicBezTo>
                  <a:cubicBezTo>
                    <a:pt x="0" y="77"/>
                    <a:pt x="0" y="87"/>
                    <a:pt x="7" y="94"/>
                  </a:cubicBezTo>
                  <a:lnTo>
                    <a:pt x="66" y="154"/>
                  </a:lnTo>
                  <a:lnTo>
                    <a:pt x="177" y="43"/>
                  </a:lnTo>
                  <a:lnTo>
                    <a:pt x="186" y="35"/>
                  </a:lnTo>
                  <a:lnTo>
                    <a:pt x="190" y="31"/>
                  </a:lnTo>
                  <a:cubicBezTo>
                    <a:pt x="196" y="25"/>
                    <a:pt x="196" y="16"/>
                    <a:pt x="192" y="9"/>
                  </a:cubicBezTo>
                  <a:close/>
                </a:path>
              </a:pathLst>
            </a:custGeom>
            <a:solidFill>
              <a:srgbClr val="2F2F2D"/>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grpSp>
      <p:grpSp>
        <p:nvGrpSpPr>
          <p:cNvPr id="45" name="Group 4">
            <a:extLst>
              <a:ext uri="{FF2B5EF4-FFF2-40B4-BE49-F238E27FC236}">
                <a16:creationId xmlns:a16="http://schemas.microsoft.com/office/drawing/2014/main" id="{9FA5D159-7D4D-4D19-ABAC-F9F05A6CEB7C}"/>
              </a:ext>
              <a:ext uri="{C183D7F6-B498-43B3-948B-1728B52AA6E4}">
                <adec:decorative xmlns:adec="http://schemas.microsoft.com/office/drawing/2017/decorative" val="1"/>
              </a:ext>
            </a:extLst>
          </p:cNvPr>
          <p:cNvGrpSpPr>
            <a:grpSpLocks noChangeAspect="1"/>
          </p:cNvGrpSpPr>
          <p:nvPr/>
        </p:nvGrpSpPr>
        <p:grpSpPr bwMode="auto">
          <a:xfrm>
            <a:off x="738805" y="2432388"/>
            <a:ext cx="310238" cy="252496"/>
            <a:chOff x="4337" y="2537"/>
            <a:chExt cx="317" cy="258"/>
          </a:xfrm>
        </p:grpSpPr>
        <p:sp>
          <p:nvSpPr>
            <p:cNvPr id="47" name="Freeform 5">
              <a:extLst>
                <a:ext uri="{FF2B5EF4-FFF2-40B4-BE49-F238E27FC236}">
                  <a16:creationId xmlns:a16="http://schemas.microsoft.com/office/drawing/2014/main" id="{5EDFB0D2-A820-41D3-ABDC-1C9A59EFAE37}"/>
                </a:ext>
              </a:extLst>
            </p:cNvPr>
            <p:cNvSpPr>
              <a:spLocks noEditPoints="1"/>
            </p:cNvSpPr>
            <p:nvPr/>
          </p:nvSpPr>
          <p:spPr bwMode="auto">
            <a:xfrm>
              <a:off x="4337" y="2537"/>
              <a:ext cx="317" cy="258"/>
            </a:xfrm>
            <a:custGeom>
              <a:avLst/>
              <a:gdLst>
                <a:gd name="T0" fmla="*/ 26 w 426"/>
                <a:gd name="T1" fmla="*/ 27 h 346"/>
                <a:gd name="T2" fmla="*/ 26 w 426"/>
                <a:gd name="T3" fmla="*/ 27 h 346"/>
                <a:gd name="T4" fmla="*/ 399 w 426"/>
                <a:gd name="T5" fmla="*/ 27 h 346"/>
                <a:gd name="T6" fmla="*/ 399 w 426"/>
                <a:gd name="T7" fmla="*/ 53 h 346"/>
                <a:gd name="T8" fmla="*/ 26 w 426"/>
                <a:gd name="T9" fmla="*/ 53 h 346"/>
                <a:gd name="T10" fmla="*/ 26 w 426"/>
                <a:gd name="T11" fmla="*/ 27 h 346"/>
                <a:gd name="T12" fmla="*/ 324 w 426"/>
                <a:gd name="T13" fmla="*/ 266 h 346"/>
                <a:gd name="T14" fmla="*/ 324 w 426"/>
                <a:gd name="T15" fmla="*/ 266 h 346"/>
                <a:gd name="T16" fmla="*/ 270 w 426"/>
                <a:gd name="T17" fmla="*/ 133 h 346"/>
                <a:gd name="T18" fmla="*/ 289 w 426"/>
                <a:gd name="T19" fmla="*/ 133 h 346"/>
                <a:gd name="T20" fmla="*/ 343 w 426"/>
                <a:gd name="T21" fmla="*/ 266 h 346"/>
                <a:gd name="T22" fmla="*/ 324 w 426"/>
                <a:gd name="T23" fmla="*/ 266 h 346"/>
                <a:gd name="T24" fmla="*/ 239 w 426"/>
                <a:gd name="T25" fmla="*/ 186 h 346"/>
                <a:gd name="T26" fmla="*/ 239 w 426"/>
                <a:gd name="T27" fmla="*/ 186 h 346"/>
                <a:gd name="T28" fmla="*/ 213 w 426"/>
                <a:gd name="T29" fmla="*/ 186 h 346"/>
                <a:gd name="T30" fmla="*/ 213 w 426"/>
                <a:gd name="T31" fmla="*/ 160 h 346"/>
                <a:gd name="T32" fmla="*/ 239 w 426"/>
                <a:gd name="T33" fmla="*/ 160 h 346"/>
                <a:gd name="T34" fmla="*/ 239 w 426"/>
                <a:gd name="T35" fmla="*/ 186 h 346"/>
                <a:gd name="T36" fmla="*/ 239 w 426"/>
                <a:gd name="T37" fmla="*/ 240 h 346"/>
                <a:gd name="T38" fmla="*/ 239 w 426"/>
                <a:gd name="T39" fmla="*/ 240 h 346"/>
                <a:gd name="T40" fmla="*/ 213 w 426"/>
                <a:gd name="T41" fmla="*/ 240 h 346"/>
                <a:gd name="T42" fmla="*/ 213 w 426"/>
                <a:gd name="T43" fmla="*/ 213 h 346"/>
                <a:gd name="T44" fmla="*/ 239 w 426"/>
                <a:gd name="T45" fmla="*/ 213 h 346"/>
                <a:gd name="T46" fmla="*/ 239 w 426"/>
                <a:gd name="T47" fmla="*/ 240 h 346"/>
                <a:gd name="T48" fmla="*/ 107 w 426"/>
                <a:gd name="T49" fmla="*/ 221 h 346"/>
                <a:gd name="T50" fmla="*/ 107 w 426"/>
                <a:gd name="T51" fmla="*/ 221 h 346"/>
                <a:gd name="T52" fmla="*/ 117 w 426"/>
                <a:gd name="T53" fmla="*/ 237 h 346"/>
                <a:gd name="T54" fmla="*/ 132 w 426"/>
                <a:gd name="T55" fmla="*/ 247 h 346"/>
                <a:gd name="T56" fmla="*/ 152 w 426"/>
                <a:gd name="T57" fmla="*/ 251 h 346"/>
                <a:gd name="T58" fmla="*/ 167 w 426"/>
                <a:gd name="T59" fmla="*/ 250 h 346"/>
                <a:gd name="T60" fmla="*/ 178 w 426"/>
                <a:gd name="T61" fmla="*/ 246 h 346"/>
                <a:gd name="T62" fmla="*/ 182 w 426"/>
                <a:gd name="T63" fmla="*/ 259 h 346"/>
                <a:gd name="T64" fmla="*/ 169 w 426"/>
                <a:gd name="T65" fmla="*/ 263 h 346"/>
                <a:gd name="T66" fmla="*/ 149 w 426"/>
                <a:gd name="T67" fmla="*/ 265 h 346"/>
                <a:gd name="T68" fmla="*/ 124 w 426"/>
                <a:gd name="T69" fmla="*/ 260 h 346"/>
                <a:gd name="T70" fmla="*/ 105 w 426"/>
                <a:gd name="T71" fmla="*/ 248 h 346"/>
                <a:gd name="T72" fmla="*/ 92 w 426"/>
                <a:gd name="T73" fmla="*/ 228 h 346"/>
                <a:gd name="T74" fmla="*/ 87 w 426"/>
                <a:gd name="T75" fmla="*/ 201 h 346"/>
                <a:gd name="T76" fmla="*/ 92 w 426"/>
                <a:gd name="T77" fmla="*/ 175 h 346"/>
                <a:gd name="T78" fmla="*/ 105 w 426"/>
                <a:gd name="T79" fmla="*/ 154 h 346"/>
                <a:gd name="T80" fmla="*/ 126 w 426"/>
                <a:gd name="T81" fmla="*/ 140 h 346"/>
                <a:gd name="T82" fmla="*/ 152 w 426"/>
                <a:gd name="T83" fmla="*/ 136 h 346"/>
                <a:gd name="T84" fmla="*/ 171 w 426"/>
                <a:gd name="T85" fmla="*/ 137 h 346"/>
                <a:gd name="T86" fmla="*/ 182 w 426"/>
                <a:gd name="T87" fmla="*/ 141 h 346"/>
                <a:gd name="T88" fmla="*/ 178 w 426"/>
                <a:gd name="T89" fmla="*/ 154 h 346"/>
                <a:gd name="T90" fmla="*/ 167 w 426"/>
                <a:gd name="T91" fmla="*/ 150 h 346"/>
                <a:gd name="T92" fmla="*/ 153 w 426"/>
                <a:gd name="T93" fmla="*/ 149 h 346"/>
                <a:gd name="T94" fmla="*/ 133 w 426"/>
                <a:gd name="T95" fmla="*/ 152 h 346"/>
                <a:gd name="T96" fmla="*/ 117 w 426"/>
                <a:gd name="T97" fmla="*/ 162 h 346"/>
                <a:gd name="T98" fmla="*/ 108 w 426"/>
                <a:gd name="T99" fmla="*/ 179 h 346"/>
                <a:gd name="T100" fmla="*/ 104 w 426"/>
                <a:gd name="T101" fmla="*/ 201 h 346"/>
                <a:gd name="T102" fmla="*/ 107 w 426"/>
                <a:gd name="T103" fmla="*/ 221 h 346"/>
                <a:gd name="T104" fmla="*/ 0 w 426"/>
                <a:gd name="T105" fmla="*/ 346 h 346"/>
                <a:gd name="T106" fmla="*/ 0 w 426"/>
                <a:gd name="T107" fmla="*/ 346 h 346"/>
                <a:gd name="T108" fmla="*/ 426 w 426"/>
                <a:gd name="T109" fmla="*/ 346 h 346"/>
                <a:gd name="T110" fmla="*/ 426 w 426"/>
                <a:gd name="T111" fmla="*/ 0 h 346"/>
                <a:gd name="T112" fmla="*/ 0 w 426"/>
                <a:gd name="T113" fmla="*/ 0 h 346"/>
                <a:gd name="T114" fmla="*/ 0 w 426"/>
                <a:gd name="T115"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6" h="346">
                  <a:moveTo>
                    <a:pt x="26" y="27"/>
                  </a:moveTo>
                  <a:lnTo>
                    <a:pt x="26" y="27"/>
                  </a:lnTo>
                  <a:lnTo>
                    <a:pt x="399" y="27"/>
                  </a:lnTo>
                  <a:lnTo>
                    <a:pt x="399" y="53"/>
                  </a:lnTo>
                  <a:lnTo>
                    <a:pt x="26" y="53"/>
                  </a:lnTo>
                  <a:lnTo>
                    <a:pt x="26" y="27"/>
                  </a:lnTo>
                  <a:close/>
                  <a:moveTo>
                    <a:pt x="324" y="266"/>
                  </a:moveTo>
                  <a:lnTo>
                    <a:pt x="324" y="266"/>
                  </a:lnTo>
                  <a:lnTo>
                    <a:pt x="270" y="133"/>
                  </a:lnTo>
                  <a:lnTo>
                    <a:pt x="289" y="133"/>
                  </a:lnTo>
                  <a:lnTo>
                    <a:pt x="343" y="266"/>
                  </a:lnTo>
                  <a:lnTo>
                    <a:pt x="324" y="266"/>
                  </a:lnTo>
                  <a:close/>
                  <a:moveTo>
                    <a:pt x="239" y="186"/>
                  </a:moveTo>
                  <a:lnTo>
                    <a:pt x="239" y="186"/>
                  </a:lnTo>
                  <a:lnTo>
                    <a:pt x="213" y="186"/>
                  </a:lnTo>
                  <a:lnTo>
                    <a:pt x="213" y="160"/>
                  </a:lnTo>
                  <a:lnTo>
                    <a:pt x="239" y="160"/>
                  </a:lnTo>
                  <a:lnTo>
                    <a:pt x="239" y="186"/>
                  </a:lnTo>
                  <a:close/>
                  <a:moveTo>
                    <a:pt x="239" y="240"/>
                  </a:moveTo>
                  <a:lnTo>
                    <a:pt x="239" y="240"/>
                  </a:lnTo>
                  <a:lnTo>
                    <a:pt x="213" y="240"/>
                  </a:lnTo>
                  <a:lnTo>
                    <a:pt x="213" y="213"/>
                  </a:lnTo>
                  <a:lnTo>
                    <a:pt x="239" y="213"/>
                  </a:lnTo>
                  <a:lnTo>
                    <a:pt x="239" y="240"/>
                  </a:lnTo>
                  <a:close/>
                  <a:moveTo>
                    <a:pt x="107" y="221"/>
                  </a:moveTo>
                  <a:lnTo>
                    <a:pt x="107" y="221"/>
                  </a:lnTo>
                  <a:cubicBezTo>
                    <a:pt x="109" y="228"/>
                    <a:pt x="112" y="233"/>
                    <a:pt x="117" y="237"/>
                  </a:cubicBezTo>
                  <a:cubicBezTo>
                    <a:pt x="121" y="242"/>
                    <a:pt x="126" y="245"/>
                    <a:pt x="132" y="247"/>
                  </a:cubicBezTo>
                  <a:cubicBezTo>
                    <a:pt x="138" y="250"/>
                    <a:pt x="144" y="251"/>
                    <a:pt x="152" y="251"/>
                  </a:cubicBezTo>
                  <a:cubicBezTo>
                    <a:pt x="157" y="251"/>
                    <a:pt x="162" y="251"/>
                    <a:pt x="167" y="250"/>
                  </a:cubicBezTo>
                  <a:cubicBezTo>
                    <a:pt x="171" y="249"/>
                    <a:pt x="175" y="247"/>
                    <a:pt x="178" y="246"/>
                  </a:cubicBezTo>
                  <a:lnTo>
                    <a:pt x="182" y="259"/>
                  </a:lnTo>
                  <a:cubicBezTo>
                    <a:pt x="179" y="260"/>
                    <a:pt x="174" y="262"/>
                    <a:pt x="169" y="263"/>
                  </a:cubicBezTo>
                  <a:cubicBezTo>
                    <a:pt x="163" y="264"/>
                    <a:pt x="156" y="265"/>
                    <a:pt x="149" y="265"/>
                  </a:cubicBezTo>
                  <a:cubicBezTo>
                    <a:pt x="140" y="265"/>
                    <a:pt x="132" y="263"/>
                    <a:pt x="124" y="260"/>
                  </a:cubicBezTo>
                  <a:cubicBezTo>
                    <a:pt x="117" y="258"/>
                    <a:pt x="110" y="254"/>
                    <a:pt x="105" y="248"/>
                  </a:cubicBezTo>
                  <a:cubicBezTo>
                    <a:pt x="99" y="243"/>
                    <a:pt x="95" y="236"/>
                    <a:pt x="92" y="228"/>
                  </a:cubicBezTo>
                  <a:cubicBezTo>
                    <a:pt x="89" y="221"/>
                    <a:pt x="87" y="212"/>
                    <a:pt x="87" y="201"/>
                  </a:cubicBezTo>
                  <a:cubicBezTo>
                    <a:pt x="87" y="192"/>
                    <a:pt x="89" y="183"/>
                    <a:pt x="92" y="175"/>
                  </a:cubicBezTo>
                  <a:cubicBezTo>
                    <a:pt x="95" y="166"/>
                    <a:pt x="99" y="159"/>
                    <a:pt x="105" y="154"/>
                  </a:cubicBezTo>
                  <a:cubicBezTo>
                    <a:pt x="111" y="148"/>
                    <a:pt x="118" y="143"/>
                    <a:pt x="126" y="140"/>
                  </a:cubicBezTo>
                  <a:cubicBezTo>
                    <a:pt x="134" y="137"/>
                    <a:pt x="143" y="136"/>
                    <a:pt x="152" y="136"/>
                  </a:cubicBezTo>
                  <a:cubicBezTo>
                    <a:pt x="160" y="136"/>
                    <a:pt x="167" y="136"/>
                    <a:pt x="171" y="137"/>
                  </a:cubicBezTo>
                  <a:cubicBezTo>
                    <a:pt x="176" y="139"/>
                    <a:pt x="180" y="140"/>
                    <a:pt x="182" y="141"/>
                  </a:cubicBezTo>
                  <a:lnTo>
                    <a:pt x="178" y="154"/>
                  </a:lnTo>
                  <a:cubicBezTo>
                    <a:pt x="175" y="153"/>
                    <a:pt x="171" y="151"/>
                    <a:pt x="167" y="150"/>
                  </a:cubicBezTo>
                  <a:cubicBezTo>
                    <a:pt x="163" y="150"/>
                    <a:pt x="158" y="149"/>
                    <a:pt x="153" y="149"/>
                  </a:cubicBezTo>
                  <a:cubicBezTo>
                    <a:pt x="146" y="149"/>
                    <a:pt x="139" y="150"/>
                    <a:pt x="133" y="152"/>
                  </a:cubicBezTo>
                  <a:cubicBezTo>
                    <a:pt x="127" y="155"/>
                    <a:pt x="122" y="158"/>
                    <a:pt x="117" y="162"/>
                  </a:cubicBezTo>
                  <a:cubicBezTo>
                    <a:pt x="113" y="167"/>
                    <a:pt x="110" y="172"/>
                    <a:pt x="108" y="179"/>
                  </a:cubicBezTo>
                  <a:cubicBezTo>
                    <a:pt x="105" y="185"/>
                    <a:pt x="104" y="192"/>
                    <a:pt x="104" y="201"/>
                  </a:cubicBezTo>
                  <a:cubicBezTo>
                    <a:pt x="104" y="208"/>
                    <a:pt x="105" y="215"/>
                    <a:pt x="107" y="221"/>
                  </a:cubicBezTo>
                  <a:close/>
                  <a:moveTo>
                    <a:pt x="0" y="346"/>
                  </a:moveTo>
                  <a:lnTo>
                    <a:pt x="0" y="346"/>
                  </a:lnTo>
                  <a:lnTo>
                    <a:pt x="426" y="346"/>
                  </a:lnTo>
                  <a:lnTo>
                    <a:pt x="426" y="0"/>
                  </a:lnTo>
                  <a:lnTo>
                    <a:pt x="0" y="0"/>
                  </a:lnTo>
                  <a:lnTo>
                    <a:pt x="0" y="346"/>
                  </a:ln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49" name="Freeform 6">
              <a:extLst>
                <a:ext uri="{FF2B5EF4-FFF2-40B4-BE49-F238E27FC236}">
                  <a16:creationId xmlns:a16="http://schemas.microsoft.com/office/drawing/2014/main" id="{F77E637D-A7F6-4CC6-8625-4EF18872B17C}"/>
                </a:ext>
              </a:extLst>
            </p:cNvPr>
            <p:cNvSpPr>
              <a:spLocks/>
            </p:cNvSpPr>
            <p:nvPr/>
          </p:nvSpPr>
          <p:spPr bwMode="auto">
            <a:xfrm>
              <a:off x="4356" y="2557"/>
              <a:ext cx="278" cy="20"/>
            </a:xfrm>
            <a:custGeom>
              <a:avLst/>
              <a:gdLst>
                <a:gd name="T0" fmla="*/ 373 w 373"/>
                <a:gd name="T1" fmla="*/ 0 h 26"/>
                <a:gd name="T2" fmla="*/ 373 w 373"/>
                <a:gd name="T3" fmla="*/ 0 h 26"/>
                <a:gd name="T4" fmla="*/ 0 w 373"/>
                <a:gd name="T5" fmla="*/ 0 h 26"/>
                <a:gd name="T6" fmla="*/ 0 w 373"/>
                <a:gd name="T7" fmla="*/ 26 h 26"/>
                <a:gd name="T8" fmla="*/ 373 w 373"/>
                <a:gd name="T9" fmla="*/ 26 h 26"/>
                <a:gd name="T10" fmla="*/ 373 w 373"/>
                <a:gd name="T11" fmla="*/ 0 h 26"/>
              </a:gdLst>
              <a:ahLst/>
              <a:cxnLst>
                <a:cxn ang="0">
                  <a:pos x="T0" y="T1"/>
                </a:cxn>
                <a:cxn ang="0">
                  <a:pos x="T2" y="T3"/>
                </a:cxn>
                <a:cxn ang="0">
                  <a:pos x="T4" y="T5"/>
                </a:cxn>
                <a:cxn ang="0">
                  <a:pos x="T6" y="T7"/>
                </a:cxn>
                <a:cxn ang="0">
                  <a:pos x="T8" y="T9"/>
                </a:cxn>
                <a:cxn ang="0">
                  <a:pos x="T10" y="T11"/>
                </a:cxn>
              </a:cxnLst>
              <a:rect l="0" t="0" r="r" b="b"/>
              <a:pathLst>
                <a:path w="373" h="26">
                  <a:moveTo>
                    <a:pt x="373" y="0"/>
                  </a:moveTo>
                  <a:lnTo>
                    <a:pt x="373" y="0"/>
                  </a:lnTo>
                  <a:lnTo>
                    <a:pt x="0" y="0"/>
                  </a:lnTo>
                  <a:lnTo>
                    <a:pt x="0" y="26"/>
                  </a:lnTo>
                  <a:lnTo>
                    <a:pt x="373" y="26"/>
                  </a:lnTo>
                  <a:lnTo>
                    <a:pt x="373" y="0"/>
                  </a:ln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50" name="Freeform 7">
              <a:extLst>
                <a:ext uri="{FF2B5EF4-FFF2-40B4-BE49-F238E27FC236}">
                  <a16:creationId xmlns:a16="http://schemas.microsoft.com/office/drawing/2014/main" id="{521C3C29-E7E6-4CEC-9AF2-3AC7743C0AC2}"/>
                </a:ext>
              </a:extLst>
            </p:cNvPr>
            <p:cNvSpPr>
              <a:spLocks/>
            </p:cNvSpPr>
            <p:nvPr/>
          </p:nvSpPr>
          <p:spPr bwMode="auto">
            <a:xfrm>
              <a:off x="4402" y="2638"/>
              <a:ext cx="70" cy="96"/>
            </a:xfrm>
            <a:custGeom>
              <a:avLst/>
              <a:gdLst>
                <a:gd name="T0" fmla="*/ 30 w 95"/>
                <a:gd name="T1" fmla="*/ 26 h 129"/>
                <a:gd name="T2" fmla="*/ 30 w 95"/>
                <a:gd name="T3" fmla="*/ 26 h 129"/>
                <a:gd name="T4" fmla="*/ 46 w 95"/>
                <a:gd name="T5" fmla="*/ 16 h 129"/>
                <a:gd name="T6" fmla="*/ 66 w 95"/>
                <a:gd name="T7" fmla="*/ 13 h 129"/>
                <a:gd name="T8" fmla="*/ 80 w 95"/>
                <a:gd name="T9" fmla="*/ 14 h 129"/>
                <a:gd name="T10" fmla="*/ 91 w 95"/>
                <a:gd name="T11" fmla="*/ 18 h 129"/>
                <a:gd name="T12" fmla="*/ 95 w 95"/>
                <a:gd name="T13" fmla="*/ 5 h 129"/>
                <a:gd name="T14" fmla="*/ 84 w 95"/>
                <a:gd name="T15" fmla="*/ 1 h 129"/>
                <a:gd name="T16" fmla="*/ 65 w 95"/>
                <a:gd name="T17" fmla="*/ 0 h 129"/>
                <a:gd name="T18" fmla="*/ 39 w 95"/>
                <a:gd name="T19" fmla="*/ 4 h 129"/>
                <a:gd name="T20" fmla="*/ 18 w 95"/>
                <a:gd name="T21" fmla="*/ 18 h 129"/>
                <a:gd name="T22" fmla="*/ 5 w 95"/>
                <a:gd name="T23" fmla="*/ 39 h 129"/>
                <a:gd name="T24" fmla="*/ 0 w 95"/>
                <a:gd name="T25" fmla="*/ 65 h 129"/>
                <a:gd name="T26" fmla="*/ 5 w 95"/>
                <a:gd name="T27" fmla="*/ 92 h 129"/>
                <a:gd name="T28" fmla="*/ 18 w 95"/>
                <a:gd name="T29" fmla="*/ 112 h 129"/>
                <a:gd name="T30" fmla="*/ 37 w 95"/>
                <a:gd name="T31" fmla="*/ 124 h 129"/>
                <a:gd name="T32" fmla="*/ 62 w 95"/>
                <a:gd name="T33" fmla="*/ 129 h 129"/>
                <a:gd name="T34" fmla="*/ 82 w 95"/>
                <a:gd name="T35" fmla="*/ 127 h 129"/>
                <a:gd name="T36" fmla="*/ 95 w 95"/>
                <a:gd name="T37" fmla="*/ 123 h 129"/>
                <a:gd name="T38" fmla="*/ 91 w 95"/>
                <a:gd name="T39" fmla="*/ 110 h 129"/>
                <a:gd name="T40" fmla="*/ 80 w 95"/>
                <a:gd name="T41" fmla="*/ 114 h 129"/>
                <a:gd name="T42" fmla="*/ 65 w 95"/>
                <a:gd name="T43" fmla="*/ 115 h 129"/>
                <a:gd name="T44" fmla="*/ 45 w 95"/>
                <a:gd name="T45" fmla="*/ 111 h 129"/>
                <a:gd name="T46" fmla="*/ 30 w 95"/>
                <a:gd name="T47" fmla="*/ 101 h 129"/>
                <a:gd name="T48" fmla="*/ 20 w 95"/>
                <a:gd name="T49" fmla="*/ 85 h 129"/>
                <a:gd name="T50" fmla="*/ 17 w 95"/>
                <a:gd name="T51" fmla="*/ 65 h 129"/>
                <a:gd name="T52" fmla="*/ 21 w 95"/>
                <a:gd name="T53" fmla="*/ 43 h 129"/>
                <a:gd name="T54" fmla="*/ 30 w 95"/>
                <a:gd name="T55" fmla="*/ 2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129">
                  <a:moveTo>
                    <a:pt x="30" y="26"/>
                  </a:moveTo>
                  <a:lnTo>
                    <a:pt x="30" y="26"/>
                  </a:lnTo>
                  <a:cubicBezTo>
                    <a:pt x="35" y="22"/>
                    <a:pt x="40" y="19"/>
                    <a:pt x="46" y="16"/>
                  </a:cubicBezTo>
                  <a:cubicBezTo>
                    <a:pt x="52" y="14"/>
                    <a:pt x="59" y="13"/>
                    <a:pt x="66" y="13"/>
                  </a:cubicBezTo>
                  <a:cubicBezTo>
                    <a:pt x="71" y="13"/>
                    <a:pt x="76" y="14"/>
                    <a:pt x="80" y="14"/>
                  </a:cubicBezTo>
                  <a:cubicBezTo>
                    <a:pt x="84" y="15"/>
                    <a:pt x="88" y="17"/>
                    <a:pt x="91" y="18"/>
                  </a:cubicBezTo>
                  <a:lnTo>
                    <a:pt x="95" y="5"/>
                  </a:lnTo>
                  <a:cubicBezTo>
                    <a:pt x="93" y="4"/>
                    <a:pt x="89" y="3"/>
                    <a:pt x="84" y="1"/>
                  </a:cubicBezTo>
                  <a:cubicBezTo>
                    <a:pt x="80" y="0"/>
                    <a:pt x="73" y="0"/>
                    <a:pt x="65" y="0"/>
                  </a:cubicBezTo>
                  <a:cubicBezTo>
                    <a:pt x="56" y="0"/>
                    <a:pt x="47" y="1"/>
                    <a:pt x="39" y="4"/>
                  </a:cubicBezTo>
                  <a:cubicBezTo>
                    <a:pt x="31" y="7"/>
                    <a:pt x="24" y="12"/>
                    <a:pt x="18" y="18"/>
                  </a:cubicBezTo>
                  <a:cubicBezTo>
                    <a:pt x="12" y="23"/>
                    <a:pt x="8" y="30"/>
                    <a:pt x="5" y="39"/>
                  </a:cubicBezTo>
                  <a:cubicBezTo>
                    <a:pt x="2" y="47"/>
                    <a:pt x="0" y="56"/>
                    <a:pt x="0" y="65"/>
                  </a:cubicBezTo>
                  <a:cubicBezTo>
                    <a:pt x="0" y="76"/>
                    <a:pt x="2" y="85"/>
                    <a:pt x="5" y="92"/>
                  </a:cubicBezTo>
                  <a:cubicBezTo>
                    <a:pt x="8" y="100"/>
                    <a:pt x="12" y="107"/>
                    <a:pt x="18" y="112"/>
                  </a:cubicBezTo>
                  <a:cubicBezTo>
                    <a:pt x="23" y="118"/>
                    <a:pt x="30" y="122"/>
                    <a:pt x="37" y="124"/>
                  </a:cubicBezTo>
                  <a:cubicBezTo>
                    <a:pt x="45" y="127"/>
                    <a:pt x="53" y="129"/>
                    <a:pt x="62" y="129"/>
                  </a:cubicBezTo>
                  <a:cubicBezTo>
                    <a:pt x="69" y="129"/>
                    <a:pt x="76" y="128"/>
                    <a:pt x="82" y="127"/>
                  </a:cubicBezTo>
                  <a:cubicBezTo>
                    <a:pt x="87" y="126"/>
                    <a:pt x="92" y="124"/>
                    <a:pt x="95" y="123"/>
                  </a:cubicBezTo>
                  <a:lnTo>
                    <a:pt x="91" y="110"/>
                  </a:lnTo>
                  <a:cubicBezTo>
                    <a:pt x="88" y="111"/>
                    <a:pt x="84" y="113"/>
                    <a:pt x="80" y="114"/>
                  </a:cubicBezTo>
                  <a:cubicBezTo>
                    <a:pt x="75" y="115"/>
                    <a:pt x="70" y="115"/>
                    <a:pt x="65" y="115"/>
                  </a:cubicBezTo>
                  <a:cubicBezTo>
                    <a:pt x="57" y="115"/>
                    <a:pt x="51" y="114"/>
                    <a:pt x="45" y="111"/>
                  </a:cubicBezTo>
                  <a:cubicBezTo>
                    <a:pt x="39" y="109"/>
                    <a:pt x="34" y="106"/>
                    <a:pt x="30" y="101"/>
                  </a:cubicBezTo>
                  <a:cubicBezTo>
                    <a:pt x="25" y="97"/>
                    <a:pt x="22" y="92"/>
                    <a:pt x="20" y="85"/>
                  </a:cubicBezTo>
                  <a:cubicBezTo>
                    <a:pt x="18" y="79"/>
                    <a:pt x="17" y="72"/>
                    <a:pt x="17" y="65"/>
                  </a:cubicBezTo>
                  <a:cubicBezTo>
                    <a:pt x="17" y="56"/>
                    <a:pt x="18" y="49"/>
                    <a:pt x="21" y="43"/>
                  </a:cubicBezTo>
                  <a:cubicBezTo>
                    <a:pt x="23" y="36"/>
                    <a:pt x="26" y="31"/>
                    <a:pt x="30" y="26"/>
                  </a:cubicBezTo>
                  <a:close/>
                </a:path>
              </a:pathLst>
            </a:custGeom>
            <a:solidFill>
              <a:srgbClr val="2F2F2F"/>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51" name="Freeform 8">
              <a:extLst>
                <a:ext uri="{FF2B5EF4-FFF2-40B4-BE49-F238E27FC236}">
                  <a16:creationId xmlns:a16="http://schemas.microsoft.com/office/drawing/2014/main" id="{2F6B716D-5390-4FB1-8814-8C74F0B91DCB}"/>
                </a:ext>
              </a:extLst>
            </p:cNvPr>
            <p:cNvSpPr>
              <a:spLocks/>
            </p:cNvSpPr>
            <p:nvPr/>
          </p:nvSpPr>
          <p:spPr bwMode="auto">
            <a:xfrm>
              <a:off x="4496" y="2656"/>
              <a:ext cx="19" cy="20"/>
            </a:xfrm>
            <a:custGeom>
              <a:avLst/>
              <a:gdLst>
                <a:gd name="T0" fmla="*/ 0 w 26"/>
                <a:gd name="T1" fmla="*/ 26 h 26"/>
                <a:gd name="T2" fmla="*/ 0 w 26"/>
                <a:gd name="T3" fmla="*/ 26 h 26"/>
                <a:gd name="T4" fmla="*/ 26 w 26"/>
                <a:gd name="T5" fmla="*/ 26 h 26"/>
                <a:gd name="T6" fmla="*/ 26 w 26"/>
                <a:gd name="T7" fmla="*/ 0 h 26"/>
                <a:gd name="T8" fmla="*/ 0 w 26"/>
                <a:gd name="T9" fmla="*/ 0 h 26"/>
                <a:gd name="T10" fmla="*/ 0 w 26"/>
                <a:gd name="T11" fmla="*/ 26 h 26"/>
              </a:gdLst>
              <a:ahLst/>
              <a:cxnLst>
                <a:cxn ang="0">
                  <a:pos x="T0" y="T1"/>
                </a:cxn>
                <a:cxn ang="0">
                  <a:pos x="T2" y="T3"/>
                </a:cxn>
                <a:cxn ang="0">
                  <a:pos x="T4" y="T5"/>
                </a:cxn>
                <a:cxn ang="0">
                  <a:pos x="T6" y="T7"/>
                </a:cxn>
                <a:cxn ang="0">
                  <a:pos x="T8" y="T9"/>
                </a:cxn>
                <a:cxn ang="0">
                  <a:pos x="T10" y="T11"/>
                </a:cxn>
              </a:cxnLst>
              <a:rect l="0" t="0" r="r" b="b"/>
              <a:pathLst>
                <a:path w="26" h="26">
                  <a:moveTo>
                    <a:pt x="0" y="26"/>
                  </a:moveTo>
                  <a:lnTo>
                    <a:pt x="0" y="26"/>
                  </a:lnTo>
                  <a:lnTo>
                    <a:pt x="26" y="26"/>
                  </a:lnTo>
                  <a:lnTo>
                    <a:pt x="26" y="0"/>
                  </a:lnTo>
                  <a:lnTo>
                    <a:pt x="0" y="0"/>
                  </a:lnTo>
                  <a:lnTo>
                    <a:pt x="0" y="26"/>
                  </a:lnTo>
                  <a:close/>
                </a:path>
              </a:pathLst>
            </a:custGeom>
            <a:solidFill>
              <a:srgbClr val="2F2F2F"/>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52" name="Freeform 9">
              <a:extLst>
                <a:ext uri="{FF2B5EF4-FFF2-40B4-BE49-F238E27FC236}">
                  <a16:creationId xmlns:a16="http://schemas.microsoft.com/office/drawing/2014/main" id="{76495015-BD10-478D-BE37-B263DE13FF86}"/>
                </a:ext>
              </a:extLst>
            </p:cNvPr>
            <p:cNvSpPr>
              <a:spLocks/>
            </p:cNvSpPr>
            <p:nvPr/>
          </p:nvSpPr>
          <p:spPr bwMode="auto">
            <a:xfrm>
              <a:off x="4496" y="2696"/>
              <a:ext cx="19" cy="20"/>
            </a:xfrm>
            <a:custGeom>
              <a:avLst/>
              <a:gdLst>
                <a:gd name="T0" fmla="*/ 0 w 26"/>
                <a:gd name="T1" fmla="*/ 27 h 27"/>
                <a:gd name="T2" fmla="*/ 0 w 26"/>
                <a:gd name="T3" fmla="*/ 27 h 27"/>
                <a:gd name="T4" fmla="*/ 26 w 26"/>
                <a:gd name="T5" fmla="*/ 27 h 27"/>
                <a:gd name="T6" fmla="*/ 26 w 26"/>
                <a:gd name="T7" fmla="*/ 0 h 27"/>
                <a:gd name="T8" fmla="*/ 0 w 26"/>
                <a:gd name="T9" fmla="*/ 0 h 27"/>
                <a:gd name="T10" fmla="*/ 0 w 26"/>
                <a:gd name="T11" fmla="*/ 27 h 27"/>
              </a:gdLst>
              <a:ahLst/>
              <a:cxnLst>
                <a:cxn ang="0">
                  <a:pos x="T0" y="T1"/>
                </a:cxn>
                <a:cxn ang="0">
                  <a:pos x="T2" y="T3"/>
                </a:cxn>
                <a:cxn ang="0">
                  <a:pos x="T4" y="T5"/>
                </a:cxn>
                <a:cxn ang="0">
                  <a:pos x="T6" y="T7"/>
                </a:cxn>
                <a:cxn ang="0">
                  <a:pos x="T8" y="T9"/>
                </a:cxn>
                <a:cxn ang="0">
                  <a:pos x="T10" y="T11"/>
                </a:cxn>
              </a:cxnLst>
              <a:rect l="0" t="0" r="r" b="b"/>
              <a:pathLst>
                <a:path w="26" h="27">
                  <a:moveTo>
                    <a:pt x="0" y="27"/>
                  </a:moveTo>
                  <a:lnTo>
                    <a:pt x="0" y="27"/>
                  </a:lnTo>
                  <a:lnTo>
                    <a:pt x="26" y="27"/>
                  </a:lnTo>
                  <a:lnTo>
                    <a:pt x="26" y="0"/>
                  </a:lnTo>
                  <a:lnTo>
                    <a:pt x="0" y="0"/>
                  </a:lnTo>
                  <a:lnTo>
                    <a:pt x="0" y="27"/>
                  </a:lnTo>
                  <a:close/>
                </a:path>
              </a:pathLst>
            </a:custGeom>
            <a:solidFill>
              <a:srgbClr val="2F2F2F"/>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53" name="Freeform 10">
              <a:extLst>
                <a:ext uri="{FF2B5EF4-FFF2-40B4-BE49-F238E27FC236}">
                  <a16:creationId xmlns:a16="http://schemas.microsoft.com/office/drawing/2014/main" id="{CEA1263C-E78F-4290-AAF7-4D2022006EE5}"/>
                </a:ext>
              </a:extLst>
            </p:cNvPr>
            <p:cNvSpPr>
              <a:spLocks/>
            </p:cNvSpPr>
            <p:nvPr/>
          </p:nvSpPr>
          <p:spPr bwMode="auto">
            <a:xfrm>
              <a:off x="4538" y="2636"/>
              <a:ext cx="54" cy="99"/>
            </a:xfrm>
            <a:custGeom>
              <a:avLst/>
              <a:gdLst>
                <a:gd name="T0" fmla="*/ 0 w 73"/>
                <a:gd name="T1" fmla="*/ 0 h 133"/>
                <a:gd name="T2" fmla="*/ 0 w 73"/>
                <a:gd name="T3" fmla="*/ 0 h 133"/>
                <a:gd name="T4" fmla="*/ 54 w 73"/>
                <a:gd name="T5" fmla="*/ 133 h 133"/>
                <a:gd name="T6" fmla="*/ 73 w 73"/>
                <a:gd name="T7" fmla="*/ 133 h 133"/>
                <a:gd name="T8" fmla="*/ 19 w 73"/>
                <a:gd name="T9" fmla="*/ 0 h 133"/>
                <a:gd name="T10" fmla="*/ 0 w 73"/>
                <a:gd name="T11" fmla="*/ 0 h 133"/>
              </a:gdLst>
              <a:ahLst/>
              <a:cxnLst>
                <a:cxn ang="0">
                  <a:pos x="T0" y="T1"/>
                </a:cxn>
                <a:cxn ang="0">
                  <a:pos x="T2" y="T3"/>
                </a:cxn>
                <a:cxn ang="0">
                  <a:pos x="T4" y="T5"/>
                </a:cxn>
                <a:cxn ang="0">
                  <a:pos x="T6" y="T7"/>
                </a:cxn>
                <a:cxn ang="0">
                  <a:pos x="T8" y="T9"/>
                </a:cxn>
                <a:cxn ang="0">
                  <a:pos x="T10" y="T11"/>
                </a:cxn>
              </a:cxnLst>
              <a:rect l="0" t="0" r="r" b="b"/>
              <a:pathLst>
                <a:path w="73" h="133">
                  <a:moveTo>
                    <a:pt x="0" y="0"/>
                  </a:moveTo>
                  <a:lnTo>
                    <a:pt x="0" y="0"/>
                  </a:lnTo>
                  <a:lnTo>
                    <a:pt x="54" y="133"/>
                  </a:lnTo>
                  <a:lnTo>
                    <a:pt x="73" y="133"/>
                  </a:lnTo>
                  <a:lnTo>
                    <a:pt x="19" y="0"/>
                  </a:lnTo>
                  <a:lnTo>
                    <a:pt x="0" y="0"/>
                  </a:lnTo>
                  <a:close/>
                </a:path>
              </a:pathLst>
            </a:custGeom>
            <a:solidFill>
              <a:srgbClr val="2F2F2F"/>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grpSp>
      <p:grpSp>
        <p:nvGrpSpPr>
          <p:cNvPr id="54" name="Group 4">
            <a:extLst>
              <a:ext uri="{FF2B5EF4-FFF2-40B4-BE49-F238E27FC236}">
                <a16:creationId xmlns:a16="http://schemas.microsoft.com/office/drawing/2014/main" id="{E16D7797-4D6E-4437-94D9-B391173D35EC}"/>
              </a:ext>
              <a:ext uri="{C183D7F6-B498-43B3-948B-1728B52AA6E4}">
                <adec:decorative xmlns:adec="http://schemas.microsoft.com/office/drawing/2017/decorative" val="1"/>
              </a:ext>
            </a:extLst>
          </p:cNvPr>
          <p:cNvGrpSpPr>
            <a:grpSpLocks noChangeAspect="1"/>
          </p:cNvGrpSpPr>
          <p:nvPr/>
        </p:nvGrpSpPr>
        <p:grpSpPr bwMode="auto">
          <a:xfrm>
            <a:off x="759357" y="2983596"/>
            <a:ext cx="269136" cy="236838"/>
            <a:chOff x="4197" y="1000"/>
            <a:chExt cx="275" cy="242"/>
          </a:xfrm>
        </p:grpSpPr>
        <p:sp>
          <p:nvSpPr>
            <p:cNvPr id="55" name="Freeform 5">
              <a:extLst>
                <a:ext uri="{FF2B5EF4-FFF2-40B4-BE49-F238E27FC236}">
                  <a16:creationId xmlns:a16="http://schemas.microsoft.com/office/drawing/2014/main" id="{D1172278-0EF8-44AB-A506-61C9A9A15688}"/>
                </a:ext>
              </a:extLst>
            </p:cNvPr>
            <p:cNvSpPr>
              <a:spLocks/>
            </p:cNvSpPr>
            <p:nvPr/>
          </p:nvSpPr>
          <p:spPr bwMode="auto">
            <a:xfrm>
              <a:off x="4197" y="1015"/>
              <a:ext cx="168" cy="50"/>
            </a:xfrm>
            <a:custGeom>
              <a:avLst/>
              <a:gdLst>
                <a:gd name="T0" fmla="*/ 0 w 226"/>
                <a:gd name="T1" fmla="*/ 67 h 67"/>
                <a:gd name="T2" fmla="*/ 0 w 226"/>
                <a:gd name="T3" fmla="*/ 67 h 67"/>
                <a:gd name="T4" fmla="*/ 226 w 226"/>
                <a:gd name="T5" fmla="*/ 67 h 67"/>
                <a:gd name="T6" fmla="*/ 226 w 226"/>
                <a:gd name="T7" fmla="*/ 0 h 67"/>
                <a:gd name="T8" fmla="*/ 0 w 226"/>
                <a:gd name="T9" fmla="*/ 0 h 67"/>
                <a:gd name="T10" fmla="*/ 0 w 226"/>
                <a:gd name="T11" fmla="*/ 67 h 67"/>
              </a:gdLst>
              <a:ahLst/>
              <a:cxnLst>
                <a:cxn ang="0">
                  <a:pos x="T0" y="T1"/>
                </a:cxn>
                <a:cxn ang="0">
                  <a:pos x="T2" y="T3"/>
                </a:cxn>
                <a:cxn ang="0">
                  <a:pos x="T4" y="T5"/>
                </a:cxn>
                <a:cxn ang="0">
                  <a:pos x="T6" y="T7"/>
                </a:cxn>
                <a:cxn ang="0">
                  <a:pos x="T8" y="T9"/>
                </a:cxn>
                <a:cxn ang="0">
                  <a:pos x="T10" y="T11"/>
                </a:cxn>
              </a:cxnLst>
              <a:rect l="0" t="0" r="r" b="b"/>
              <a:pathLst>
                <a:path w="226" h="67">
                  <a:moveTo>
                    <a:pt x="0" y="67"/>
                  </a:moveTo>
                  <a:lnTo>
                    <a:pt x="0" y="67"/>
                  </a:lnTo>
                  <a:lnTo>
                    <a:pt x="226" y="67"/>
                  </a:lnTo>
                  <a:lnTo>
                    <a:pt x="226" y="0"/>
                  </a:lnTo>
                  <a:lnTo>
                    <a:pt x="0" y="0"/>
                  </a:lnTo>
                  <a:lnTo>
                    <a:pt x="0" y="67"/>
                  </a:ln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62" name="Freeform 6">
              <a:extLst>
                <a:ext uri="{FF2B5EF4-FFF2-40B4-BE49-F238E27FC236}">
                  <a16:creationId xmlns:a16="http://schemas.microsoft.com/office/drawing/2014/main" id="{2D751AC3-5A74-4C2D-A0E1-FFE9E876BB72}"/>
                </a:ext>
              </a:extLst>
            </p:cNvPr>
            <p:cNvSpPr>
              <a:spLocks/>
            </p:cNvSpPr>
            <p:nvPr/>
          </p:nvSpPr>
          <p:spPr bwMode="auto">
            <a:xfrm>
              <a:off x="4197" y="1104"/>
              <a:ext cx="168" cy="50"/>
            </a:xfrm>
            <a:custGeom>
              <a:avLst/>
              <a:gdLst>
                <a:gd name="T0" fmla="*/ 0 w 226"/>
                <a:gd name="T1" fmla="*/ 67 h 67"/>
                <a:gd name="T2" fmla="*/ 0 w 226"/>
                <a:gd name="T3" fmla="*/ 67 h 67"/>
                <a:gd name="T4" fmla="*/ 226 w 226"/>
                <a:gd name="T5" fmla="*/ 67 h 67"/>
                <a:gd name="T6" fmla="*/ 226 w 226"/>
                <a:gd name="T7" fmla="*/ 0 h 67"/>
                <a:gd name="T8" fmla="*/ 0 w 226"/>
                <a:gd name="T9" fmla="*/ 0 h 67"/>
                <a:gd name="T10" fmla="*/ 0 w 226"/>
                <a:gd name="T11" fmla="*/ 67 h 67"/>
              </a:gdLst>
              <a:ahLst/>
              <a:cxnLst>
                <a:cxn ang="0">
                  <a:pos x="T0" y="T1"/>
                </a:cxn>
                <a:cxn ang="0">
                  <a:pos x="T2" y="T3"/>
                </a:cxn>
                <a:cxn ang="0">
                  <a:pos x="T4" y="T5"/>
                </a:cxn>
                <a:cxn ang="0">
                  <a:pos x="T6" y="T7"/>
                </a:cxn>
                <a:cxn ang="0">
                  <a:pos x="T8" y="T9"/>
                </a:cxn>
                <a:cxn ang="0">
                  <a:pos x="T10" y="T11"/>
                </a:cxn>
              </a:cxnLst>
              <a:rect l="0" t="0" r="r" b="b"/>
              <a:pathLst>
                <a:path w="226" h="67">
                  <a:moveTo>
                    <a:pt x="0" y="67"/>
                  </a:moveTo>
                  <a:lnTo>
                    <a:pt x="0" y="67"/>
                  </a:lnTo>
                  <a:lnTo>
                    <a:pt x="226" y="67"/>
                  </a:lnTo>
                  <a:lnTo>
                    <a:pt x="226" y="0"/>
                  </a:lnTo>
                  <a:lnTo>
                    <a:pt x="0" y="0"/>
                  </a:lnTo>
                  <a:lnTo>
                    <a:pt x="0" y="67"/>
                  </a:ln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63" name="Freeform 7">
              <a:extLst>
                <a:ext uri="{FF2B5EF4-FFF2-40B4-BE49-F238E27FC236}">
                  <a16:creationId xmlns:a16="http://schemas.microsoft.com/office/drawing/2014/main" id="{38A3473C-91C0-4BE8-AF68-7A172B4471B3}"/>
                </a:ext>
              </a:extLst>
            </p:cNvPr>
            <p:cNvSpPr>
              <a:spLocks/>
            </p:cNvSpPr>
            <p:nvPr/>
          </p:nvSpPr>
          <p:spPr bwMode="auto">
            <a:xfrm>
              <a:off x="4197" y="1192"/>
              <a:ext cx="168" cy="50"/>
            </a:xfrm>
            <a:custGeom>
              <a:avLst/>
              <a:gdLst>
                <a:gd name="T0" fmla="*/ 0 w 226"/>
                <a:gd name="T1" fmla="*/ 67 h 67"/>
                <a:gd name="T2" fmla="*/ 0 w 226"/>
                <a:gd name="T3" fmla="*/ 67 h 67"/>
                <a:gd name="T4" fmla="*/ 226 w 226"/>
                <a:gd name="T5" fmla="*/ 67 h 67"/>
                <a:gd name="T6" fmla="*/ 226 w 226"/>
                <a:gd name="T7" fmla="*/ 0 h 67"/>
                <a:gd name="T8" fmla="*/ 0 w 226"/>
                <a:gd name="T9" fmla="*/ 0 h 67"/>
                <a:gd name="T10" fmla="*/ 0 w 226"/>
                <a:gd name="T11" fmla="*/ 67 h 67"/>
              </a:gdLst>
              <a:ahLst/>
              <a:cxnLst>
                <a:cxn ang="0">
                  <a:pos x="T0" y="T1"/>
                </a:cxn>
                <a:cxn ang="0">
                  <a:pos x="T2" y="T3"/>
                </a:cxn>
                <a:cxn ang="0">
                  <a:pos x="T4" y="T5"/>
                </a:cxn>
                <a:cxn ang="0">
                  <a:pos x="T6" y="T7"/>
                </a:cxn>
                <a:cxn ang="0">
                  <a:pos x="T8" y="T9"/>
                </a:cxn>
                <a:cxn ang="0">
                  <a:pos x="T10" y="T11"/>
                </a:cxn>
              </a:cxnLst>
              <a:rect l="0" t="0" r="r" b="b"/>
              <a:pathLst>
                <a:path w="226" h="67">
                  <a:moveTo>
                    <a:pt x="0" y="67"/>
                  </a:moveTo>
                  <a:lnTo>
                    <a:pt x="0" y="67"/>
                  </a:lnTo>
                  <a:lnTo>
                    <a:pt x="226" y="67"/>
                  </a:lnTo>
                  <a:lnTo>
                    <a:pt x="226" y="0"/>
                  </a:lnTo>
                  <a:lnTo>
                    <a:pt x="0" y="0"/>
                  </a:lnTo>
                  <a:lnTo>
                    <a:pt x="0" y="67"/>
                  </a:ln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64" name="Freeform 8">
              <a:extLst>
                <a:ext uri="{FF2B5EF4-FFF2-40B4-BE49-F238E27FC236}">
                  <a16:creationId xmlns:a16="http://schemas.microsoft.com/office/drawing/2014/main" id="{FA2D87E2-225A-4816-AC42-F3FC447E539F}"/>
                </a:ext>
              </a:extLst>
            </p:cNvPr>
            <p:cNvSpPr>
              <a:spLocks/>
            </p:cNvSpPr>
            <p:nvPr/>
          </p:nvSpPr>
          <p:spPr bwMode="auto">
            <a:xfrm>
              <a:off x="4390" y="1088"/>
              <a:ext cx="82" cy="66"/>
            </a:xfrm>
            <a:custGeom>
              <a:avLst/>
              <a:gdLst>
                <a:gd name="T0" fmla="*/ 96 w 110"/>
                <a:gd name="T1" fmla="*/ 0 h 88"/>
                <a:gd name="T2" fmla="*/ 96 w 110"/>
                <a:gd name="T3" fmla="*/ 0 h 88"/>
                <a:gd name="T4" fmla="*/ 37 w 110"/>
                <a:gd name="T5" fmla="*/ 60 h 88"/>
                <a:gd name="T6" fmla="*/ 14 w 110"/>
                <a:gd name="T7" fmla="*/ 37 h 88"/>
                <a:gd name="T8" fmla="*/ 0 w 110"/>
                <a:gd name="T9" fmla="*/ 51 h 88"/>
                <a:gd name="T10" fmla="*/ 37 w 110"/>
                <a:gd name="T11" fmla="*/ 88 h 88"/>
                <a:gd name="T12" fmla="*/ 110 w 110"/>
                <a:gd name="T13" fmla="*/ 14 h 88"/>
                <a:gd name="T14" fmla="*/ 96 w 110"/>
                <a:gd name="T15" fmla="*/ 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8">
                  <a:moveTo>
                    <a:pt x="96" y="0"/>
                  </a:moveTo>
                  <a:lnTo>
                    <a:pt x="96" y="0"/>
                  </a:lnTo>
                  <a:lnTo>
                    <a:pt x="37" y="60"/>
                  </a:lnTo>
                  <a:lnTo>
                    <a:pt x="14" y="37"/>
                  </a:lnTo>
                  <a:lnTo>
                    <a:pt x="0" y="51"/>
                  </a:lnTo>
                  <a:lnTo>
                    <a:pt x="37" y="88"/>
                  </a:lnTo>
                  <a:lnTo>
                    <a:pt x="110" y="14"/>
                  </a:lnTo>
                  <a:lnTo>
                    <a:pt x="96" y="0"/>
                  </a:ln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dirty="0">
                <a:solidFill>
                  <a:schemeClr val="bg1"/>
                </a:solidFill>
              </a:endParaRPr>
            </a:p>
          </p:txBody>
        </p:sp>
        <p:sp>
          <p:nvSpPr>
            <p:cNvPr id="65" name="Freeform 9">
              <a:extLst>
                <a:ext uri="{FF2B5EF4-FFF2-40B4-BE49-F238E27FC236}">
                  <a16:creationId xmlns:a16="http://schemas.microsoft.com/office/drawing/2014/main" id="{C2F72128-5AB7-4217-A3B2-9E44772A4631}"/>
                </a:ext>
              </a:extLst>
            </p:cNvPr>
            <p:cNvSpPr>
              <a:spLocks/>
            </p:cNvSpPr>
            <p:nvPr/>
          </p:nvSpPr>
          <p:spPr bwMode="auto">
            <a:xfrm>
              <a:off x="4390" y="1177"/>
              <a:ext cx="82" cy="65"/>
            </a:xfrm>
            <a:custGeom>
              <a:avLst/>
              <a:gdLst>
                <a:gd name="T0" fmla="*/ 14 w 110"/>
                <a:gd name="T1" fmla="*/ 37 h 88"/>
                <a:gd name="T2" fmla="*/ 14 w 110"/>
                <a:gd name="T3" fmla="*/ 37 h 88"/>
                <a:gd name="T4" fmla="*/ 0 w 110"/>
                <a:gd name="T5" fmla="*/ 51 h 88"/>
                <a:gd name="T6" fmla="*/ 37 w 110"/>
                <a:gd name="T7" fmla="*/ 88 h 88"/>
                <a:gd name="T8" fmla="*/ 110 w 110"/>
                <a:gd name="T9" fmla="*/ 14 h 88"/>
                <a:gd name="T10" fmla="*/ 96 w 110"/>
                <a:gd name="T11" fmla="*/ 0 h 88"/>
                <a:gd name="T12" fmla="*/ 37 w 110"/>
                <a:gd name="T13" fmla="*/ 59 h 88"/>
                <a:gd name="T14" fmla="*/ 14 w 110"/>
                <a:gd name="T15" fmla="*/ 37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8">
                  <a:moveTo>
                    <a:pt x="14" y="37"/>
                  </a:moveTo>
                  <a:lnTo>
                    <a:pt x="14" y="37"/>
                  </a:lnTo>
                  <a:lnTo>
                    <a:pt x="0" y="51"/>
                  </a:lnTo>
                  <a:lnTo>
                    <a:pt x="37" y="88"/>
                  </a:lnTo>
                  <a:lnTo>
                    <a:pt x="110" y="14"/>
                  </a:lnTo>
                  <a:lnTo>
                    <a:pt x="96" y="0"/>
                  </a:lnTo>
                  <a:lnTo>
                    <a:pt x="37" y="59"/>
                  </a:lnTo>
                  <a:lnTo>
                    <a:pt x="14" y="37"/>
                  </a:ln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67" name="Freeform 10">
              <a:extLst>
                <a:ext uri="{FF2B5EF4-FFF2-40B4-BE49-F238E27FC236}">
                  <a16:creationId xmlns:a16="http://schemas.microsoft.com/office/drawing/2014/main" id="{506833CB-56BD-4301-B036-25F3738BF32F}"/>
                </a:ext>
              </a:extLst>
            </p:cNvPr>
            <p:cNvSpPr>
              <a:spLocks/>
            </p:cNvSpPr>
            <p:nvPr/>
          </p:nvSpPr>
          <p:spPr bwMode="auto">
            <a:xfrm>
              <a:off x="4390" y="1000"/>
              <a:ext cx="82" cy="65"/>
            </a:xfrm>
            <a:custGeom>
              <a:avLst/>
              <a:gdLst>
                <a:gd name="T0" fmla="*/ 96 w 110"/>
                <a:gd name="T1" fmla="*/ 0 h 87"/>
                <a:gd name="T2" fmla="*/ 96 w 110"/>
                <a:gd name="T3" fmla="*/ 0 h 87"/>
                <a:gd name="T4" fmla="*/ 37 w 110"/>
                <a:gd name="T5" fmla="*/ 59 h 87"/>
                <a:gd name="T6" fmla="*/ 14 w 110"/>
                <a:gd name="T7" fmla="*/ 36 h 87"/>
                <a:gd name="T8" fmla="*/ 0 w 110"/>
                <a:gd name="T9" fmla="*/ 50 h 87"/>
                <a:gd name="T10" fmla="*/ 37 w 110"/>
                <a:gd name="T11" fmla="*/ 87 h 87"/>
                <a:gd name="T12" fmla="*/ 110 w 110"/>
                <a:gd name="T13" fmla="*/ 14 h 87"/>
                <a:gd name="T14" fmla="*/ 96 w 110"/>
                <a:gd name="T15" fmla="*/ 0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96" y="0"/>
                  </a:moveTo>
                  <a:lnTo>
                    <a:pt x="96" y="0"/>
                  </a:lnTo>
                  <a:lnTo>
                    <a:pt x="37" y="59"/>
                  </a:lnTo>
                  <a:lnTo>
                    <a:pt x="14" y="36"/>
                  </a:lnTo>
                  <a:lnTo>
                    <a:pt x="0" y="50"/>
                  </a:lnTo>
                  <a:lnTo>
                    <a:pt x="37" y="87"/>
                  </a:lnTo>
                  <a:lnTo>
                    <a:pt x="110" y="14"/>
                  </a:lnTo>
                  <a:lnTo>
                    <a:pt x="96" y="0"/>
                  </a:ln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grpSp>
      <p:grpSp>
        <p:nvGrpSpPr>
          <p:cNvPr id="68" name="Group 20">
            <a:extLst>
              <a:ext uri="{FF2B5EF4-FFF2-40B4-BE49-F238E27FC236}">
                <a16:creationId xmlns:a16="http://schemas.microsoft.com/office/drawing/2014/main" id="{18D01A13-81D0-46D6-BB18-D80D3FB39011}"/>
              </a:ext>
              <a:ext uri="{C183D7F6-B498-43B3-948B-1728B52AA6E4}">
                <adec:decorative xmlns:adec="http://schemas.microsoft.com/office/drawing/2017/decorative" val="1"/>
              </a:ext>
            </a:extLst>
          </p:cNvPr>
          <p:cNvGrpSpPr>
            <a:grpSpLocks noChangeAspect="1"/>
          </p:cNvGrpSpPr>
          <p:nvPr/>
        </p:nvGrpSpPr>
        <p:grpSpPr bwMode="auto">
          <a:xfrm>
            <a:off x="767676" y="4110356"/>
            <a:ext cx="252498" cy="301430"/>
            <a:chOff x="3256" y="4032"/>
            <a:chExt cx="258" cy="308"/>
          </a:xfrm>
        </p:grpSpPr>
        <p:sp>
          <p:nvSpPr>
            <p:cNvPr id="69" name="Freeform 21">
              <a:extLst>
                <a:ext uri="{FF2B5EF4-FFF2-40B4-BE49-F238E27FC236}">
                  <a16:creationId xmlns:a16="http://schemas.microsoft.com/office/drawing/2014/main" id="{4F3ED1DA-DFD7-489A-9B47-BACAB21B7753}"/>
                </a:ext>
              </a:extLst>
            </p:cNvPr>
            <p:cNvSpPr>
              <a:spLocks noEditPoints="1"/>
            </p:cNvSpPr>
            <p:nvPr/>
          </p:nvSpPr>
          <p:spPr bwMode="auto">
            <a:xfrm>
              <a:off x="3256" y="4033"/>
              <a:ext cx="258" cy="307"/>
            </a:xfrm>
            <a:custGeom>
              <a:avLst/>
              <a:gdLst>
                <a:gd name="T0" fmla="*/ 134 w 347"/>
                <a:gd name="T1" fmla="*/ 280 h 413"/>
                <a:gd name="T2" fmla="*/ 214 w 347"/>
                <a:gd name="T3" fmla="*/ 253 h 413"/>
                <a:gd name="T4" fmla="*/ 134 w 347"/>
                <a:gd name="T5" fmla="*/ 280 h 413"/>
                <a:gd name="T6" fmla="*/ 27 w 347"/>
                <a:gd name="T7" fmla="*/ 413 h 413"/>
                <a:gd name="T8" fmla="*/ 0 w 347"/>
                <a:gd name="T9" fmla="*/ 315 h 413"/>
                <a:gd name="T10" fmla="*/ 11 w 347"/>
                <a:gd name="T11" fmla="*/ 290 h 413"/>
                <a:gd name="T12" fmla="*/ 36 w 347"/>
                <a:gd name="T13" fmla="*/ 280 h 413"/>
                <a:gd name="T14" fmla="*/ 107 w 347"/>
                <a:gd name="T15" fmla="*/ 253 h 413"/>
                <a:gd name="T16" fmla="*/ 76 w 347"/>
                <a:gd name="T17" fmla="*/ 250 h 413"/>
                <a:gd name="T18" fmla="*/ 57 w 347"/>
                <a:gd name="T19" fmla="*/ 231 h 413"/>
                <a:gd name="T20" fmla="*/ 54 w 347"/>
                <a:gd name="T21" fmla="*/ 200 h 413"/>
                <a:gd name="T22" fmla="*/ 27 w 347"/>
                <a:gd name="T23" fmla="*/ 146 h 413"/>
                <a:gd name="T24" fmla="*/ 54 w 347"/>
                <a:gd name="T25" fmla="*/ 129 h 413"/>
                <a:gd name="T26" fmla="*/ 64 w 347"/>
                <a:gd name="T27" fmla="*/ 104 h 413"/>
                <a:gd name="T28" fmla="*/ 89 w 347"/>
                <a:gd name="T29" fmla="*/ 93 h 413"/>
                <a:gd name="T30" fmla="*/ 160 w 347"/>
                <a:gd name="T31" fmla="*/ 49 h 413"/>
                <a:gd name="T32" fmla="*/ 147 w 347"/>
                <a:gd name="T33" fmla="*/ 26 h 413"/>
                <a:gd name="T34" fmla="*/ 155 w 347"/>
                <a:gd name="T35" fmla="*/ 7 h 413"/>
                <a:gd name="T36" fmla="*/ 174 w 347"/>
                <a:gd name="T37" fmla="*/ 0 h 413"/>
                <a:gd name="T38" fmla="*/ 193 w 347"/>
                <a:gd name="T39" fmla="*/ 7 h 413"/>
                <a:gd name="T40" fmla="*/ 200 w 347"/>
                <a:gd name="T41" fmla="*/ 26 h 413"/>
                <a:gd name="T42" fmla="*/ 187 w 347"/>
                <a:gd name="T43" fmla="*/ 49 h 413"/>
                <a:gd name="T44" fmla="*/ 258 w 347"/>
                <a:gd name="T45" fmla="*/ 93 h 413"/>
                <a:gd name="T46" fmla="*/ 283 w 347"/>
                <a:gd name="T47" fmla="*/ 104 h 413"/>
                <a:gd name="T48" fmla="*/ 294 w 347"/>
                <a:gd name="T49" fmla="*/ 129 h 413"/>
                <a:gd name="T50" fmla="*/ 320 w 347"/>
                <a:gd name="T51" fmla="*/ 146 h 413"/>
                <a:gd name="T52" fmla="*/ 294 w 347"/>
                <a:gd name="T53" fmla="*/ 200 h 413"/>
                <a:gd name="T54" fmla="*/ 291 w 347"/>
                <a:gd name="T55" fmla="*/ 231 h 413"/>
                <a:gd name="T56" fmla="*/ 272 w 347"/>
                <a:gd name="T57" fmla="*/ 250 h 413"/>
                <a:gd name="T58" fmla="*/ 240 w 347"/>
                <a:gd name="T59" fmla="*/ 253 h 413"/>
                <a:gd name="T60" fmla="*/ 312 w 347"/>
                <a:gd name="T61" fmla="*/ 280 h 413"/>
                <a:gd name="T62" fmla="*/ 337 w 347"/>
                <a:gd name="T63" fmla="*/ 290 h 413"/>
                <a:gd name="T64" fmla="*/ 347 w 347"/>
                <a:gd name="T65" fmla="*/ 315 h 413"/>
                <a:gd name="T66" fmla="*/ 320 w 347"/>
                <a:gd name="T67" fmla="*/ 41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413">
                  <a:moveTo>
                    <a:pt x="134" y="280"/>
                  </a:moveTo>
                  <a:lnTo>
                    <a:pt x="134" y="280"/>
                  </a:lnTo>
                  <a:lnTo>
                    <a:pt x="214" y="280"/>
                  </a:lnTo>
                  <a:lnTo>
                    <a:pt x="214" y="253"/>
                  </a:lnTo>
                  <a:lnTo>
                    <a:pt x="134" y="253"/>
                  </a:lnTo>
                  <a:lnTo>
                    <a:pt x="134" y="280"/>
                  </a:lnTo>
                  <a:close/>
                  <a:moveTo>
                    <a:pt x="27" y="413"/>
                  </a:moveTo>
                  <a:lnTo>
                    <a:pt x="27" y="413"/>
                  </a:lnTo>
                  <a:lnTo>
                    <a:pt x="0" y="413"/>
                  </a:lnTo>
                  <a:lnTo>
                    <a:pt x="0" y="315"/>
                  </a:lnTo>
                  <a:cubicBezTo>
                    <a:pt x="0" y="310"/>
                    <a:pt x="1" y="306"/>
                    <a:pt x="3" y="302"/>
                  </a:cubicBezTo>
                  <a:cubicBezTo>
                    <a:pt x="5" y="297"/>
                    <a:pt x="8" y="293"/>
                    <a:pt x="11" y="290"/>
                  </a:cubicBezTo>
                  <a:cubicBezTo>
                    <a:pt x="14" y="287"/>
                    <a:pt x="18" y="284"/>
                    <a:pt x="22" y="282"/>
                  </a:cubicBezTo>
                  <a:cubicBezTo>
                    <a:pt x="27" y="281"/>
                    <a:pt x="31" y="280"/>
                    <a:pt x="36" y="280"/>
                  </a:cubicBezTo>
                  <a:lnTo>
                    <a:pt x="107" y="280"/>
                  </a:lnTo>
                  <a:lnTo>
                    <a:pt x="107" y="253"/>
                  </a:lnTo>
                  <a:lnTo>
                    <a:pt x="89" y="253"/>
                  </a:lnTo>
                  <a:cubicBezTo>
                    <a:pt x="85" y="253"/>
                    <a:pt x="80" y="252"/>
                    <a:pt x="76" y="250"/>
                  </a:cubicBezTo>
                  <a:cubicBezTo>
                    <a:pt x="71" y="248"/>
                    <a:pt x="67" y="246"/>
                    <a:pt x="64" y="243"/>
                  </a:cubicBezTo>
                  <a:cubicBezTo>
                    <a:pt x="61" y="239"/>
                    <a:pt x="59" y="236"/>
                    <a:pt x="57" y="231"/>
                  </a:cubicBezTo>
                  <a:cubicBezTo>
                    <a:pt x="55" y="227"/>
                    <a:pt x="54" y="222"/>
                    <a:pt x="54" y="217"/>
                  </a:cubicBezTo>
                  <a:lnTo>
                    <a:pt x="54" y="200"/>
                  </a:lnTo>
                  <a:lnTo>
                    <a:pt x="27" y="200"/>
                  </a:lnTo>
                  <a:lnTo>
                    <a:pt x="27" y="146"/>
                  </a:lnTo>
                  <a:lnTo>
                    <a:pt x="54" y="146"/>
                  </a:lnTo>
                  <a:lnTo>
                    <a:pt x="54" y="129"/>
                  </a:lnTo>
                  <a:cubicBezTo>
                    <a:pt x="54" y="124"/>
                    <a:pt x="55" y="119"/>
                    <a:pt x="57" y="115"/>
                  </a:cubicBezTo>
                  <a:cubicBezTo>
                    <a:pt x="59" y="111"/>
                    <a:pt x="61" y="107"/>
                    <a:pt x="64" y="104"/>
                  </a:cubicBezTo>
                  <a:cubicBezTo>
                    <a:pt x="67" y="100"/>
                    <a:pt x="71" y="98"/>
                    <a:pt x="76" y="96"/>
                  </a:cubicBezTo>
                  <a:cubicBezTo>
                    <a:pt x="80" y="94"/>
                    <a:pt x="85" y="93"/>
                    <a:pt x="89" y="93"/>
                  </a:cubicBezTo>
                  <a:lnTo>
                    <a:pt x="160" y="93"/>
                  </a:lnTo>
                  <a:lnTo>
                    <a:pt x="160" y="49"/>
                  </a:lnTo>
                  <a:cubicBezTo>
                    <a:pt x="156" y="47"/>
                    <a:pt x="153" y="44"/>
                    <a:pt x="151" y="40"/>
                  </a:cubicBezTo>
                  <a:cubicBezTo>
                    <a:pt x="148" y="36"/>
                    <a:pt x="147" y="31"/>
                    <a:pt x="147" y="26"/>
                  </a:cubicBezTo>
                  <a:cubicBezTo>
                    <a:pt x="147" y="23"/>
                    <a:pt x="148" y="19"/>
                    <a:pt x="149" y="16"/>
                  </a:cubicBezTo>
                  <a:cubicBezTo>
                    <a:pt x="151" y="13"/>
                    <a:pt x="153" y="10"/>
                    <a:pt x="155" y="7"/>
                  </a:cubicBezTo>
                  <a:cubicBezTo>
                    <a:pt x="157" y="5"/>
                    <a:pt x="160" y="3"/>
                    <a:pt x="163" y="2"/>
                  </a:cubicBezTo>
                  <a:cubicBezTo>
                    <a:pt x="167" y="0"/>
                    <a:pt x="170" y="0"/>
                    <a:pt x="174" y="0"/>
                  </a:cubicBezTo>
                  <a:cubicBezTo>
                    <a:pt x="178" y="0"/>
                    <a:pt x="181" y="0"/>
                    <a:pt x="184" y="2"/>
                  </a:cubicBezTo>
                  <a:cubicBezTo>
                    <a:pt x="187" y="3"/>
                    <a:pt x="190" y="5"/>
                    <a:pt x="193" y="7"/>
                  </a:cubicBezTo>
                  <a:cubicBezTo>
                    <a:pt x="195" y="10"/>
                    <a:pt x="197" y="13"/>
                    <a:pt x="198" y="16"/>
                  </a:cubicBezTo>
                  <a:cubicBezTo>
                    <a:pt x="200" y="19"/>
                    <a:pt x="200" y="23"/>
                    <a:pt x="200" y="26"/>
                  </a:cubicBezTo>
                  <a:cubicBezTo>
                    <a:pt x="200" y="31"/>
                    <a:pt x="199" y="36"/>
                    <a:pt x="197" y="40"/>
                  </a:cubicBezTo>
                  <a:cubicBezTo>
                    <a:pt x="194" y="44"/>
                    <a:pt x="191" y="47"/>
                    <a:pt x="187" y="49"/>
                  </a:cubicBezTo>
                  <a:lnTo>
                    <a:pt x="187" y="93"/>
                  </a:lnTo>
                  <a:lnTo>
                    <a:pt x="258" y="93"/>
                  </a:lnTo>
                  <a:cubicBezTo>
                    <a:pt x="263" y="93"/>
                    <a:pt x="268" y="94"/>
                    <a:pt x="272" y="96"/>
                  </a:cubicBezTo>
                  <a:cubicBezTo>
                    <a:pt x="276" y="98"/>
                    <a:pt x="280" y="100"/>
                    <a:pt x="283" y="104"/>
                  </a:cubicBezTo>
                  <a:cubicBezTo>
                    <a:pt x="287" y="107"/>
                    <a:pt x="289" y="111"/>
                    <a:pt x="291" y="115"/>
                  </a:cubicBezTo>
                  <a:cubicBezTo>
                    <a:pt x="293" y="119"/>
                    <a:pt x="294" y="124"/>
                    <a:pt x="294" y="129"/>
                  </a:cubicBezTo>
                  <a:lnTo>
                    <a:pt x="294" y="146"/>
                  </a:lnTo>
                  <a:lnTo>
                    <a:pt x="320" y="146"/>
                  </a:lnTo>
                  <a:lnTo>
                    <a:pt x="320" y="200"/>
                  </a:lnTo>
                  <a:lnTo>
                    <a:pt x="294" y="200"/>
                  </a:lnTo>
                  <a:lnTo>
                    <a:pt x="294" y="217"/>
                  </a:lnTo>
                  <a:cubicBezTo>
                    <a:pt x="294" y="222"/>
                    <a:pt x="293" y="227"/>
                    <a:pt x="291" y="231"/>
                  </a:cubicBezTo>
                  <a:cubicBezTo>
                    <a:pt x="289" y="236"/>
                    <a:pt x="287" y="239"/>
                    <a:pt x="283" y="243"/>
                  </a:cubicBezTo>
                  <a:cubicBezTo>
                    <a:pt x="280" y="246"/>
                    <a:pt x="276" y="248"/>
                    <a:pt x="272" y="250"/>
                  </a:cubicBezTo>
                  <a:cubicBezTo>
                    <a:pt x="268" y="252"/>
                    <a:pt x="263" y="253"/>
                    <a:pt x="258" y="253"/>
                  </a:cubicBezTo>
                  <a:lnTo>
                    <a:pt x="240" y="253"/>
                  </a:lnTo>
                  <a:lnTo>
                    <a:pt x="240" y="280"/>
                  </a:lnTo>
                  <a:lnTo>
                    <a:pt x="312" y="280"/>
                  </a:lnTo>
                  <a:cubicBezTo>
                    <a:pt x="316" y="280"/>
                    <a:pt x="321" y="281"/>
                    <a:pt x="325" y="282"/>
                  </a:cubicBezTo>
                  <a:cubicBezTo>
                    <a:pt x="330" y="284"/>
                    <a:pt x="333" y="287"/>
                    <a:pt x="337" y="290"/>
                  </a:cubicBezTo>
                  <a:cubicBezTo>
                    <a:pt x="340" y="293"/>
                    <a:pt x="342" y="297"/>
                    <a:pt x="344" y="302"/>
                  </a:cubicBezTo>
                  <a:cubicBezTo>
                    <a:pt x="346" y="306"/>
                    <a:pt x="347" y="310"/>
                    <a:pt x="347" y="315"/>
                  </a:cubicBezTo>
                  <a:lnTo>
                    <a:pt x="347" y="413"/>
                  </a:lnTo>
                  <a:lnTo>
                    <a:pt x="320" y="413"/>
                  </a:lnTo>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71" name="Freeform 22">
              <a:extLst>
                <a:ext uri="{FF2B5EF4-FFF2-40B4-BE49-F238E27FC236}">
                  <a16:creationId xmlns:a16="http://schemas.microsoft.com/office/drawing/2014/main" id="{AEDD5779-A3B0-439E-89A8-ED790EDE3770}"/>
                </a:ext>
              </a:extLst>
            </p:cNvPr>
            <p:cNvSpPr>
              <a:spLocks/>
            </p:cNvSpPr>
            <p:nvPr/>
          </p:nvSpPr>
          <p:spPr bwMode="auto">
            <a:xfrm>
              <a:off x="3341" y="4141"/>
              <a:ext cx="19" cy="20"/>
            </a:xfrm>
            <a:custGeom>
              <a:avLst/>
              <a:gdLst>
                <a:gd name="T0" fmla="*/ 0 w 26"/>
                <a:gd name="T1" fmla="*/ 0 h 27"/>
                <a:gd name="T2" fmla="*/ 0 w 26"/>
                <a:gd name="T3" fmla="*/ 0 h 27"/>
                <a:gd name="T4" fmla="*/ 26 w 26"/>
                <a:gd name="T5" fmla="*/ 0 h 27"/>
                <a:gd name="T6" fmla="*/ 26 w 26"/>
                <a:gd name="T7" fmla="*/ 27 h 27"/>
                <a:gd name="T8" fmla="*/ 0 w 26"/>
                <a:gd name="T9" fmla="*/ 27 h 27"/>
                <a:gd name="T10" fmla="*/ 0 w 26"/>
                <a:gd name="T11" fmla="*/ 0 h 27"/>
              </a:gdLst>
              <a:ahLst/>
              <a:cxnLst>
                <a:cxn ang="0">
                  <a:pos x="T0" y="T1"/>
                </a:cxn>
                <a:cxn ang="0">
                  <a:pos x="T2" y="T3"/>
                </a:cxn>
                <a:cxn ang="0">
                  <a:pos x="T4" y="T5"/>
                </a:cxn>
                <a:cxn ang="0">
                  <a:pos x="T6" y="T7"/>
                </a:cxn>
                <a:cxn ang="0">
                  <a:pos x="T8" y="T9"/>
                </a:cxn>
                <a:cxn ang="0">
                  <a:pos x="T10" y="T11"/>
                </a:cxn>
              </a:cxnLst>
              <a:rect l="0" t="0" r="r" b="b"/>
              <a:pathLst>
                <a:path w="26" h="27">
                  <a:moveTo>
                    <a:pt x="0" y="0"/>
                  </a:moveTo>
                  <a:lnTo>
                    <a:pt x="0" y="0"/>
                  </a:lnTo>
                  <a:lnTo>
                    <a:pt x="26" y="0"/>
                  </a:lnTo>
                  <a:lnTo>
                    <a:pt x="26" y="27"/>
                  </a:lnTo>
                  <a:lnTo>
                    <a:pt x="0" y="27"/>
                  </a:lnTo>
                  <a:lnTo>
                    <a:pt x="0" y="0"/>
                  </a:lnTo>
                  <a:close/>
                </a:path>
              </a:pathLst>
            </a:custGeom>
            <a:solidFill>
              <a:srgbClr val="2F2F2F"/>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72" name="Freeform 23">
              <a:extLst>
                <a:ext uri="{FF2B5EF4-FFF2-40B4-BE49-F238E27FC236}">
                  <a16:creationId xmlns:a16="http://schemas.microsoft.com/office/drawing/2014/main" id="{B5C97596-E1DA-480C-ADA3-E0F52359D6BD}"/>
                </a:ext>
              </a:extLst>
            </p:cNvPr>
            <p:cNvSpPr>
              <a:spLocks/>
            </p:cNvSpPr>
            <p:nvPr/>
          </p:nvSpPr>
          <p:spPr bwMode="auto">
            <a:xfrm>
              <a:off x="3415" y="4141"/>
              <a:ext cx="20" cy="20"/>
            </a:xfrm>
            <a:custGeom>
              <a:avLst/>
              <a:gdLst>
                <a:gd name="T0" fmla="*/ 0 w 26"/>
                <a:gd name="T1" fmla="*/ 0 h 27"/>
                <a:gd name="T2" fmla="*/ 0 w 26"/>
                <a:gd name="T3" fmla="*/ 0 h 27"/>
                <a:gd name="T4" fmla="*/ 26 w 26"/>
                <a:gd name="T5" fmla="*/ 0 h 27"/>
                <a:gd name="T6" fmla="*/ 26 w 26"/>
                <a:gd name="T7" fmla="*/ 27 h 27"/>
                <a:gd name="T8" fmla="*/ 0 w 26"/>
                <a:gd name="T9" fmla="*/ 27 h 27"/>
                <a:gd name="T10" fmla="*/ 0 w 26"/>
                <a:gd name="T11" fmla="*/ 0 h 27"/>
              </a:gdLst>
              <a:ahLst/>
              <a:cxnLst>
                <a:cxn ang="0">
                  <a:pos x="T0" y="T1"/>
                </a:cxn>
                <a:cxn ang="0">
                  <a:pos x="T2" y="T3"/>
                </a:cxn>
                <a:cxn ang="0">
                  <a:pos x="T4" y="T5"/>
                </a:cxn>
                <a:cxn ang="0">
                  <a:pos x="T6" y="T7"/>
                </a:cxn>
                <a:cxn ang="0">
                  <a:pos x="T8" y="T9"/>
                </a:cxn>
                <a:cxn ang="0">
                  <a:pos x="T10" y="T11"/>
                </a:cxn>
              </a:cxnLst>
              <a:rect l="0" t="0" r="r" b="b"/>
              <a:pathLst>
                <a:path w="26" h="27">
                  <a:moveTo>
                    <a:pt x="0" y="0"/>
                  </a:moveTo>
                  <a:lnTo>
                    <a:pt x="0" y="0"/>
                  </a:lnTo>
                  <a:lnTo>
                    <a:pt x="26" y="0"/>
                  </a:lnTo>
                  <a:lnTo>
                    <a:pt x="26" y="27"/>
                  </a:lnTo>
                  <a:lnTo>
                    <a:pt x="0" y="27"/>
                  </a:lnTo>
                  <a:lnTo>
                    <a:pt x="0" y="0"/>
                  </a:ln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77" name="Freeform 24">
              <a:extLst>
                <a:ext uri="{FF2B5EF4-FFF2-40B4-BE49-F238E27FC236}">
                  <a16:creationId xmlns:a16="http://schemas.microsoft.com/office/drawing/2014/main" id="{678CBB85-1942-40D2-89A4-E9E3491E1D3A}"/>
                </a:ext>
              </a:extLst>
            </p:cNvPr>
            <p:cNvSpPr>
              <a:spLocks/>
            </p:cNvSpPr>
            <p:nvPr/>
          </p:nvSpPr>
          <p:spPr bwMode="auto">
            <a:xfrm>
              <a:off x="3410" y="4141"/>
              <a:ext cx="20" cy="20"/>
            </a:xfrm>
            <a:custGeom>
              <a:avLst/>
              <a:gdLst>
                <a:gd name="T0" fmla="*/ 0 w 27"/>
                <a:gd name="T1" fmla="*/ 0 h 27"/>
                <a:gd name="T2" fmla="*/ 0 w 27"/>
                <a:gd name="T3" fmla="*/ 0 h 27"/>
                <a:gd name="T4" fmla="*/ 27 w 27"/>
                <a:gd name="T5" fmla="*/ 0 h 27"/>
                <a:gd name="T6" fmla="*/ 27 w 27"/>
                <a:gd name="T7" fmla="*/ 27 h 27"/>
                <a:gd name="T8" fmla="*/ 0 w 27"/>
                <a:gd name="T9" fmla="*/ 27 h 27"/>
                <a:gd name="T10" fmla="*/ 0 w 27"/>
                <a:gd name="T11" fmla="*/ 0 h 27"/>
              </a:gdLst>
              <a:ahLst/>
              <a:cxnLst>
                <a:cxn ang="0">
                  <a:pos x="T0" y="T1"/>
                </a:cxn>
                <a:cxn ang="0">
                  <a:pos x="T2" y="T3"/>
                </a:cxn>
                <a:cxn ang="0">
                  <a:pos x="T4" y="T5"/>
                </a:cxn>
                <a:cxn ang="0">
                  <a:pos x="T6" y="T7"/>
                </a:cxn>
                <a:cxn ang="0">
                  <a:pos x="T8" y="T9"/>
                </a:cxn>
                <a:cxn ang="0">
                  <a:pos x="T10" y="T11"/>
                </a:cxn>
              </a:cxnLst>
              <a:rect l="0" t="0" r="r" b="b"/>
              <a:pathLst>
                <a:path w="27" h="27">
                  <a:moveTo>
                    <a:pt x="0" y="0"/>
                  </a:moveTo>
                  <a:lnTo>
                    <a:pt x="0" y="0"/>
                  </a:lnTo>
                  <a:lnTo>
                    <a:pt x="27" y="0"/>
                  </a:lnTo>
                  <a:lnTo>
                    <a:pt x="27" y="27"/>
                  </a:lnTo>
                  <a:lnTo>
                    <a:pt x="0" y="27"/>
                  </a:lnTo>
                  <a:lnTo>
                    <a:pt x="0" y="0"/>
                  </a:lnTo>
                  <a:close/>
                </a:path>
              </a:pathLst>
            </a:custGeom>
            <a:solidFill>
              <a:srgbClr val="2F2F2F"/>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79" name="Freeform 25">
              <a:extLst>
                <a:ext uri="{FF2B5EF4-FFF2-40B4-BE49-F238E27FC236}">
                  <a16:creationId xmlns:a16="http://schemas.microsoft.com/office/drawing/2014/main" id="{D7B88374-E7E5-46D0-8D64-9D942993EC28}"/>
                </a:ext>
              </a:extLst>
            </p:cNvPr>
            <p:cNvSpPr>
              <a:spLocks/>
            </p:cNvSpPr>
            <p:nvPr/>
          </p:nvSpPr>
          <p:spPr bwMode="auto">
            <a:xfrm>
              <a:off x="3365" y="4032"/>
              <a:ext cx="41" cy="40"/>
            </a:xfrm>
            <a:custGeom>
              <a:avLst/>
              <a:gdLst>
                <a:gd name="T0" fmla="*/ 54 w 54"/>
                <a:gd name="T1" fmla="*/ 27 h 54"/>
                <a:gd name="T2" fmla="*/ 54 w 54"/>
                <a:gd name="T3" fmla="*/ 27 h 54"/>
                <a:gd name="T4" fmla="*/ 27 w 54"/>
                <a:gd name="T5" fmla="*/ 54 h 54"/>
                <a:gd name="T6" fmla="*/ 0 w 54"/>
                <a:gd name="T7" fmla="*/ 27 h 54"/>
                <a:gd name="T8" fmla="*/ 27 w 54"/>
                <a:gd name="T9" fmla="*/ 0 h 54"/>
                <a:gd name="T10" fmla="*/ 54 w 54"/>
                <a:gd name="T11" fmla="*/ 27 h 54"/>
              </a:gdLst>
              <a:ahLst/>
              <a:cxnLst>
                <a:cxn ang="0">
                  <a:pos x="T0" y="T1"/>
                </a:cxn>
                <a:cxn ang="0">
                  <a:pos x="T2" y="T3"/>
                </a:cxn>
                <a:cxn ang="0">
                  <a:pos x="T4" y="T5"/>
                </a:cxn>
                <a:cxn ang="0">
                  <a:pos x="T6" y="T7"/>
                </a:cxn>
                <a:cxn ang="0">
                  <a:pos x="T8" y="T9"/>
                </a:cxn>
                <a:cxn ang="0">
                  <a:pos x="T10" y="T11"/>
                </a:cxn>
              </a:cxnLst>
              <a:rect l="0" t="0" r="r" b="b"/>
              <a:pathLst>
                <a:path w="54" h="54">
                  <a:moveTo>
                    <a:pt x="54" y="27"/>
                  </a:moveTo>
                  <a:lnTo>
                    <a:pt x="54" y="27"/>
                  </a:lnTo>
                  <a:cubicBezTo>
                    <a:pt x="54" y="42"/>
                    <a:pt x="42" y="54"/>
                    <a:pt x="27" y="54"/>
                  </a:cubicBezTo>
                  <a:cubicBezTo>
                    <a:pt x="12" y="54"/>
                    <a:pt x="0" y="42"/>
                    <a:pt x="0" y="27"/>
                  </a:cubicBezTo>
                  <a:cubicBezTo>
                    <a:pt x="0" y="12"/>
                    <a:pt x="12" y="0"/>
                    <a:pt x="27" y="0"/>
                  </a:cubicBezTo>
                  <a:cubicBezTo>
                    <a:pt x="42" y="0"/>
                    <a:pt x="54" y="12"/>
                    <a:pt x="54" y="27"/>
                  </a:cubicBez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grpSp>
      <p:grpSp>
        <p:nvGrpSpPr>
          <p:cNvPr id="80" name="Group 13">
            <a:extLst>
              <a:ext uri="{FF2B5EF4-FFF2-40B4-BE49-F238E27FC236}">
                <a16:creationId xmlns:a16="http://schemas.microsoft.com/office/drawing/2014/main" id="{2CF7D042-E7BB-4B4A-A6C7-15F375CDB3EE}"/>
              </a:ext>
              <a:ext uri="{C183D7F6-B498-43B3-948B-1728B52AA6E4}">
                <adec:decorative xmlns:adec="http://schemas.microsoft.com/office/drawing/2017/decorative" val="1"/>
              </a:ext>
            </a:extLst>
          </p:cNvPr>
          <p:cNvGrpSpPr>
            <a:grpSpLocks noChangeAspect="1"/>
          </p:cNvGrpSpPr>
          <p:nvPr/>
        </p:nvGrpSpPr>
        <p:grpSpPr bwMode="auto">
          <a:xfrm>
            <a:off x="758378" y="4711096"/>
            <a:ext cx="271092" cy="271092"/>
            <a:chOff x="5305" y="1730"/>
            <a:chExt cx="277" cy="277"/>
          </a:xfrm>
        </p:grpSpPr>
        <p:sp>
          <p:nvSpPr>
            <p:cNvPr id="81" name="Freeform 14">
              <a:extLst>
                <a:ext uri="{FF2B5EF4-FFF2-40B4-BE49-F238E27FC236}">
                  <a16:creationId xmlns:a16="http://schemas.microsoft.com/office/drawing/2014/main" id="{683418EC-4966-4FE7-9433-40F4E51F5488}"/>
                </a:ext>
              </a:extLst>
            </p:cNvPr>
            <p:cNvSpPr>
              <a:spLocks/>
            </p:cNvSpPr>
            <p:nvPr/>
          </p:nvSpPr>
          <p:spPr bwMode="auto">
            <a:xfrm>
              <a:off x="5305" y="1755"/>
              <a:ext cx="251" cy="252"/>
            </a:xfrm>
            <a:custGeom>
              <a:avLst/>
              <a:gdLst>
                <a:gd name="T0" fmla="*/ 0 w 267"/>
                <a:gd name="T1" fmla="*/ 267 h 267"/>
                <a:gd name="T2" fmla="*/ 0 w 267"/>
                <a:gd name="T3" fmla="*/ 267 h 267"/>
                <a:gd name="T4" fmla="*/ 267 w 267"/>
                <a:gd name="T5" fmla="*/ 267 h 267"/>
                <a:gd name="T6" fmla="*/ 267 w 267"/>
                <a:gd name="T7" fmla="*/ 59 h 267"/>
                <a:gd name="T8" fmla="*/ 105 w 267"/>
                <a:gd name="T9" fmla="*/ 221 h 267"/>
                <a:gd name="T10" fmla="*/ 27 w 267"/>
                <a:gd name="T11" fmla="*/ 240 h 267"/>
                <a:gd name="T12" fmla="*/ 46 w 267"/>
                <a:gd name="T13" fmla="*/ 162 h 267"/>
                <a:gd name="T14" fmla="*/ 208 w 267"/>
                <a:gd name="T15" fmla="*/ 0 h 267"/>
                <a:gd name="T16" fmla="*/ 0 w 267"/>
                <a:gd name="T17" fmla="*/ 0 h 267"/>
                <a:gd name="T18" fmla="*/ 0 w 267"/>
                <a:gd name="T19"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267">
                  <a:moveTo>
                    <a:pt x="0" y="267"/>
                  </a:moveTo>
                  <a:lnTo>
                    <a:pt x="0" y="267"/>
                  </a:lnTo>
                  <a:lnTo>
                    <a:pt x="267" y="267"/>
                  </a:lnTo>
                  <a:lnTo>
                    <a:pt x="267" y="59"/>
                  </a:lnTo>
                  <a:lnTo>
                    <a:pt x="105" y="221"/>
                  </a:lnTo>
                  <a:lnTo>
                    <a:pt x="27" y="240"/>
                  </a:lnTo>
                  <a:lnTo>
                    <a:pt x="46" y="162"/>
                  </a:lnTo>
                  <a:lnTo>
                    <a:pt x="208" y="0"/>
                  </a:lnTo>
                  <a:lnTo>
                    <a:pt x="0" y="0"/>
                  </a:lnTo>
                  <a:lnTo>
                    <a:pt x="0" y="267"/>
                  </a:ln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82" name="Freeform 15">
              <a:extLst>
                <a:ext uri="{FF2B5EF4-FFF2-40B4-BE49-F238E27FC236}">
                  <a16:creationId xmlns:a16="http://schemas.microsoft.com/office/drawing/2014/main" id="{E0804B30-49D8-4E14-9003-7C5B41AF0376}"/>
                </a:ext>
              </a:extLst>
            </p:cNvPr>
            <p:cNvSpPr>
              <a:spLocks/>
            </p:cNvSpPr>
            <p:nvPr/>
          </p:nvSpPr>
          <p:spPr bwMode="auto">
            <a:xfrm>
              <a:off x="5365" y="1730"/>
              <a:ext cx="217" cy="216"/>
            </a:xfrm>
            <a:custGeom>
              <a:avLst/>
              <a:gdLst>
                <a:gd name="T0" fmla="*/ 28 w 230"/>
                <a:gd name="T1" fmla="*/ 223 h 230"/>
                <a:gd name="T2" fmla="*/ 28 w 230"/>
                <a:gd name="T3" fmla="*/ 223 h 230"/>
                <a:gd name="T4" fmla="*/ 225 w 230"/>
                <a:gd name="T5" fmla="*/ 26 h 230"/>
                <a:gd name="T6" fmla="*/ 230 w 230"/>
                <a:gd name="T7" fmla="*/ 15 h 230"/>
                <a:gd name="T8" fmla="*/ 225 w 230"/>
                <a:gd name="T9" fmla="*/ 5 h 230"/>
                <a:gd name="T10" fmla="*/ 215 w 230"/>
                <a:gd name="T11" fmla="*/ 0 h 230"/>
                <a:gd name="T12" fmla="*/ 204 w 230"/>
                <a:gd name="T13" fmla="*/ 5 h 230"/>
                <a:gd name="T14" fmla="*/ 7 w 230"/>
                <a:gd name="T15" fmla="*/ 202 h 230"/>
                <a:gd name="T16" fmla="*/ 0 w 230"/>
                <a:gd name="T17" fmla="*/ 230 h 230"/>
                <a:gd name="T18" fmla="*/ 28 w 230"/>
                <a:gd name="T19" fmla="*/ 22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230">
                  <a:moveTo>
                    <a:pt x="28" y="223"/>
                  </a:moveTo>
                  <a:lnTo>
                    <a:pt x="28" y="223"/>
                  </a:lnTo>
                  <a:lnTo>
                    <a:pt x="225" y="26"/>
                  </a:lnTo>
                  <a:cubicBezTo>
                    <a:pt x="228" y="23"/>
                    <a:pt x="230" y="20"/>
                    <a:pt x="230" y="15"/>
                  </a:cubicBezTo>
                  <a:cubicBezTo>
                    <a:pt x="230" y="11"/>
                    <a:pt x="228" y="8"/>
                    <a:pt x="225" y="5"/>
                  </a:cubicBezTo>
                  <a:cubicBezTo>
                    <a:pt x="222" y="2"/>
                    <a:pt x="219" y="0"/>
                    <a:pt x="215" y="0"/>
                  </a:cubicBezTo>
                  <a:cubicBezTo>
                    <a:pt x="210" y="0"/>
                    <a:pt x="207" y="2"/>
                    <a:pt x="204" y="5"/>
                  </a:cubicBezTo>
                  <a:lnTo>
                    <a:pt x="7" y="202"/>
                  </a:lnTo>
                  <a:lnTo>
                    <a:pt x="0" y="230"/>
                  </a:lnTo>
                  <a:lnTo>
                    <a:pt x="28" y="223"/>
                  </a:ln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grpSp>
      <p:grpSp>
        <p:nvGrpSpPr>
          <p:cNvPr id="83" name="Group 4">
            <a:extLst>
              <a:ext uri="{FF2B5EF4-FFF2-40B4-BE49-F238E27FC236}">
                <a16:creationId xmlns:a16="http://schemas.microsoft.com/office/drawing/2014/main" id="{CB9E84DC-40E8-4527-998A-C9BE5C769589}"/>
              </a:ext>
              <a:ext uri="{C183D7F6-B498-43B3-948B-1728B52AA6E4}">
                <adec:decorative xmlns:adec="http://schemas.microsoft.com/office/drawing/2017/decorative" val="1"/>
              </a:ext>
            </a:extLst>
          </p:cNvPr>
          <p:cNvGrpSpPr>
            <a:grpSpLocks noChangeAspect="1"/>
          </p:cNvGrpSpPr>
          <p:nvPr/>
        </p:nvGrpSpPr>
        <p:grpSpPr bwMode="auto">
          <a:xfrm>
            <a:off x="781378" y="5242388"/>
            <a:ext cx="225094" cy="292622"/>
            <a:chOff x="6446" y="4033"/>
            <a:chExt cx="230" cy="299"/>
          </a:xfrm>
        </p:grpSpPr>
        <p:sp>
          <p:nvSpPr>
            <p:cNvPr id="84" name="Freeform 5">
              <a:extLst>
                <a:ext uri="{FF2B5EF4-FFF2-40B4-BE49-F238E27FC236}">
                  <a16:creationId xmlns:a16="http://schemas.microsoft.com/office/drawing/2014/main" id="{D39884C9-0C12-4BAB-A8BC-A586A251EF66}"/>
                </a:ext>
              </a:extLst>
            </p:cNvPr>
            <p:cNvSpPr>
              <a:spLocks/>
            </p:cNvSpPr>
            <p:nvPr/>
          </p:nvSpPr>
          <p:spPr bwMode="auto">
            <a:xfrm>
              <a:off x="6481" y="4033"/>
              <a:ext cx="159" cy="78"/>
            </a:xfrm>
            <a:custGeom>
              <a:avLst/>
              <a:gdLst>
                <a:gd name="T0" fmla="*/ 33 w 213"/>
                <a:gd name="T1" fmla="*/ 77 h 105"/>
                <a:gd name="T2" fmla="*/ 33 w 213"/>
                <a:gd name="T3" fmla="*/ 77 h 105"/>
                <a:gd name="T4" fmla="*/ 50 w 213"/>
                <a:gd name="T5" fmla="*/ 51 h 105"/>
                <a:gd name="T6" fmla="*/ 75 w 213"/>
                <a:gd name="T7" fmla="*/ 33 h 105"/>
                <a:gd name="T8" fmla="*/ 107 w 213"/>
                <a:gd name="T9" fmla="*/ 27 h 105"/>
                <a:gd name="T10" fmla="*/ 139 w 213"/>
                <a:gd name="T11" fmla="*/ 33 h 105"/>
                <a:gd name="T12" fmla="*/ 164 w 213"/>
                <a:gd name="T13" fmla="*/ 51 h 105"/>
                <a:gd name="T14" fmla="*/ 181 w 213"/>
                <a:gd name="T15" fmla="*/ 77 h 105"/>
                <a:gd name="T16" fmla="*/ 187 w 213"/>
                <a:gd name="T17" fmla="*/ 105 h 105"/>
                <a:gd name="T18" fmla="*/ 213 w 213"/>
                <a:gd name="T19" fmla="*/ 105 h 105"/>
                <a:gd name="T20" fmla="*/ 205 w 213"/>
                <a:gd name="T21" fmla="*/ 66 h 105"/>
                <a:gd name="T22" fmla="*/ 183 w 213"/>
                <a:gd name="T23" fmla="*/ 32 h 105"/>
                <a:gd name="T24" fmla="*/ 149 w 213"/>
                <a:gd name="T25" fmla="*/ 8 h 105"/>
                <a:gd name="T26" fmla="*/ 107 w 213"/>
                <a:gd name="T27" fmla="*/ 0 h 105"/>
                <a:gd name="T28" fmla="*/ 65 w 213"/>
                <a:gd name="T29" fmla="*/ 8 h 105"/>
                <a:gd name="T30" fmla="*/ 31 w 213"/>
                <a:gd name="T31" fmla="*/ 32 h 105"/>
                <a:gd name="T32" fmla="*/ 8 w 213"/>
                <a:gd name="T33" fmla="*/ 66 h 105"/>
                <a:gd name="T34" fmla="*/ 0 w 213"/>
                <a:gd name="T35" fmla="*/ 105 h 105"/>
                <a:gd name="T36" fmla="*/ 27 w 213"/>
                <a:gd name="T37" fmla="*/ 105 h 105"/>
                <a:gd name="T38" fmla="*/ 33 w 213"/>
                <a:gd name="T39" fmla="*/ 7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105">
                  <a:moveTo>
                    <a:pt x="33" y="77"/>
                  </a:moveTo>
                  <a:lnTo>
                    <a:pt x="33" y="77"/>
                  </a:lnTo>
                  <a:cubicBezTo>
                    <a:pt x="37" y="67"/>
                    <a:pt x="43" y="58"/>
                    <a:pt x="50" y="51"/>
                  </a:cubicBezTo>
                  <a:cubicBezTo>
                    <a:pt x="57" y="43"/>
                    <a:pt x="65" y="37"/>
                    <a:pt x="75" y="33"/>
                  </a:cubicBezTo>
                  <a:cubicBezTo>
                    <a:pt x="85" y="29"/>
                    <a:pt x="95" y="27"/>
                    <a:pt x="107" y="27"/>
                  </a:cubicBezTo>
                  <a:cubicBezTo>
                    <a:pt x="118" y="27"/>
                    <a:pt x="129" y="29"/>
                    <a:pt x="139" y="33"/>
                  </a:cubicBezTo>
                  <a:cubicBezTo>
                    <a:pt x="148" y="37"/>
                    <a:pt x="157" y="43"/>
                    <a:pt x="164" y="51"/>
                  </a:cubicBezTo>
                  <a:cubicBezTo>
                    <a:pt x="171" y="58"/>
                    <a:pt x="177" y="67"/>
                    <a:pt x="181" y="77"/>
                  </a:cubicBezTo>
                  <a:cubicBezTo>
                    <a:pt x="184" y="86"/>
                    <a:pt x="186" y="95"/>
                    <a:pt x="187" y="105"/>
                  </a:cubicBezTo>
                  <a:lnTo>
                    <a:pt x="213" y="105"/>
                  </a:lnTo>
                  <a:cubicBezTo>
                    <a:pt x="213" y="91"/>
                    <a:pt x="210" y="78"/>
                    <a:pt x="205" y="66"/>
                  </a:cubicBezTo>
                  <a:cubicBezTo>
                    <a:pt x="200" y="53"/>
                    <a:pt x="192" y="42"/>
                    <a:pt x="183" y="32"/>
                  </a:cubicBezTo>
                  <a:cubicBezTo>
                    <a:pt x="173" y="22"/>
                    <a:pt x="162" y="14"/>
                    <a:pt x="149" y="8"/>
                  </a:cubicBezTo>
                  <a:cubicBezTo>
                    <a:pt x="136" y="3"/>
                    <a:pt x="122" y="0"/>
                    <a:pt x="107" y="0"/>
                  </a:cubicBezTo>
                  <a:cubicBezTo>
                    <a:pt x="92" y="0"/>
                    <a:pt x="78" y="3"/>
                    <a:pt x="65" y="8"/>
                  </a:cubicBezTo>
                  <a:cubicBezTo>
                    <a:pt x="52" y="14"/>
                    <a:pt x="40" y="22"/>
                    <a:pt x="31" y="32"/>
                  </a:cubicBezTo>
                  <a:cubicBezTo>
                    <a:pt x="21" y="42"/>
                    <a:pt x="14" y="53"/>
                    <a:pt x="8" y="66"/>
                  </a:cubicBezTo>
                  <a:cubicBezTo>
                    <a:pt x="3" y="78"/>
                    <a:pt x="1" y="91"/>
                    <a:pt x="0" y="105"/>
                  </a:cubicBezTo>
                  <a:lnTo>
                    <a:pt x="27" y="105"/>
                  </a:lnTo>
                  <a:cubicBezTo>
                    <a:pt x="28" y="95"/>
                    <a:pt x="29" y="86"/>
                    <a:pt x="33" y="77"/>
                  </a:cubicBez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85" name="Freeform 6">
              <a:extLst>
                <a:ext uri="{FF2B5EF4-FFF2-40B4-BE49-F238E27FC236}">
                  <a16:creationId xmlns:a16="http://schemas.microsoft.com/office/drawing/2014/main" id="{E86B7485-8722-4C8B-8BFF-7862B86D5A5E}"/>
                </a:ext>
              </a:extLst>
            </p:cNvPr>
            <p:cNvSpPr>
              <a:spLocks noEditPoints="1"/>
            </p:cNvSpPr>
            <p:nvPr/>
          </p:nvSpPr>
          <p:spPr bwMode="auto">
            <a:xfrm>
              <a:off x="6446" y="4111"/>
              <a:ext cx="230" cy="201"/>
            </a:xfrm>
            <a:custGeom>
              <a:avLst/>
              <a:gdLst>
                <a:gd name="T0" fmla="*/ 70 w 308"/>
                <a:gd name="T1" fmla="*/ 51 h 270"/>
                <a:gd name="T2" fmla="*/ 70 w 308"/>
                <a:gd name="T3" fmla="*/ 51 h 270"/>
                <a:gd name="T4" fmla="*/ 61 w 308"/>
                <a:gd name="T5" fmla="*/ 55 h 270"/>
                <a:gd name="T6" fmla="*/ 51 w 308"/>
                <a:gd name="T7" fmla="*/ 51 h 270"/>
                <a:gd name="T8" fmla="*/ 47 w 308"/>
                <a:gd name="T9" fmla="*/ 42 h 270"/>
                <a:gd name="T10" fmla="*/ 51 w 308"/>
                <a:gd name="T11" fmla="*/ 32 h 270"/>
                <a:gd name="T12" fmla="*/ 61 w 308"/>
                <a:gd name="T13" fmla="*/ 28 h 270"/>
                <a:gd name="T14" fmla="*/ 70 w 308"/>
                <a:gd name="T15" fmla="*/ 32 h 270"/>
                <a:gd name="T16" fmla="*/ 74 w 308"/>
                <a:gd name="T17" fmla="*/ 42 h 270"/>
                <a:gd name="T18" fmla="*/ 70 w 308"/>
                <a:gd name="T19" fmla="*/ 51 h 270"/>
                <a:gd name="T20" fmla="*/ 238 w 308"/>
                <a:gd name="T21" fmla="*/ 32 h 270"/>
                <a:gd name="T22" fmla="*/ 238 w 308"/>
                <a:gd name="T23" fmla="*/ 32 h 270"/>
                <a:gd name="T24" fmla="*/ 247 w 308"/>
                <a:gd name="T25" fmla="*/ 28 h 270"/>
                <a:gd name="T26" fmla="*/ 257 w 308"/>
                <a:gd name="T27" fmla="*/ 32 h 270"/>
                <a:gd name="T28" fmla="*/ 261 w 308"/>
                <a:gd name="T29" fmla="*/ 42 h 270"/>
                <a:gd name="T30" fmla="*/ 257 w 308"/>
                <a:gd name="T31" fmla="*/ 51 h 270"/>
                <a:gd name="T32" fmla="*/ 247 w 308"/>
                <a:gd name="T33" fmla="*/ 55 h 270"/>
                <a:gd name="T34" fmla="*/ 238 w 308"/>
                <a:gd name="T35" fmla="*/ 51 h 270"/>
                <a:gd name="T36" fmla="*/ 234 w 308"/>
                <a:gd name="T37" fmla="*/ 42 h 270"/>
                <a:gd name="T38" fmla="*/ 238 w 308"/>
                <a:gd name="T39" fmla="*/ 32 h 270"/>
                <a:gd name="T40" fmla="*/ 154 w 308"/>
                <a:gd name="T41" fmla="*/ 197 h 270"/>
                <a:gd name="T42" fmla="*/ 154 w 308"/>
                <a:gd name="T43" fmla="*/ 197 h 270"/>
                <a:gd name="T44" fmla="*/ 165 w 308"/>
                <a:gd name="T45" fmla="*/ 202 h 270"/>
                <a:gd name="T46" fmla="*/ 308 w 308"/>
                <a:gd name="T47" fmla="*/ 270 h 270"/>
                <a:gd name="T48" fmla="*/ 308 w 308"/>
                <a:gd name="T49" fmla="*/ 82 h 270"/>
                <a:gd name="T50" fmla="*/ 308 w 308"/>
                <a:gd name="T51" fmla="*/ 0 h 270"/>
                <a:gd name="T52" fmla="*/ 260 w 308"/>
                <a:gd name="T53" fmla="*/ 0 h 270"/>
                <a:gd name="T54" fmla="*/ 234 w 308"/>
                <a:gd name="T55" fmla="*/ 0 h 270"/>
                <a:gd name="T56" fmla="*/ 74 w 308"/>
                <a:gd name="T57" fmla="*/ 0 h 270"/>
                <a:gd name="T58" fmla="*/ 47 w 308"/>
                <a:gd name="T59" fmla="*/ 0 h 270"/>
                <a:gd name="T60" fmla="*/ 0 w 308"/>
                <a:gd name="T61" fmla="*/ 0 h 270"/>
                <a:gd name="T62" fmla="*/ 0 w 308"/>
                <a:gd name="T63" fmla="*/ 82 h 270"/>
                <a:gd name="T64" fmla="*/ 0 w 308"/>
                <a:gd name="T65" fmla="*/ 270 h 270"/>
                <a:gd name="T66" fmla="*/ 143 w 308"/>
                <a:gd name="T67" fmla="*/ 202 h 270"/>
                <a:gd name="T68" fmla="*/ 154 w 308"/>
                <a:gd name="T69" fmla="*/ 19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8" h="270">
                  <a:moveTo>
                    <a:pt x="70" y="51"/>
                  </a:moveTo>
                  <a:lnTo>
                    <a:pt x="70" y="51"/>
                  </a:lnTo>
                  <a:cubicBezTo>
                    <a:pt x="67" y="54"/>
                    <a:pt x="64" y="55"/>
                    <a:pt x="61" y="55"/>
                  </a:cubicBezTo>
                  <a:cubicBezTo>
                    <a:pt x="57" y="55"/>
                    <a:pt x="54" y="54"/>
                    <a:pt x="51" y="51"/>
                  </a:cubicBezTo>
                  <a:cubicBezTo>
                    <a:pt x="48" y="48"/>
                    <a:pt x="47" y="45"/>
                    <a:pt x="47" y="42"/>
                  </a:cubicBezTo>
                  <a:cubicBezTo>
                    <a:pt x="47" y="38"/>
                    <a:pt x="48" y="35"/>
                    <a:pt x="51" y="32"/>
                  </a:cubicBezTo>
                  <a:cubicBezTo>
                    <a:pt x="54" y="30"/>
                    <a:pt x="57" y="28"/>
                    <a:pt x="61" y="28"/>
                  </a:cubicBezTo>
                  <a:cubicBezTo>
                    <a:pt x="64" y="28"/>
                    <a:pt x="67" y="30"/>
                    <a:pt x="70" y="32"/>
                  </a:cubicBezTo>
                  <a:cubicBezTo>
                    <a:pt x="73" y="35"/>
                    <a:pt x="74" y="38"/>
                    <a:pt x="74" y="42"/>
                  </a:cubicBezTo>
                  <a:cubicBezTo>
                    <a:pt x="74" y="45"/>
                    <a:pt x="73" y="48"/>
                    <a:pt x="70" y="51"/>
                  </a:cubicBezTo>
                  <a:close/>
                  <a:moveTo>
                    <a:pt x="238" y="32"/>
                  </a:moveTo>
                  <a:lnTo>
                    <a:pt x="238" y="32"/>
                  </a:lnTo>
                  <a:cubicBezTo>
                    <a:pt x="240" y="30"/>
                    <a:pt x="244" y="28"/>
                    <a:pt x="247" y="28"/>
                  </a:cubicBezTo>
                  <a:cubicBezTo>
                    <a:pt x="251" y="28"/>
                    <a:pt x="254" y="30"/>
                    <a:pt x="257" y="32"/>
                  </a:cubicBezTo>
                  <a:cubicBezTo>
                    <a:pt x="259" y="35"/>
                    <a:pt x="261" y="38"/>
                    <a:pt x="261" y="42"/>
                  </a:cubicBezTo>
                  <a:cubicBezTo>
                    <a:pt x="261" y="45"/>
                    <a:pt x="259" y="48"/>
                    <a:pt x="257" y="51"/>
                  </a:cubicBezTo>
                  <a:cubicBezTo>
                    <a:pt x="254" y="54"/>
                    <a:pt x="251" y="55"/>
                    <a:pt x="247" y="55"/>
                  </a:cubicBezTo>
                  <a:cubicBezTo>
                    <a:pt x="244" y="55"/>
                    <a:pt x="240" y="54"/>
                    <a:pt x="238" y="51"/>
                  </a:cubicBezTo>
                  <a:cubicBezTo>
                    <a:pt x="235" y="48"/>
                    <a:pt x="234" y="45"/>
                    <a:pt x="234" y="42"/>
                  </a:cubicBezTo>
                  <a:cubicBezTo>
                    <a:pt x="234" y="38"/>
                    <a:pt x="235" y="35"/>
                    <a:pt x="238" y="32"/>
                  </a:cubicBezTo>
                  <a:close/>
                  <a:moveTo>
                    <a:pt x="154" y="197"/>
                  </a:moveTo>
                  <a:lnTo>
                    <a:pt x="154" y="197"/>
                  </a:lnTo>
                  <a:lnTo>
                    <a:pt x="165" y="202"/>
                  </a:lnTo>
                  <a:lnTo>
                    <a:pt x="308" y="270"/>
                  </a:lnTo>
                  <a:lnTo>
                    <a:pt x="308" y="82"/>
                  </a:lnTo>
                  <a:lnTo>
                    <a:pt x="308" y="0"/>
                  </a:lnTo>
                  <a:lnTo>
                    <a:pt x="260" y="0"/>
                  </a:lnTo>
                  <a:lnTo>
                    <a:pt x="234" y="0"/>
                  </a:lnTo>
                  <a:lnTo>
                    <a:pt x="74" y="0"/>
                  </a:lnTo>
                  <a:lnTo>
                    <a:pt x="47" y="0"/>
                  </a:lnTo>
                  <a:lnTo>
                    <a:pt x="0" y="0"/>
                  </a:lnTo>
                  <a:lnTo>
                    <a:pt x="0" y="82"/>
                  </a:lnTo>
                  <a:lnTo>
                    <a:pt x="0" y="270"/>
                  </a:lnTo>
                  <a:lnTo>
                    <a:pt x="143" y="202"/>
                  </a:lnTo>
                  <a:lnTo>
                    <a:pt x="154" y="197"/>
                  </a:ln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86" name="Freeform 7">
              <a:extLst>
                <a:ext uri="{FF2B5EF4-FFF2-40B4-BE49-F238E27FC236}">
                  <a16:creationId xmlns:a16="http://schemas.microsoft.com/office/drawing/2014/main" id="{2E4877A1-E1CC-4433-8067-70051290244A}"/>
                </a:ext>
              </a:extLst>
            </p:cNvPr>
            <p:cNvSpPr>
              <a:spLocks/>
            </p:cNvSpPr>
            <p:nvPr/>
          </p:nvSpPr>
          <p:spPr bwMode="auto">
            <a:xfrm>
              <a:off x="6481" y="4132"/>
              <a:ext cx="20" cy="20"/>
            </a:xfrm>
            <a:custGeom>
              <a:avLst/>
              <a:gdLst>
                <a:gd name="T0" fmla="*/ 13 w 27"/>
                <a:gd name="T1" fmla="*/ 0 h 27"/>
                <a:gd name="T2" fmla="*/ 13 w 27"/>
                <a:gd name="T3" fmla="*/ 0 h 27"/>
                <a:gd name="T4" fmla="*/ 4 w 27"/>
                <a:gd name="T5" fmla="*/ 4 h 27"/>
                <a:gd name="T6" fmla="*/ 0 w 27"/>
                <a:gd name="T7" fmla="*/ 14 h 27"/>
                <a:gd name="T8" fmla="*/ 4 w 27"/>
                <a:gd name="T9" fmla="*/ 23 h 27"/>
                <a:gd name="T10" fmla="*/ 13 w 27"/>
                <a:gd name="T11" fmla="*/ 27 h 27"/>
                <a:gd name="T12" fmla="*/ 23 w 27"/>
                <a:gd name="T13" fmla="*/ 23 h 27"/>
                <a:gd name="T14" fmla="*/ 27 w 27"/>
                <a:gd name="T15" fmla="*/ 14 h 27"/>
                <a:gd name="T16" fmla="*/ 23 w 27"/>
                <a:gd name="T17" fmla="*/ 4 h 27"/>
                <a:gd name="T18" fmla="*/ 13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3" y="0"/>
                  </a:moveTo>
                  <a:lnTo>
                    <a:pt x="13" y="0"/>
                  </a:lnTo>
                  <a:cubicBezTo>
                    <a:pt x="10" y="0"/>
                    <a:pt x="7" y="2"/>
                    <a:pt x="4" y="4"/>
                  </a:cubicBezTo>
                  <a:cubicBezTo>
                    <a:pt x="1" y="7"/>
                    <a:pt x="0" y="10"/>
                    <a:pt x="0" y="14"/>
                  </a:cubicBezTo>
                  <a:cubicBezTo>
                    <a:pt x="0" y="17"/>
                    <a:pt x="1" y="20"/>
                    <a:pt x="4" y="23"/>
                  </a:cubicBezTo>
                  <a:cubicBezTo>
                    <a:pt x="7" y="26"/>
                    <a:pt x="10" y="27"/>
                    <a:pt x="13" y="27"/>
                  </a:cubicBezTo>
                  <a:cubicBezTo>
                    <a:pt x="17" y="27"/>
                    <a:pt x="20" y="26"/>
                    <a:pt x="23" y="23"/>
                  </a:cubicBezTo>
                  <a:cubicBezTo>
                    <a:pt x="25" y="20"/>
                    <a:pt x="27" y="17"/>
                    <a:pt x="27" y="14"/>
                  </a:cubicBezTo>
                  <a:cubicBezTo>
                    <a:pt x="27" y="10"/>
                    <a:pt x="25" y="7"/>
                    <a:pt x="23" y="4"/>
                  </a:cubicBezTo>
                  <a:cubicBezTo>
                    <a:pt x="20" y="2"/>
                    <a:pt x="17" y="0"/>
                    <a:pt x="13" y="0"/>
                  </a:cubicBez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87" name="Freeform 8">
              <a:extLst>
                <a:ext uri="{FF2B5EF4-FFF2-40B4-BE49-F238E27FC236}">
                  <a16:creationId xmlns:a16="http://schemas.microsoft.com/office/drawing/2014/main" id="{4651F152-C0EE-48EA-8486-8B6EA1ACFBED}"/>
                </a:ext>
              </a:extLst>
            </p:cNvPr>
            <p:cNvSpPr>
              <a:spLocks/>
            </p:cNvSpPr>
            <p:nvPr/>
          </p:nvSpPr>
          <p:spPr bwMode="auto">
            <a:xfrm>
              <a:off x="6621" y="4132"/>
              <a:ext cx="19" cy="20"/>
            </a:xfrm>
            <a:custGeom>
              <a:avLst/>
              <a:gdLst>
                <a:gd name="T0" fmla="*/ 13 w 26"/>
                <a:gd name="T1" fmla="*/ 27 h 27"/>
                <a:gd name="T2" fmla="*/ 13 w 26"/>
                <a:gd name="T3" fmla="*/ 27 h 27"/>
                <a:gd name="T4" fmla="*/ 23 w 26"/>
                <a:gd name="T5" fmla="*/ 23 h 27"/>
                <a:gd name="T6" fmla="*/ 26 w 26"/>
                <a:gd name="T7" fmla="*/ 14 h 27"/>
                <a:gd name="T8" fmla="*/ 23 w 26"/>
                <a:gd name="T9" fmla="*/ 4 h 27"/>
                <a:gd name="T10" fmla="*/ 13 w 26"/>
                <a:gd name="T11" fmla="*/ 0 h 27"/>
                <a:gd name="T12" fmla="*/ 4 w 26"/>
                <a:gd name="T13" fmla="*/ 4 h 27"/>
                <a:gd name="T14" fmla="*/ 0 w 26"/>
                <a:gd name="T15" fmla="*/ 14 h 27"/>
                <a:gd name="T16" fmla="*/ 4 w 26"/>
                <a:gd name="T17" fmla="*/ 23 h 27"/>
                <a:gd name="T18" fmla="*/ 13 w 26"/>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27"/>
                  </a:moveTo>
                  <a:lnTo>
                    <a:pt x="13" y="27"/>
                  </a:lnTo>
                  <a:cubicBezTo>
                    <a:pt x="17" y="27"/>
                    <a:pt x="20" y="26"/>
                    <a:pt x="23" y="23"/>
                  </a:cubicBezTo>
                  <a:cubicBezTo>
                    <a:pt x="25" y="20"/>
                    <a:pt x="26" y="17"/>
                    <a:pt x="26" y="14"/>
                  </a:cubicBezTo>
                  <a:cubicBezTo>
                    <a:pt x="26" y="10"/>
                    <a:pt x="25" y="7"/>
                    <a:pt x="23" y="4"/>
                  </a:cubicBezTo>
                  <a:cubicBezTo>
                    <a:pt x="20" y="2"/>
                    <a:pt x="17" y="0"/>
                    <a:pt x="13" y="0"/>
                  </a:cubicBezTo>
                  <a:cubicBezTo>
                    <a:pt x="10" y="0"/>
                    <a:pt x="6" y="2"/>
                    <a:pt x="4" y="4"/>
                  </a:cubicBezTo>
                  <a:cubicBezTo>
                    <a:pt x="1" y="7"/>
                    <a:pt x="0" y="10"/>
                    <a:pt x="0" y="14"/>
                  </a:cubicBezTo>
                  <a:cubicBezTo>
                    <a:pt x="0" y="17"/>
                    <a:pt x="1" y="20"/>
                    <a:pt x="4" y="23"/>
                  </a:cubicBezTo>
                  <a:cubicBezTo>
                    <a:pt x="6" y="26"/>
                    <a:pt x="10" y="27"/>
                    <a:pt x="13" y="27"/>
                  </a:cubicBez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88" name="Freeform 9">
              <a:extLst>
                <a:ext uri="{FF2B5EF4-FFF2-40B4-BE49-F238E27FC236}">
                  <a16:creationId xmlns:a16="http://schemas.microsoft.com/office/drawing/2014/main" id="{FA4DF414-1C78-4100-8A47-79142C4EBE05}"/>
                </a:ext>
              </a:extLst>
            </p:cNvPr>
            <p:cNvSpPr>
              <a:spLocks/>
            </p:cNvSpPr>
            <p:nvPr/>
          </p:nvSpPr>
          <p:spPr bwMode="auto">
            <a:xfrm>
              <a:off x="6447" y="4279"/>
              <a:ext cx="228" cy="53"/>
            </a:xfrm>
            <a:custGeom>
              <a:avLst/>
              <a:gdLst>
                <a:gd name="T0" fmla="*/ 153 w 305"/>
                <a:gd name="T1" fmla="*/ 0 h 72"/>
                <a:gd name="T2" fmla="*/ 153 w 305"/>
                <a:gd name="T3" fmla="*/ 0 h 72"/>
                <a:gd name="T4" fmla="*/ 0 w 305"/>
                <a:gd name="T5" fmla="*/ 72 h 72"/>
                <a:gd name="T6" fmla="*/ 153 w 305"/>
                <a:gd name="T7" fmla="*/ 72 h 72"/>
                <a:gd name="T8" fmla="*/ 305 w 305"/>
                <a:gd name="T9" fmla="*/ 72 h 72"/>
                <a:gd name="T10" fmla="*/ 153 w 305"/>
                <a:gd name="T11" fmla="*/ 0 h 72"/>
              </a:gdLst>
              <a:ahLst/>
              <a:cxnLst>
                <a:cxn ang="0">
                  <a:pos x="T0" y="T1"/>
                </a:cxn>
                <a:cxn ang="0">
                  <a:pos x="T2" y="T3"/>
                </a:cxn>
                <a:cxn ang="0">
                  <a:pos x="T4" y="T5"/>
                </a:cxn>
                <a:cxn ang="0">
                  <a:pos x="T6" y="T7"/>
                </a:cxn>
                <a:cxn ang="0">
                  <a:pos x="T8" y="T9"/>
                </a:cxn>
                <a:cxn ang="0">
                  <a:pos x="T10" y="T11"/>
                </a:cxn>
              </a:cxnLst>
              <a:rect l="0" t="0" r="r" b="b"/>
              <a:pathLst>
                <a:path w="305" h="72">
                  <a:moveTo>
                    <a:pt x="153" y="0"/>
                  </a:moveTo>
                  <a:lnTo>
                    <a:pt x="153" y="0"/>
                  </a:lnTo>
                  <a:lnTo>
                    <a:pt x="0" y="72"/>
                  </a:lnTo>
                  <a:lnTo>
                    <a:pt x="153" y="72"/>
                  </a:lnTo>
                  <a:lnTo>
                    <a:pt x="305" y="72"/>
                  </a:lnTo>
                  <a:lnTo>
                    <a:pt x="153" y="0"/>
                  </a:ln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grpSp>
    </p:spTree>
    <p:extLst>
      <p:ext uri="{BB962C8B-B14F-4D97-AF65-F5344CB8AC3E}">
        <p14:creationId xmlns:p14="http://schemas.microsoft.com/office/powerpoint/2010/main" val="3294287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2">
            <a:extLst>
              <a:ext uri="{FF2B5EF4-FFF2-40B4-BE49-F238E27FC236}">
                <a16:creationId xmlns:a16="http://schemas.microsoft.com/office/drawing/2014/main" id="{76408AC2-CA0D-459A-89A9-E07536348C44}"/>
              </a:ext>
            </a:extLst>
          </p:cNvPr>
          <p:cNvSpPr txBox="1">
            <a:spLocks noGrp="1"/>
          </p:cNvSpPr>
          <p:nvPr>
            <p:ph type="title"/>
          </p:nvPr>
        </p:nvSpPr>
        <p:spPr>
          <a:xfrm>
            <a:off x="588263" y="518755"/>
            <a:ext cx="11018520" cy="43088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50" normalizeH="0" baseline="0" noProof="0" dirty="0">
                <a:ln w="3175">
                  <a:noFill/>
                </a:ln>
                <a:solidFill>
                  <a:schemeClr val="bg1"/>
                </a:solidFill>
                <a:effectLst/>
                <a:uLnTx/>
                <a:uFillTx/>
                <a:latin typeface="+mj-lt"/>
                <a:ea typeface="+mn-ea"/>
                <a:cs typeface="Segoe UI" pitchFamily="34" charset="0"/>
              </a:rPr>
              <a:t>Increase operational efficiency </a:t>
            </a:r>
          </a:p>
        </p:txBody>
      </p:sp>
      <p:sp>
        <p:nvSpPr>
          <p:cNvPr id="29" name="!!x">
            <a:extLst>
              <a:ext uri="{FF2B5EF4-FFF2-40B4-BE49-F238E27FC236}">
                <a16:creationId xmlns:a16="http://schemas.microsoft.com/office/drawing/2014/main" id="{D5393EFA-CD2F-43D7-9C8B-25AB1102CB7A}"/>
              </a:ext>
              <a:ext uri="{C183D7F6-B498-43B3-948B-1728B52AA6E4}">
                <adec:decorative xmlns:adec="http://schemas.microsoft.com/office/drawing/2017/decorative" val="1"/>
              </a:ext>
            </a:extLst>
          </p:cNvPr>
          <p:cNvSpPr>
            <a:spLocks/>
          </p:cNvSpPr>
          <p:nvPr/>
        </p:nvSpPr>
        <p:spPr bwMode="auto">
          <a:xfrm>
            <a:off x="5145050" y="2437112"/>
            <a:ext cx="1917576" cy="1917576"/>
          </a:xfrm>
          <a:prstGeom prst="ellipse">
            <a:avLst/>
          </a:prstGeom>
          <a:solidFill>
            <a:srgbClr val="0078D4"/>
          </a:solidFill>
          <a:ln w="38100" cap="rnd">
            <a:solidFill>
              <a:schemeClr val="accent1"/>
            </a:solidFill>
            <a:prstDash val="sysDot"/>
            <a:headEnd type="none" w="med" len="med"/>
            <a:tailEnd type="none" w="med" len="med"/>
          </a:ln>
          <a:effectLst>
            <a:outerShdw blurRad="88900" algn="ctr" rotWithShape="0">
              <a:schemeClr val="bg1">
                <a:lumMod val="50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Segoe UI"/>
              <a:ea typeface="+mn-ea"/>
              <a:cs typeface="Segoe UI" pitchFamily="34" charset="0"/>
            </a:endParaRPr>
          </a:p>
        </p:txBody>
      </p:sp>
      <p:sp>
        <p:nvSpPr>
          <p:cNvPr id="31" name="Rectangle 30">
            <a:extLst>
              <a:ext uri="{FF2B5EF4-FFF2-40B4-BE49-F238E27FC236}">
                <a16:creationId xmlns:a16="http://schemas.microsoft.com/office/drawing/2014/main" id="{8631621C-AB91-462B-87F9-4DD48201F927}"/>
              </a:ext>
              <a:ext uri="{C183D7F6-B498-43B3-948B-1728B52AA6E4}">
                <adec:decorative xmlns:adec="http://schemas.microsoft.com/office/drawing/2017/decorative" val="1"/>
              </a:ext>
            </a:extLst>
          </p:cNvPr>
          <p:cNvSpPr/>
          <p:nvPr/>
        </p:nvSpPr>
        <p:spPr bwMode="auto">
          <a:xfrm>
            <a:off x="0" y="3111221"/>
            <a:ext cx="12192000" cy="63555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Segoe UI"/>
              <a:ea typeface="Segoe UI" pitchFamily="34" charset="0"/>
              <a:cs typeface="Segoe UI" pitchFamily="34" charset="0"/>
            </a:endParaRPr>
          </a:p>
        </p:txBody>
      </p:sp>
      <p:sp>
        <p:nvSpPr>
          <p:cNvPr id="43" name="!!Manage shifts">
            <a:extLst>
              <a:ext uri="{FF2B5EF4-FFF2-40B4-BE49-F238E27FC236}">
                <a16:creationId xmlns:a16="http://schemas.microsoft.com/office/drawing/2014/main" id="{A1E0D7C8-80A5-4005-854E-79C134FBDA66}"/>
              </a:ext>
            </a:extLst>
          </p:cNvPr>
          <p:cNvSpPr txBox="1">
            <a:spLocks/>
          </p:cNvSpPr>
          <p:nvPr/>
        </p:nvSpPr>
        <p:spPr>
          <a:xfrm>
            <a:off x="1083185" y="4431265"/>
            <a:ext cx="2112630" cy="492443"/>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lgn="ctr" defTabSz="914367">
              <a:spcBef>
                <a:spcPts val="0"/>
              </a:spcBef>
              <a:defRPr/>
            </a:pPr>
            <a:r>
              <a:rPr lang="en-US" sz="1600" spc="0" dirty="0">
                <a:ln>
                  <a:noFill/>
                </a:ln>
                <a:solidFill>
                  <a:schemeClr val="bg1"/>
                </a:solidFill>
                <a:latin typeface="+mn-lt"/>
              </a:rPr>
              <a:t>Digitize manual processes</a:t>
            </a:r>
          </a:p>
        </p:txBody>
      </p:sp>
      <p:sp>
        <p:nvSpPr>
          <p:cNvPr id="44" name="!!Gain">
            <a:extLst>
              <a:ext uri="{FF2B5EF4-FFF2-40B4-BE49-F238E27FC236}">
                <a16:creationId xmlns:a16="http://schemas.microsoft.com/office/drawing/2014/main" id="{8658D60A-9B9B-4554-9B7C-6DA177364065}"/>
              </a:ext>
            </a:extLst>
          </p:cNvPr>
          <p:cNvSpPr txBox="1"/>
          <p:nvPr/>
        </p:nvSpPr>
        <p:spPr>
          <a:xfrm>
            <a:off x="5024298" y="4431264"/>
            <a:ext cx="2143403" cy="492443"/>
          </a:xfrm>
          <a:prstGeom prst="rect">
            <a:avLst/>
          </a:prstGeom>
          <a:noFill/>
        </p:spPr>
        <p:txBody>
          <a:bodyPr wrap="square" lIns="0" tIns="0" rIns="0" bIns="0" rtlCol="0" anchor="t">
            <a:spAutoFit/>
          </a:bodyPr>
          <a:lstStyle/>
          <a:p>
            <a:pPr lvl="0" algn="ctr">
              <a:defRPr/>
            </a:pPr>
            <a:r>
              <a:rPr lang="en-US" sz="1600" dirty="0">
                <a:solidFill>
                  <a:schemeClr val="bg1"/>
                </a:solidFill>
                <a:latin typeface="+mj-lt"/>
              </a:rPr>
              <a:t>Gain operational visibility</a:t>
            </a:r>
          </a:p>
        </p:txBody>
      </p:sp>
      <p:sp>
        <p:nvSpPr>
          <p:cNvPr id="45" name="TextBox 44">
            <a:extLst>
              <a:ext uri="{FF2B5EF4-FFF2-40B4-BE49-F238E27FC236}">
                <a16:creationId xmlns:a16="http://schemas.microsoft.com/office/drawing/2014/main" id="{F8C1FD8C-A32C-41A7-A5A6-0E3C16B5C0B7}"/>
              </a:ext>
            </a:extLst>
          </p:cNvPr>
          <p:cNvSpPr txBox="1"/>
          <p:nvPr/>
        </p:nvSpPr>
        <p:spPr>
          <a:xfrm>
            <a:off x="8904984" y="4428268"/>
            <a:ext cx="2133273" cy="492443"/>
          </a:xfrm>
          <a:prstGeom prst="rect">
            <a:avLst/>
          </a:prstGeom>
          <a:noFill/>
        </p:spPr>
        <p:txBody>
          <a:bodyPr wrap="square" lIns="0" tIns="0" rIns="0" bIns="0" rtlCol="0" anchor="t">
            <a:spAutoFit/>
          </a:bodyPr>
          <a:lstStyle/>
          <a:p>
            <a:pPr lvl="0" algn="ctr">
              <a:defRPr/>
            </a:pPr>
            <a:r>
              <a:rPr lang="en-US" sz="1600" dirty="0">
                <a:solidFill>
                  <a:schemeClr val="bg1"/>
                </a:solidFill>
              </a:rPr>
              <a:t>Be agile in dynamic environments</a:t>
            </a:r>
          </a:p>
        </p:txBody>
      </p:sp>
      <p:sp>
        <p:nvSpPr>
          <p:cNvPr id="47" name="Oval 46">
            <a:extLst>
              <a:ext uri="{FF2B5EF4-FFF2-40B4-BE49-F238E27FC236}">
                <a16:creationId xmlns:a16="http://schemas.microsoft.com/office/drawing/2014/main" id="{17D6C0B0-9B07-4241-AFB8-2BA16EDDEB90}"/>
              </a:ext>
              <a:ext uri="{C183D7F6-B498-43B3-948B-1728B52AA6E4}">
                <adec:decorative xmlns:adec="http://schemas.microsoft.com/office/drawing/2017/decorative" val="1"/>
              </a:ext>
            </a:extLst>
          </p:cNvPr>
          <p:cNvSpPr>
            <a:spLocks/>
          </p:cNvSpPr>
          <p:nvPr/>
        </p:nvSpPr>
        <p:spPr bwMode="auto">
          <a:xfrm>
            <a:off x="1496467" y="2726224"/>
            <a:ext cx="1339758" cy="1339758"/>
          </a:xfrm>
          <a:prstGeom prst="ellipse">
            <a:avLst/>
          </a:prstGeom>
          <a:solidFill>
            <a:schemeClr val="bg1"/>
          </a:solidFill>
          <a:ln w="3175">
            <a:solidFill>
              <a:schemeClr val="bg1">
                <a:lumMod val="85000"/>
              </a:schemeClr>
            </a:solidFill>
            <a:prstDash val="solid"/>
            <a:headEnd type="none" w="med" len="med"/>
            <a:tailEnd type="none" w="med" len="med"/>
          </a:ln>
          <a:effectLst>
            <a:outerShdw blurRad="88900" algn="ctr" rotWithShape="0">
              <a:schemeClr val="bg1">
                <a:lumMod val="50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Segoe UI"/>
              <a:ea typeface="+mn-ea"/>
              <a:cs typeface="Segoe UI" pitchFamily="34" charset="0"/>
            </a:endParaRPr>
          </a:p>
        </p:txBody>
      </p:sp>
      <p:sp>
        <p:nvSpPr>
          <p:cNvPr id="59" name="!!Oval 9">
            <a:extLst>
              <a:ext uri="{FF2B5EF4-FFF2-40B4-BE49-F238E27FC236}">
                <a16:creationId xmlns:a16="http://schemas.microsoft.com/office/drawing/2014/main" id="{C76D904E-0E3D-47B1-8447-1B9B51F1DF11}"/>
              </a:ext>
              <a:ext uri="{C183D7F6-B498-43B3-948B-1728B52AA6E4}">
                <adec:decorative xmlns:adec="http://schemas.microsoft.com/office/drawing/2017/decorative" val="1"/>
              </a:ext>
            </a:extLst>
          </p:cNvPr>
          <p:cNvSpPr>
            <a:spLocks/>
          </p:cNvSpPr>
          <p:nvPr/>
        </p:nvSpPr>
        <p:spPr bwMode="auto">
          <a:xfrm>
            <a:off x="5433959" y="2726021"/>
            <a:ext cx="1339758" cy="1339758"/>
          </a:xfrm>
          <a:prstGeom prst="ellipse">
            <a:avLst/>
          </a:prstGeom>
          <a:solidFill>
            <a:schemeClr val="bg1"/>
          </a:solidFill>
          <a:ln w="3175">
            <a:solidFill>
              <a:schemeClr val="bg1">
                <a:lumMod val="85000"/>
              </a:schemeClr>
            </a:solidFill>
            <a:prstDash val="solid"/>
            <a:headEnd type="none" w="med" len="med"/>
            <a:tailEnd type="none" w="med" len="med"/>
          </a:ln>
          <a:effectLst>
            <a:outerShdw blurRad="88900" algn="ctr" rotWithShape="0">
              <a:schemeClr val="bg1">
                <a:lumMod val="50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Segoe UI"/>
              <a:ea typeface="Segoe UI" pitchFamily="34" charset="0"/>
              <a:cs typeface="Segoe UI" pitchFamily="34" charset="0"/>
            </a:endParaRPr>
          </a:p>
        </p:txBody>
      </p:sp>
      <p:sp>
        <p:nvSpPr>
          <p:cNvPr id="68" name="Oval 67">
            <a:extLst>
              <a:ext uri="{FF2B5EF4-FFF2-40B4-BE49-F238E27FC236}">
                <a16:creationId xmlns:a16="http://schemas.microsoft.com/office/drawing/2014/main" id="{9B2A4BEF-A1E9-4C24-AB14-8B1A1BB3A4B9}"/>
              </a:ext>
              <a:ext uri="{C183D7F6-B498-43B3-948B-1728B52AA6E4}">
                <adec:decorative xmlns:adec="http://schemas.microsoft.com/office/drawing/2017/decorative" val="1"/>
              </a:ext>
            </a:extLst>
          </p:cNvPr>
          <p:cNvSpPr>
            <a:spLocks/>
          </p:cNvSpPr>
          <p:nvPr/>
        </p:nvSpPr>
        <p:spPr bwMode="auto">
          <a:xfrm>
            <a:off x="9237201" y="2726021"/>
            <a:ext cx="1339758" cy="1339758"/>
          </a:xfrm>
          <a:prstGeom prst="ellipse">
            <a:avLst/>
          </a:prstGeom>
          <a:solidFill>
            <a:schemeClr val="bg1"/>
          </a:solidFill>
          <a:ln w="3175">
            <a:solidFill>
              <a:schemeClr val="bg1">
                <a:lumMod val="85000"/>
              </a:schemeClr>
            </a:solidFill>
            <a:prstDash val="solid"/>
            <a:headEnd type="none" w="med" len="med"/>
            <a:tailEnd type="none" w="med" len="med"/>
          </a:ln>
          <a:effectLst>
            <a:outerShdw blurRad="88900" algn="ctr" rotWithShape="0">
              <a:schemeClr val="bg1">
                <a:lumMod val="50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Segoe UI"/>
              <a:ea typeface="Segoe UI" pitchFamily="34" charset="0"/>
              <a:cs typeface="Segoe UI" pitchFamily="34" charset="0"/>
            </a:endParaRPr>
          </a:p>
        </p:txBody>
      </p:sp>
      <p:grpSp>
        <p:nvGrpSpPr>
          <p:cNvPr id="38" name="Group 13">
            <a:extLst>
              <a:ext uri="{FF2B5EF4-FFF2-40B4-BE49-F238E27FC236}">
                <a16:creationId xmlns:a16="http://schemas.microsoft.com/office/drawing/2014/main" id="{E2ADD236-8722-4FDE-B74D-95C8D5BC2E8B}"/>
              </a:ext>
              <a:ext uri="{C183D7F6-B498-43B3-948B-1728B52AA6E4}">
                <adec:decorative xmlns:adec="http://schemas.microsoft.com/office/drawing/2017/decorative" val="1"/>
              </a:ext>
            </a:extLst>
          </p:cNvPr>
          <p:cNvGrpSpPr>
            <a:grpSpLocks noChangeAspect="1"/>
          </p:cNvGrpSpPr>
          <p:nvPr/>
        </p:nvGrpSpPr>
        <p:grpSpPr bwMode="auto">
          <a:xfrm>
            <a:off x="5766628" y="3271520"/>
            <a:ext cx="658742" cy="314960"/>
            <a:chOff x="6273" y="2584"/>
            <a:chExt cx="320" cy="153"/>
          </a:xfrm>
        </p:grpSpPr>
        <p:sp>
          <p:nvSpPr>
            <p:cNvPr id="39" name="Freeform 14">
              <a:extLst>
                <a:ext uri="{FF2B5EF4-FFF2-40B4-BE49-F238E27FC236}">
                  <a16:creationId xmlns:a16="http://schemas.microsoft.com/office/drawing/2014/main" id="{BDC76F99-49E4-4CDF-A61B-4E78DC5D8604}"/>
                </a:ext>
              </a:extLst>
            </p:cNvPr>
            <p:cNvSpPr>
              <a:spLocks/>
            </p:cNvSpPr>
            <p:nvPr/>
          </p:nvSpPr>
          <p:spPr bwMode="auto">
            <a:xfrm>
              <a:off x="6311" y="2638"/>
              <a:ext cx="61" cy="85"/>
            </a:xfrm>
            <a:custGeom>
              <a:avLst/>
              <a:gdLst>
                <a:gd name="T0" fmla="*/ 83 w 83"/>
                <a:gd name="T1" fmla="*/ 0 h 114"/>
                <a:gd name="T2" fmla="*/ 83 w 83"/>
                <a:gd name="T3" fmla="*/ 0 h 114"/>
                <a:gd name="T4" fmla="*/ 39 w 83"/>
                <a:gd name="T5" fmla="*/ 24 h 114"/>
                <a:gd name="T6" fmla="*/ 0 w 83"/>
                <a:gd name="T7" fmla="*/ 57 h 114"/>
                <a:gd name="T8" fmla="*/ 39 w 83"/>
                <a:gd name="T9" fmla="*/ 89 h 114"/>
                <a:gd name="T10" fmla="*/ 83 w 83"/>
                <a:gd name="T11" fmla="*/ 114 h 114"/>
                <a:gd name="T12" fmla="*/ 70 w 83"/>
                <a:gd name="T13" fmla="*/ 87 h 114"/>
                <a:gd name="T14" fmla="*/ 65 w 83"/>
                <a:gd name="T15" fmla="*/ 57 h 114"/>
                <a:gd name="T16" fmla="*/ 70 w 83"/>
                <a:gd name="T17" fmla="*/ 27 h 114"/>
                <a:gd name="T18" fmla="*/ 83 w 83"/>
                <a:gd name="T1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114">
                  <a:moveTo>
                    <a:pt x="83" y="0"/>
                  </a:moveTo>
                  <a:lnTo>
                    <a:pt x="83" y="0"/>
                  </a:lnTo>
                  <a:cubicBezTo>
                    <a:pt x="67" y="6"/>
                    <a:pt x="53" y="14"/>
                    <a:pt x="39" y="24"/>
                  </a:cubicBezTo>
                  <a:cubicBezTo>
                    <a:pt x="25" y="34"/>
                    <a:pt x="12" y="45"/>
                    <a:pt x="0" y="57"/>
                  </a:cubicBezTo>
                  <a:cubicBezTo>
                    <a:pt x="12" y="69"/>
                    <a:pt x="25" y="79"/>
                    <a:pt x="39" y="89"/>
                  </a:cubicBezTo>
                  <a:cubicBezTo>
                    <a:pt x="53" y="99"/>
                    <a:pt x="67" y="107"/>
                    <a:pt x="83" y="114"/>
                  </a:cubicBezTo>
                  <a:cubicBezTo>
                    <a:pt x="77" y="106"/>
                    <a:pt x="73" y="96"/>
                    <a:pt x="70" y="87"/>
                  </a:cubicBezTo>
                  <a:cubicBezTo>
                    <a:pt x="67" y="77"/>
                    <a:pt x="65" y="67"/>
                    <a:pt x="65" y="57"/>
                  </a:cubicBezTo>
                  <a:cubicBezTo>
                    <a:pt x="65" y="47"/>
                    <a:pt x="67" y="37"/>
                    <a:pt x="70" y="27"/>
                  </a:cubicBezTo>
                  <a:cubicBezTo>
                    <a:pt x="73" y="17"/>
                    <a:pt x="77" y="8"/>
                    <a:pt x="83" y="0"/>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40" name="Freeform 15">
              <a:extLst>
                <a:ext uri="{FF2B5EF4-FFF2-40B4-BE49-F238E27FC236}">
                  <a16:creationId xmlns:a16="http://schemas.microsoft.com/office/drawing/2014/main" id="{E9692B62-DEDD-4FB7-8F98-2F63AC8EEBEB}"/>
                </a:ext>
              </a:extLst>
            </p:cNvPr>
            <p:cNvSpPr>
              <a:spLocks/>
            </p:cNvSpPr>
            <p:nvPr/>
          </p:nvSpPr>
          <p:spPr bwMode="auto">
            <a:xfrm>
              <a:off x="6494" y="2638"/>
              <a:ext cx="62" cy="85"/>
            </a:xfrm>
            <a:custGeom>
              <a:avLst/>
              <a:gdLst>
                <a:gd name="T0" fmla="*/ 0 w 83"/>
                <a:gd name="T1" fmla="*/ 0 h 114"/>
                <a:gd name="T2" fmla="*/ 0 w 83"/>
                <a:gd name="T3" fmla="*/ 0 h 114"/>
                <a:gd name="T4" fmla="*/ 13 w 83"/>
                <a:gd name="T5" fmla="*/ 27 h 114"/>
                <a:gd name="T6" fmla="*/ 18 w 83"/>
                <a:gd name="T7" fmla="*/ 57 h 114"/>
                <a:gd name="T8" fmla="*/ 13 w 83"/>
                <a:gd name="T9" fmla="*/ 87 h 114"/>
                <a:gd name="T10" fmla="*/ 0 w 83"/>
                <a:gd name="T11" fmla="*/ 114 h 114"/>
                <a:gd name="T12" fmla="*/ 44 w 83"/>
                <a:gd name="T13" fmla="*/ 89 h 114"/>
                <a:gd name="T14" fmla="*/ 83 w 83"/>
                <a:gd name="T15" fmla="*/ 57 h 114"/>
                <a:gd name="T16" fmla="*/ 44 w 83"/>
                <a:gd name="T17" fmla="*/ 24 h 114"/>
                <a:gd name="T18" fmla="*/ 0 w 83"/>
                <a:gd name="T1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114">
                  <a:moveTo>
                    <a:pt x="0" y="0"/>
                  </a:moveTo>
                  <a:lnTo>
                    <a:pt x="0" y="0"/>
                  </a:lnTo>
                  <a:cubicBezTo>
                    <a:pt x="6" y="8"/>
                    <a:pt x="10" y="17"/>
                    <a:pt x="13" y="27"/>
                  </a:cubicBezTo>
                  <a:cubicBezTo>
                    <a:pt x="16" y="37"/>
                    <a:pt x="18" y="47"/>
                    <a:pt x="18" y="57"/>
                  </a:cubicBezTo>
                  <a:cubicBezTo>
                    <a:pt x="18" y="67"/>
                    <a:pt x="16" y="77"/>
                    <a:pt x="13" y="87"/>
                  </a:cubicBezTo>
                  <a:cubicBezTo>
                    <a:pt x="10" y="96"/>
                    <a:pt x="6" y="106"/>
                    <a:pt x="0" y="114"/>
                  </a:cubicBezTo>
                  <a:cubicBezTo>
                    <a:pt x="16" y="107"/>
                    <a:pt x="31" y="99"/>
                    <a:pt x="44" y="89"/>
                  </a:cubicBezTo>
                  <a:cubicBezTo>
                    <a:pt x="58" y="79"/>
                    <a:pt x="71" y="69"/>
                    <a:pt x="83" y="57"/>
                  </a:cubicBezTo>
                  <a:cubicBezTo>
                    <a:pt x="71" y="45"/>
                    <a:pt x="58" y="34"/>
                    <a:pt x="44" y="24"/>
                  </a:cubicBezTo>
                  <a:cubicBezTo>
                    <a:pt x="31" y="14"/>
                    <a:pt x="16" y="6"/>
                    <a:pt x="0" y="0"/>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41" name="Freeform 16">
              <a:extLst>
                <a:ext uri="{FF2B5EF4-FFF2-40B4-BE49-F238E27FC236}">
                  <a16:creationId xmlns:a16="http://schemas.microsoft.com/office/drawing/2014/main" id="{DFCACDEF-B09B-4EE4-9652-D39DC57FC209}"/>
                </a:ext>
              </a:extLst>
            </p:cNvPr>
            <p:cNvSpPr>
              <a:spLocks noEditPoints="1"/>
            </p:cNvSpPr>
            <p:nvPr/>
          </p:nvSpPr>
          <p:spPr bwMode="auto">
            <a:xfrm>
              <a:off x="6377" y="2625"/>
              <a:ext cx="112" cy="112"/>
            </a:xfrm>
            <a:custGeom>
              <a:avLst/>
              <a:gdLst>
                <a:gd name="T0" fmla="*/ 52 w 150"/>
                <a:gd name="T1" fmla="*/ 65 h 150"/>
                <a:gd name="T2" fmla="*/ 52 w 150"/>
                <a:gd name="T3" fmla="*/ 65 h 150"/>
                <a:gd name="T4" fmla="*/ 57 w 150"/>
                <a:gd name="T5" fmla="*/ 57 h 150"/>
                <a:gd name="T6" fmla="*/ 65 w 150"/>
                <a:gd name="T7" fmla="*/ 52 h 150"/>
                <a:gd name="T8" fmla="*/ 75 w 150"/>
                <a:gd name="T9" fmla="*/ 50 h 150"/>
                <a:gd name="T10" fmla="*/ 85 w 150"/>
                <a:gd name="T11" fmla="*/ 52 h 150"/>
                <a:gd name="T12" fmla="*/ 93 w 150"/>
                <a:gd name="T13" fmla="*/ 57 h 150"/>
                <a:gd name="T14" fmla="*/ 98 w 150"/>
                <a:gd name="T15" fmla="*/ 65 h 150"/>
                <a:gd name="T16" fmla="*/ 100 w 150"/>
                <a:gd name="T17" fmla="*/ 75 h 150"/>
                <a:gd name="T18" fmla="*/ 98 w 150"/>
                <a:gd name="T19" fmla="*/ 84 h 150"/>
                <a:gd name="T20" fmla="*/ 93 w 150"/>
                <a:gd name="T21" fmla="*/ 92 h 150"/>
                <a:gd name="T22" fmla="*/ 85 w 150"/>
                <a:gd name="T23" fmla="*/ 98 h 150"/>
                <a:gd name="T24" fmla="*/ 75 w 150"/>
                <a:gd name="T25" fmla="*/ 100 h 150"/>
                <a:gd name="T26" fmla="*/ 65 w 150"/>
                <a:gd name="T27" fmla="*/ 98 h 150"/>
                <a:gd name="T28" fmla="*/ 57 w 150"/>
                <a:gd name="T29" fmla="*/ 92 h 150"/>
                <a:gd name="T30" fmla="*/ 52 w 150"/>
                <a:gd name="T31" fmla="*/ 84 h 150"/>
                <a:gd name="T32" fmla="*/ 50 w 150"/>
                <a:gd name="T33" fmla="*/ 75 h 150"/>
                <a:gd name="T34" fmla="*/ 52 w 150"/>
                <a:gd name="T35" fmla="*/ 65 h 150"/>
                <a:gd name="T36" fmla="*/ 46 w 150"/>
                <a:gd name="T37" fmla="*/ 144 h 150"/>
                <a:gd name="T38" fmla="*/ 46 w 150"/>
                <a:gd name="T39" fmla="*/ 144 h 150"/>
                <a:gd name="T40" fmla="*/ 75 w 150"/>
                <a:gd name="T41" fmla="*/ 150 h 150"/>
                <a:gd name="T42" fmla="*/ 104 w 150"/>
                <a:gd name="T43" fmla="*/ 144 h 150"/>
                <a:gd name="T44" fmla="*/ 128 w 150"/>
                <a:gd name="T45" fmla="*/ 128 h 150"/>
                <a:gd name="T46" fmla="*/ 144 w 150"/>
                <a:gd name="T47" fmla="*/ 104 h 150"/>
                <a:gd name="T48" fmla="*/ 150 w 150"/>
                <a:gd name="T49" fmla="*/ 75 h 150"/>
                <a:gd name="T50" fmla="*/ 144 w 150"/>
                <a:gd name="T51" fmla="*/ 46 h 150"/>
                <a:gd name="T52" fmla="*/ 128 w 150"/>
                <a:gd name="T53" fmla="*/ 22 h 150"/>
                <a:gd name="T54" fmla="*/ 104 w 150"/>
                <a:gd name="T55" fmla="*/ 6 h 150"/>
                <a:gd name="T56" fmla="*/ 75 w 150"/>
                <a:gd name="T57" fmla="*/ 0 h 150"/>
                <a:gd name="T58" fmla="*/ 46 w 150"/>
                <a:gd name="T59" fmla="*/ 6 h 150"/>
                <a:gd name="T60" fmla="*/ 22 w 150"/>
                <a:gd name="T61" fmla="*/ 22 h 150"/>
                <a:gd name="T62" fmla="*/ 6 w 150"/>
                <a:gd name="T63" fmla="*/ 46 h 150"/>
                <a:gd name="T64" fmla="*/ 0 w 150"/>
                <a:gd name="T65" fmla="*/ 75 h 150"/>
                <a:gd name="T66" fmla="*/ 6 w 150"/>
                <a:gd name="T67" fmla="*/ 104 h 150"/>
                <a:gd name="T68" fmla="*/ 22 w 150"/>
                <a:gd name="T69" fmla="*/ 128 h 150"/>
                <a:gd name="T70" fmla="*/ 46 w 150"/>
                <a:gd name="T71" fmla="*/ 14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0" h="150">
                  <a:moveTo>
                    <a:pt x="52" y="65"/>
                  </a:moveTo>
                  <a:lnTo>
                    <a:pt x="52" y="65"/>
                  </a:lnTo>
                  <a:cubicBezTo>
                    <a:pt x="53" y="62"/>
                    <a:pt x="55" y="59"/>
                    <a:pt x="57" y="57"/>
                  </a:cubicBezTo>
                  <a:cubicBezTo>
                    <a:pt x="60" y="55"/>
                    <a:pt x="62" y="53"/>
                    <a:pt x="65" y="52"/>
                  </a:cubicBezTo>
                  <a:cubicBezTo>
                    <a:pt x="68" y="50"/>
                    <a:pt x="71" y="50"/>
                    <a:pt x="75" y="50"/>
                  </a:cubicBezTo>
                  <a:cubicBezTo>
                    <a:pt x="79" y="50"/>
                    <a:pt x="82" y="50"/>
                    <a:pt x="85" y="52"/>
                  </a:cubicBezTo>
                  <a:cubicBezTo>
                    <a:pt x="88" y="53"/>
                    <a:pt x="90" y="55"/>
                    <a:pt x="93" y="57"/>
                  </a:cubicBezTo>
                  <a:cubicBezTo>
                    <a:pt x="95" y="59"/>
                    <a:pt x="97" y="62"/>
                    <a:pt x="98" y="65"/>
                  </a:cubicBezTo>
                  <a:cubicBezTo>
                    <a:pt x="99" y="68"/>
                    <a:pt x="100" y="71"/>
                    <a:pt x="100" y="75"/>
                  </a:cubicBezTo>
                  <a:cubicBezTo>
                    <a:pt x="100" y="78"/>
                    <a:pt x="99" y="81"/>
                    <a:pt x="98" y="84"/>
                  </a:cubicBezTo>
                  <a:cubicBezTo>
                    <a:pt x="97" y="87"/>
                    <a:pt x="95" y="90"/>
                    <a:pt x="93" y="92"/>
                  </a:cubicBezTo>
                  <a:cubicBezTo>
                    <a:pt x="90" y="95"/>
                    <a:pt x="88" y="96"/>
                    <a:pt x="85" y="98"/>
                  </a:cubicBezTo>
                  <a:cubicBezTo>
                    <a:pt x="82" y="99"/>
                    <a:pt x="79" y="100"/>
                    <a:pt x="75" y="100"/>
                  </a:cubicBezTo>
                  <a:cubicBezTo>
                    <a:pt x="71" y="100"/>
                    <a:pt x="68" y="99"/>
                    <a:pt x="65" y="98"/>
                  </a:cubicBezTo>
                  <a:cubicBezTo>
                    <a:pt x="62" y="96"/>
                    <a:pt x="60" y="95"/>
                    <a:pt x="57" y="92"/>
                  </a:cubicBezTo>
                  <a:cubicBezTo>
                    <a:pt x="55" y="90"/>
                    <a:pt x="53" y="87"/>
                    <a:pt x="52" y="84"/>
                  </a:cubicBezTo>
                  <a:cubicBezTo>
                    <a:pt x="51" y="81"/>
                    <a:pt x="50" y="78"/>
                    <a:pt x="50" y="75"/>
                  </a:cubicBezTo>
                  <a:cubicBezTo>
                    <a:pt x="50" y="71"/>
                    <a:pt x="51" y="68"/>
                    <a:pt x="52" y="65"/>
                  </a:cubicBezTo>
                  <a:close/>
                  <a:moveTo>
                    <a:pt x="46" y="144"/>
                  </a:moveTo>
                  <a:lnTo>
                    <a:pt x="46" y="144"/>
                  </a:lnTo>
                  <a:cubicBezTo>
                    <a:pt x="55" y="148"/>
                    <a:pt x="65" y="150"/>
                    <a:pt x="75" y="150"/>
                  </a:cubicBezTo>
                  <a:cubicBezTo>
                    <a:pt x="85" y="150"/>
                    <a:pt x="95" y="148"/>
                    <a:pt x="104" y="144"/>
                  </a:cubicBezTo>
                  <a:cubicBezTo>
                    <a:pt x="113" y="140"/>
                    <a:pt x="121" y="134"/>
                    <a:pt x="128" y="128"/>
                  </a:cubicBezTo>
                  <a:cubicBezTo>
                    <a:pt x="135" y="121"/>
                    <a:pt x="140" y="113"/>
                    <a:pt x="144" y="104"/>
                  </a:cubicBezTo>
                  <a:cubicBezTo>
                    <a:pt x="148" y="95"/>
                    <a:pt x="150" y="85"/>
                    <a:pt x="150" y="75"/>
                  </a:cubicBezTo>
                  <a:cubicBezTo>
                    <a:pt x="150" y="64"/>
                    <a:pt x="148" y="55"/>
                    <a:pt x="144" y="46"/>
                  </a:cubicBezTo>
                  <a:cubicBezTo>
                    <a:pt x="140" y="36"/>
                    <a:pt x="135" y="29"/>
                    <a:pt x="128" y="22"/>
                  </a:cubicBezTo>
                  <a:cubicBezTo>
                    <a:pt x="121" y="15"/>
                    <a:pt x="113" y="10"/>
                    <a:pt x="104" y="6"/>
                  </a:cubicBezTo>
                  <a:cubicBezTo>
                    <a:pt x="95" y="2"/>
                    <a:pt x="85" y="0"/>
                    <a:pt x="75" y="0"/>
                  </a:cubicBezTo>
                  <a:cubicBezTo>
                    <a:pt x="65" y="0"/>
                    <a:pt x="55" y="2"/>
                    <a:pt x="46" y="6"/>
                  </a:cubicBezTo>
                  <a:cubicBezTo>
                    <a:pt x="37" y="10"/>
                    <a:pt x="29" y="15"/>
                    <a:pt x="22" y="22"/>
                  </a:cubicBezTo>
                  <a:cubicBezTo>
                    <a:pt x="15" y="29"/>
                    <a:pt x="10" y="36"/>
                    <a:pt x="6" y="46"/>
                  </a:cubicBezTo>
                  <a:cubicBezTo>
                    <a:pt x="2" y="55"/>
                    <a:pt x="0" y="64"/>
                    <a:pt x="0" y="75"/>
                  </a:cubicBezTo>
                  <a:cubicBezTo>
                    <a:pt x="0" y="85"/>
                    <a:pt x="2" y="95"/>
                    <a:pt x="6" y="104"/>
                  </a:cubicBezTo>
                  <a:cubicBezTo>
                    <a:pt x="10" y="113"/>
                    <a:pt x="15" y="121"/>
                    <a:pt x="22" y="128"/>
                  </a:cubicBezTo>
                  <a:cubicBezTo>
                    <a:pt x="29" y="134"/>
                    <a:pt x="37" y="140"/>
                    <a:pt x="46" y="144"/>
                  </a:cubicBez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42" name="Freeform 17">
              <a:extLst>
                <a:ext uri="{FF2B5EF4-FFF2-40B4-BE49-F238E27FC236}">
                  <a16:creationId xmlns:a16="http://schemas.microsoft.com/office/drawing/2014/main" id="{1036F420-8ED6-4ECC-9EDD-24CF80CCCF42}"/>
                </a:ext>
              </a:extLst>
            </p:cNvPr>
            <p:cNvSpPr>
              <a:spLocks/>
            </p:cNvSpPr>
            <p:nvPr/>
          </p:nvSpPr>
          <p:spPr bwMode="auto">
            <a:xfrm>
              <a:off x="6415" y="2662"/>
              <a:ext cx="37" cy="37"/>
            </a:xfrm>
            <a:custGeom>
              <a:avLst/>
              <a:gdLst>
                <a:gd name="T0" fmla="*/ 7 w 50"/>
                <a:gd name="T1" fmla="*/ 42 h 50"/>
                <a:gd name="T2" fmla="*/ 7 w 50"/>
                <a:gd name="T3" fmla="*/ 42 h 50"/>
                <a:gd name="T4" fmla="*/ 15 w 50"/>
                <a:gd name="T5" fmla="*/ 48 h 50"/>
                <a:gd name="T6" fmla="*/ 25 w 50"/>
                <a:gd name="T7" fmla="*/ 50 h 50"/>
                <a:gd name="T8" fmla="*/ 35 w 50"/>
                <a:gd name="T9" fmla="*/ 48 h 50"/>
                <a:gd name="T10" fmla="*/ 43 w 50"/>
                <a:gd name="T11" fmla="*/ 42 h 50"/>
                <a:gd name="T12" fmla="*/ 48 w 50"/>
                <a:gd name="T13" fmla="*/ 34 h 50"/>
                <a:gd name="T14" fmla="*/ 50 w 50"/>
                <a:gd name="T15" fmla="*/ 25 h 50"/>
                <a:gd name="T16" fmla="*/ 48 w 50"/>
                <a:gd name="T17" fmla="*/ 15 h 50"/>
                <a:gd name="T18" fmla="*/ 43 w 50"/>
                <a:gd name="T19" fmla="*/ 7 h 50"/>
                <a:gd name="T20" fmla="*/ 35 w 50"/>
                <a:gd name="T21" fmla="*/ 2 h 50"/>
                <a:gd name="T22" fmla="*/ 25 w 50"/>
                <a:gd name="T23" fmla="*/ 0 h 50"/>
                <a:gd name="T24" fmla="*/ 15 w 50"/>
                <a:gd name="T25" fmla="*/ 2 h 50"/>
                <a:gd name="T26" fmla="*/ 7 w 50"/>
                <a:gd name="T27" fmla="*/ 7 h 50"/>
                <a:gd name="T28" fmla="*/ 2 w 50"/>
                <a:gd name="T29" fmla="*/ 15 h 50"/>
                <a:gd name="T30" fmla="*/ 0 w 50"/>
                <a:gd name="T31" fmla="*/ 25 h 50"/>
                <a:gd name="T32" fmla="*/ 2 w 50"/>
                <a:gd name="T33" fmla="*/ 34 h 50"/>
                <a:gd name="T34" fmla="*/ 7 w 50"/>
                <a:gd name="T35"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50">
                  <a:moveTo>
                    <a:pt x="7" y="42"/>
                  </a:moveTo>
                  <a:lnTo>
                    <a:pt x="7" y="42"/>
                  </a:lnTo>
                  <a:cubicBezTo>
                    <a:pt x="10" y="45"/>
                    <a:pt x="12" y="46"/>
                    <a:pt x="15" y="48"/>
                  </a:cubicBezTo>
                  <a:cubicBezTo>
                    <a:pt x="18" y="49"/>
                    <a:pt x="21" y="50"/>
                    <a:pt x="25" y="50"/>
                  </a:cubicBezTo>
                  <a:cubicBezTo>
                    <a:pt x="29" y="50"/>
                    <a:pt x="32" y="49"/>
                    <a:pt x="35" y="48"/>
                  </a:cubicBezTo>
                  <a:cubicBezTo>
                    <a:pt x="38" y="46"/>
                    <a:pt x="40" y="45"/>
                    <a:pt x="43" y="42"/>
                  </a:cubicBezTo>
                  <a:cubicBezTo>
                    <a:pt x="45" y="40"/>
                    <a:pt x="47" y="37"/>
                    <a:pt x="48" y="34"/>
                  </a:cubicBezTo>
                  <a:cubicBezTo>
                    <a:pt x="49" y="31"/>
                    <a:pt x="50" y="28"/>
                    <a:pt x="50" y="25"/>
                  </a:cubicBezTo>
                  <a:cubicBezTo>
                    <a:pt x="50" y="21"/>
                    <a:pt x="49" y="18"/>
                    <a:pt x="48" y="15"/>
                  </a:cubicBezTo>
                  <a:cubicBezTo>
                    <a:pt x="47" y="12"/>
                    <a:pt x="45" y="9"/>
                    <a:pt x="43" y="7"/>
                  </a:cubicBezTo>
                  <a:cubicBezTo>
                    <a:pt x="40" y="5"/>
                    <a:pt x="38" y="3"/>
                    <a:pt x="35" y="2"/>
                  </a:cubicBezTo>
                  <a:cubicBezTo>
                    <a:pt x="32" y="0"/>
                    <a:pt x="29" y="0"/>
                    <a:pt x="25" y="0"/>
                  </a:cubicBezTo>
                  <a:cubicBezTo>
                    <a:pt x="21" y="0"/>
                    <a:pt x="18" y="0"/>
                    <a:pt x="15" y="2"/>
                  </a:cubicBezTo>
                  <a:cubicBezTo>
                    <a:pt x="12" y="3"/>
                    <a:pt x="10" y="5"/>
                    <a:pt x="7" y="7"/>
                  </a:cubicBezTo>
                  <a:cubicBezTo>
                    <a:pt x="5" y="9"/>
                    <a:pt x="3" y="12"/>
                    <a:pt x="2" y="15"/>
                  </a:cubicBezTo>
                  <a:cubicBezTo>
                    <a:pt x="1" y="18"/>
                    <a:pt x="0" y="21"/>
                    <a:pt x="0" y="25"/>
                  </a:cubicBezTo>
                  <a:cubicBezTo>
                    <a:pt x="0" y="28"/>
                    <a:pt x="1" y="31"/>
                    <a:pt x="2" y="34"/>
                  </a:cubicBezTo>
                  <a:cubicBezTo>
                    <a:pt x="3" y="37"/>
                    <a:pt x="5" y="40"/>
                    <a:pt x="7" y="42"/>
                  </a:cubicBezTo>
                  <a:close/>
                </a:path>
              </a:pathLst>
            </a:custGeom>
            <a:solidFill>
              <a:srgbClr val="2F2F2F"/>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51" name="Freeform 18">
              <a:extLst>
                <a:ext uri="{FF2B5EF4-FFF2-40B4-BE49-F238E27FC236}">
                  <a16:creationId xmlns:a16="http://schemas.microsoft.com/office/drawing/2014/main" id="{4D622C7D-DEC5-4252-AF69-B6961EB6E383}"/>
                </a:ext>
              </a:extLst>
            </p:cNvPr>
            <p:cNvSpPr>
              <a:spLocks/>
            </p:cNvSpPr>
            <p:nvPr/>
          </p:nvSpPr>
          <p:spPr bwMode="auto">
            <a:xfrm>
              <a:off x="6273" y="2584"/>
              <a:ext cx="320" cy="87"/>
            </a:xfrm>
            <a:custGeom>
              <a:avLst/>
              <a:gdLst>
                <a:gd name="T0" fmla="*/ 216 w 429"/>
                <a:gd name="T1" fmla="*/ 0 h 117"/>
                <a:gd name="T2" fmla="*/ 216 w 429"/>
                <a:gd name="T3" fmla="*/ 0 h 117"/>
                <a:gd name="T4" fmla="*/ 212 w 429"/>
                <a:gd name="T5" fmla="*/ 0 h 117"/>
                <a:gd name="T6" fmla="*/ 4 w 429"/>
                <a:gd name="T7" fmla="*/ 95 h 117"/>
                <a:gd name="T8" fmla="*/ 5 w 429"/>
                <a:gd name="T9" fmla="*/ 113 h 117"/>
                <a:gd name="T10" fmla="*/ 22 w 429"/>
                <a:gd name="T11" fmla="*/ 112 h 117"/>
                <a:gd name="T12" fmla="*/ 212 w 429"/>
                <a:gd name="T13" fmla="*/ 25 h 117"/>
                <a:gd name="T14" fmla="*/ 216 w 429"/>
                <a:gd name="T15" fmla="*/ 25 h 117"/>
                <a:gd name="T16" fmla="*/ 405 w 429"/>
                <a:gd name="T17" fmla="*/ 112 h 117"/>
                <a:gd name="T18" fmla="*/ 415 w 429"/>
                <a:gd name="T19" fmla="*/ 116 h 117"/>
                <a:gd name="T20" fmla="*/ 423 w 429"/>
                <a:gd name="T21" fmla="*/ 113 h 117"/>
                <a:gd name="T22" fmla="*/ 424 w 429"/>
                <a:gd name="T23" fmla="*/ 95 h 117"/>
                <a:gd name="T24" fmla="*/ 216 w 429"/>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 h="117">
                  <a:moveTo>
                    <a:pt x="216" y="0"/>
                  </a:moveTo>
                  <a:lnTo>
                    <a:pt x="216" y="0"/>
                  </a:lnTo>
                  <a:lnTo>
                    <a:pt x="212" y="0"/>
                  </a:lnTo>
                  <a:cubicBezTo>
                    <a:pt x="132" y="0"/>
                    <a:pt x="56" y="35"/>
                    <a:pt x="4" y="95"/>
                  </a:cubicBezTo>
                  <a:cubicBezTo>
                    <a:pt x="0" y="100"/>
                    <a:pt x="1" y="108"/>
                    <a:pt x="5" y="113"/>
                  </a:cubicBezTo>
                  <a:cubicBezTo>
                    <a:pt x="10" y="117"/>
                    <a:pt x="18" y="117"/>
                    <a:pt x="22" y="112"/>
                  </a:cubicBezTo>
                  <a:cubicBezTo>
                    <a:pt x="70" y="56"/>
                    <a:pt x="139" y="25"/>
                    <a:pt x="212" y="25"/>
                  </a:cubicBezTo>
                  <a:lnTo>
                    <a:pt x="216" y="25"/>
                  </a:lnTo>
                  <a:cubicBezTo>
                    <a:pt x="288" y="25"/>
                    <a:pt x="358" y="56"/>
                    <a:pt x="405" y="112"/>
                  </a:cubicBezTo>
                  <a:cubicBezTo>
                    <a:pt x="408" y="114"/>
                    <a:pt x="411" y="116"/>
                    <a:pt x="415" y="116"/>
                  </a:cubicBezTo>
                  <a:cubicBezTo>
                    <a:pt x="418" y="116"/>
                    <a:pt x="420" y="115"/>
                    <a:pt x="423" y="113"/>
                  </a:cubicBezTo>
                  <a:cubicBezTo>
                    <a:pt x="428" y="108"/>
                    <a:pt x="429" y="100"/>
                    <a:pt x="424" y="95"/>
                  </a:cubicBezTo>
                  <a:cubicBezTo>
                    <a:pt x="372" y="35"/>
                    <a:pt x="296" y="0"/>
                    <a:pt x="216" y="0"/>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grpSp>
      <p:pic>
        <p:nvPicPr>
          <p:cNvPr id="52" name="Picture 51">
            <a:extLst>
              <a:ext uri="{FF2B5EF4-FFF2-40B4-BE49-F238E27FC236}">
                <a16:creationId xmlns:a16="http://schemas.microsoft.com/office/drawing/2014/main" id="{47980B1A-98ED-471C-B504-4E1951442B61}"/>
              </a:ext>
              <a:ext uri="{C183D7F6-B498-43B3-948B-1728B52AA6E4}">
                <adec:decorative xmlns:adec="http://schemas.microsoft.com/office/drawing/2017/decorative" val="1"/>
              </a:ext>
            </a:extLst>
          </p:cNvPr>
          <p:cNvPicPr>
            <a:picLocks noChangeAspect="1"/>
          </p:cNvPicPr>
          <p:nvPr/>
        </p:nvPicPr>
        <p:blipFill rotWithShape="1">
          <a:blip r:embed="rId3"/>
          <a:srcRect l="11382" t="11382" r="11382" b="20188"/>
          <a:stretch/>
        </p:blipFill>
        <p:spPr>
          <a:xfrm>
            <a:off x="1790544" y="3139054"/>
            <a:ext cx="776944" cy="579892"/>
          </a:xfrm>
          <a:prstGeom prst="rect">
            <a:avLst/>
          </a:prstGeom>
        </p:spPr>
      </p:pic>
      <p:grpSp>
        <p:nvGrpSpPr>
          <p:cNvPr id="76" name="Group 67">
            <a:extLst>
              <a:ext uri="{FF2B5EF4-FFF2-40B4-BE49-F238E27FC236}">
                <a16:creationId xmlns:a16="http://schemas.microsoft.com/office/drawing/2014/main" id="{6CA8A865-1297-4A67-AABA-7AE38AA3AECF}"/>
              </a:ext>
              <a:ext uri="{C183D7F6-B498-43B3-948B-1728B52AA6E4}">
                <adec:decorative xmlns:adec="http://schemas.microsoft.com/office/drawing/2017/decorative" val="1"/>
              </a:ext>
            </a:extLst>
          </p:cNvPr>
          <p:cNvGrpSpPr>
            <a:grpSpLocks noChangeAspect="1"/>
          </p:cNvGrpSpPr>
          <p:nvPr/>
        </p:nvGrpSpPr>
        <p:grpSpPr bwMode="auto">
          <a:xfrm>
            <a:off x="9571107" y="3111221"/>
            <a:ext cx="671946" cy="635558"/>
            <a:chOff x="6325" y="986"/>
            <a:chExt cx="277" cy="262"/>
          </a:xfrm>
        </p:grpSpPr>
        <p:sp>
          <p:nvSpPr>
            <p:cNvPr id="77" name="Freeform 68">
              <a:extLst>
                <a:ext uri="{FF2B5EF4-FFF2-40B4-BE49-F238E27FC236}">
                  <a16:creationId xmlns:a16="http://schemas.microsoft.com/office/drawing/2014/main" id="{8C4453FA-2362-4136-9D61-CE7EC287D993}"/>
                </a:ext>
              </a:extLst>
            </p:cNvPr>
            <p:cNvSpPr>
              <a:spLocks/>
            </p:cNvSpPr>
            <p:nvPr/>
          </p:nvSpPr>
          <p:spPr bwMode="auto">
            <a:xfrm>
              <a:off x="6415" y="986"/>
              <a:ext cx="102" cy="93"/>
            </a:xfrm>
            <a:custGeom>
              <a:avLst/>
              <a:gdLst>
                <a:gd name="T0" fmla="*/ 57 w 138"/>
                <a:gd name="T1" fmla="*/ 107 h 125"/>
                <a:gd name="T2" fmla="*/ 57 w 138"/>
                <a:gd name="T3" fmla="*/ 107 h 125"/>
                <a:gd name="T4" fmla="*/ 76 w 138"/>
                <a:gd name="T5" fmla="*/ 125 h 125"/>
                <a:gd name="T6" fmla="*/ 138 w 138"/>
                <a:gd name="T7" fmla="*/ 63 h 125"/>
                <a:gd name="T8" fmla="*/ 76 w 138"/>
                <a:gd name="T9" fmla="*/ 0 h 125"/>
                <a:gd name="T10" fmla="*/ 57 w 138"/>
                <a:gd name="T11" fmla="*/ 19 h 125"/>
                <a:gd name="T12" fmla="*/ 87 w 138"/>
                <a:gd name="T13" fmla="*/ 49 h 125"/>
                <a:gd name="T14" fmla="*/ 0 w 138"/>
                <a:gd name="T15" fmla="*/ 49 h 125"/>
                <a:gd name="T16" fmla="*/ 0 w 138"/>
                <a:gd name="T17" fmla="*/ 76 h 125"/>
                <a:gd name="T18" fmla="*/ 87 w 138"/>
                <a:gd name="T19" fmla="*/ 76 h 125"/>
                <a:gd name="T20" fmla="*/ 57 w 138"/>
                <a:gd name="T2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25">
                  <a:moveTo>
                    <a:pt x="57" y="107"/>
                  </a:moveTo>
                  <a:lnTo>
                    <a:pt x="57" y="107"/>
                  </a:lnTo>
                  <a:lnTo>
                    <a:pt x="76" y="125"/>
                  </a:lnTo>
                  <a:lnTo>
                    <a:pt x="138" y="63"/>
                  </a:lnTo>
                  <a:lnTo>
                    <a:pt x="76" y="0"/>
                  </a:lnTo>
                  <a:lnTo>
                    <a:pt x="57" y="19"/>
                  </a:lnTo>
                  <a:lnTo>
                    <a:pt x="87" y="49"/>
                  </a:lnTo>
                  <a:lnTo>
                    <a:pt x="0" y="49"/>
                  </a:lnTo>
                  <a:lnTo>
                    <a:pt x="0" y="76"/>
                  </a:lnTo>
                  <a:lnTo>
                    <a:pt x="87" y="76"/>
                  </a:lnTo>
                  <a:lnTo>
                    <a:pt x="57" y="107"/>
                  </a:ln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78" name="Freeform 69">
              <a:extLst>
                <a:ext uri="{FF2B5EF4-FFF2-40B4-BE49-F238E27FC236}">
                  <a16:creationId xmlns:a16="http://schemas.microsoft.com/office/drawing/2014/main" id="{A2EEBB46-A616-4DA2-9574-26185DB90E87}"/>
                </a:ext>
              </a:extLst>
            </p:cNvPr>
            <p:cNvSpPr>
              <a:spLocks/>
            </p:cNvSpPr>
            <p:nvPr/>
          </p:nvSpPr>
          <p:spPr bwMode="auto">
            <a:xfrm>
              <a:off x="6424" y="1100"/>
              <a:ext cx="79" cy="79"/>
            </a:xfrm>
            <a:custGeom>
              <a:avLst/>
              <a:gdLst>
                <a:gd name="T0" fmla="*/ 54 w 107"/>
                <a:gd name="T1" fmla="*/ 0 h 106"/>
                <a:gd name="T2" fmla="*/ 54 w 107"/>
                <a:gd name="T3" fmla="*/ 0 h 106"/>
                <a:gd name="T4" fmla="*/ 32 w 107"/>
                <a:gd name="T5" fmla="*/ 5 h 106"/>
                <a:gd name="T6" fmla="*/ 0 w 107"/>
                <a:gd name="T7" fmla="*/ 53 h 106"/>
                <a:gd name="T8" fmla="*/ 54 w 107"/>
                <a:gd name="T9" fmla="*/ 106 h 106"/>
                <a:gd name="T10" fmla="*/ 107 w 107"/>
                <a:gd name="T11" fmla="*/ 53 h 106"/>
                <a:gd name="T12" fmla="*/ 76 w 107"/>
                <a:gd name="T13" fmla="*/ 5 h 106"/>
                <a:gd name="T14" fmla="*/ 54 w 107"/>
                <a:gd name="T15" fmla="*/ 0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6">
                  <a:moveTo>
                    <a:pt x="54" y="0"/>
                  </a:moveTo>
                  <a:lnTo>
                    <a:pt x="54" y="0"/>
                  </a:lnTo>
                  <a:cubicBezTo>
                    <a:pt x="46" y="0"/>
                    <a:pt x="38" y="2"/>
                    <a:pt x="32" y="5"/>
                  </a:cubicBezTo>
                  <a:cubicBezTo>
                    <a:pt x="13" y="13"/>
                    <a:pt x="0" y="32"/>
                    <a:pt x="0" y="53"/>
                  </a:cubicBezTo>
                  <a:cubicBezTo>
                    <a:pt x="0" y="83"/>
                    <a:pt x="24" y="106"/>
                    <a:pt x="54" y="106"/>
                  </a:cubicBezTo>
                  <a:cubicBezTo>
                    <a:pt x="83" y="106"/>
                    <a:pt x="107" y="83"/>
                    <a:pt x="107" y="53"/>
                  </a:cubicBezTo>
                  <a:cubicBezTo>
                    <a:pt x="107" y="32"/>
                    <a:pt x="94" y="13"/>
                    <a:pt x="76" y="5"/>
                  </a:cubicBezTo>
                  <a:cubicBezTo>
                    <a:pt x="69" y="2"/>
                    <a:pt x="62" y="0"/>
                    <a:pt x="54" y="0"/>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79" name="Freeform 70">
              <a:extLst>
                <a:ext uri="{FF2B5EF4-FFF2-40B4-BE49-F238E27FC236}">
                  <a16:creationId xmlns:a16="http://schemas.microsoft.com/office/drawing/2014/main" id="{0BB51079-F135-4A74-A8C9-EBBEE793DE5C}"/>
                </a:ext>
              </a:extLst>
            </p:cNvPr>
            <p:cNvSpPr>
              <a:spLocks/>
            </p:cNvSpPr>
            <p:nvPr/>
          </p:nvSpPr>
          <p:spPr bwMode="auto">
            <a:xfrm>
              <a:off x="6538" y="1030"/>
              <a:ext cx="49" cy="50"/>
            </a:xfrm>
            <a:custGeom>
              <a:avLst/>
              <a:gdLst>
                <a:gd name="T0" fmla="*/ 33 w 66"/>
                <a:gd name="T1" fmla="*/ 67 h 67"/>
                <a:gd name="T2" fmla="*/ 33 w 66"/>
                <a:gd name="T3" fmla="*/ 67 h 67"/>
                <a:gd name="T4" fmla="*/ 66 w 66"/>
                <a:gd name="T5" fmla="*/ 34 h 67"/>
                <a:gd name="T6" fmla="*/ 33 w 66"/>
                <a:gd name="T7" fmla="*/ 0 h 67"/>
                <a:gd name="T8" fmla="*/ 0 w 66"/>
                <a:gd name="T9" fmla="*/ 34 h 67"/>
                <a:gd name="T10" fmla="*/ 33 w 66"/>
                <a:gd name="T11" fmla="*/ 67 h 67"/>
              </a:gdLst>
              <a:ahLst/>
              <a:cxnLst>
                <a:cxn ang="0">
                  <a:pos x="T0" y="T1"/>
                </a:cxn>
                <a:cxn ang="0">
                  <a:pos x="T2" y="T3"/>
                </a:cxn>
                <a:cxn ang="0">
                  <a:pos x="T4" y="T5"/>
                </a:cxn>
                <a:cxn ang="0">
                  <a:pos x="T6" y="T7"/>
                </a:cxn>
                <a:cxn ang="0">
                  <a:pos x="T8" y="T9"/>
                </a:cxn>
                <a:cxn ang="0">
                  <a:pos x="T10" y="T11"/>
                </a:cxn>
              </a:cxnLst>
              <a:rect l="0" t="0" r="r" b="b"/>
              <a:pathLst>
                <a:path w="66" h="67">
                  <a:moveTo>
                    <a:pt x="33" y="67"/>
                  </a:moveTo>
                  <a:lnTo>
                    <a:pt x="33" y="67"/>
                  </a:lnTo>
                  <a:cubicBezTo>
                    <a:pt x="51" y="67"/>
                    <a:pt x="66" y="52"/>
                    <a:pt x="66" y="34"/>
                  </a:cubicBezTo>
                  <a:cubicBezTo>
                    <a:pt x="66" y="15"/>
                    <a:pt x="51" y="0"/>
                    <a:pt x="33" y="0"/>
                  </a:cubicBezTo>
                  <a:cubicBezTo>
                    <a:pt x="15" y="0"/>
                    <a:pt x="0" y="15"/>
                    <a:pt x="0" y="34"/>
                  </a:cubicBezTo>
                  <a:cubicBezTo>
                    <a:pt x="0" y="52"/>
                    <a:pt x="15" y="67"/>
                    <a:pt x="33" y="67"/>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80" name="Freeform 71">
              <a:extLst>
                <a:ext uri="{FF2B5EF4-FFF2-40B4-BE49-F238E27FC236}">
                  <a16:creationId xmlns:a16="http://schemas.microsoft.com/office/drawing/2014/main" id="{0AF1EA0F-F743-4930-AFA1-0095BA24336F}"/>
                </a:ext>
              </a:extLst>
            </p:cNvPr>
            <p:cNvSpPr>
              <a:spLocks/>
            </p:cNvSpPr>
            <p:nvPr/>
          </p:nvSpPr>
          <p:spPr bwMode="auto">
            <a:xfrm>
              <a:off x="6523" y="1090"/>
              <a:ext cx="79" cy="39"/>
            </a:xfrm>
            <a:custGeom>
              <a:avLst/>
              <a:gdLst>
                <a:gd name="T0" fmla="*/ 53 w 106"/>
                <a:gd name="T1" fmla="*/ 0 h 53"/>
                <a:gd name="T2" fmla="*/ 53 w 106"/>
                <a:gd name="T3" fmla="*/ 0 h 53"/>
                <a:gd name="T4" fmla="*/ 0 w 106"/>
                <a:gd name="T5" fmla="*/ 53 h 53"/>
                <a:gd name="T6" fmla="*/ 106 w 106"/>
                <a:gd name="T7" fmla="*/ 53 h 53"/>
                <a:gd name="T8" fmla="*/ 53 w 106"/>
                <a:gd name="T9" fmla="*/ 0 h 53"/>
              </a:gdLst>
              <a:ahLst/>
              <a:cxnLst>
                <a:cxn ang="0">
                  <a:pos x="T0" y="T1"/>
                </a:cxn>
                <a:cxn ang="0">
                  <a:pos x="T2" y="T3"/>
                </a:cxn>
                <a:cxn ang="0">
                  <a:pos x="T4" y="T5"/>
                </a:cxn>
                <a:cxn ang="0">
                  <a:pos x="T6" y="T7"/>
                </a:cxn>
                <a:cxn ang="0">
                  <a:pos x="T8" y="T9"/>
                </a:cxn>
              </a:cxnLst>
              <a:rect l="0" t="0" r="r" b="b"/>
              <a:pathLst>
                <a:path w="106" h="53">
                  <a:moveTo>
                    <a:pt x="53" y="0"/>
                  </a:moveTo>
                  <a:lnTo>
                    <a:pt x="53" y="0"/>
                  </a:lnTo>
                  <a:cubicBezTo>
                    <a:pt x="24" y="0"/>
                    <a:pt x="0" y="24"/>
                    <a:pt x="0" y="53"/>
                  </a:cubicBezTo>
                  <a:lnTo>
                    <a:pt x="106" y="53"/>
                  </a:lnTo>
                  <a:cubicBezTo>
                    <a:pt x="106" y="24"/>
                    <a:pt x="82" y="0"/>
                    <a:pt x="53" y="0"/>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81" name="Freeform 72">
              <a:extLst>
                <a:ext uri="{FF2B5EF4-FFF2-40B4-BE49-F238E27FC236}">
                  <a16:creationId xmlns:a16="http://schemas.microsoft.com/office/drawing/2014/main" id="{F6B73360-E666-4E08-B996-6D57EE88641C}"/>
                </a:ext>
              </a:extLst>
            </p:cNvPr>
            <p:cNvSpPr>
              <a:spLocks/>
            </p:cNvSpPr>
            <p:nvPr/>
          </p:nvSpPr>
          <p:spPr bwMode="auto">
            <a:xfrm>
              <a:off x="6339" y="1030"/>
              <a:ext cx="50" cy="50"/>
            </a:xfrm>
            <a:custGeom>
              <a:avLst/>
              <a:gdLst>
                <a:gd name="T0" fmla="*/ 33 w 67"/>
                <a:gd name="T1" fmla="*/ 67 h 67"/>
                <a:gd name="T2" fmla="*/ 33 w 67"/>
                <a:gd name="T3" fmla="*/ 67 h 67"/>
                <a:gd name="T4" fmla="*/ 67 w 67"/>
                <a:gd name="T5" fmla="*/ 34 h 67"/>
                <a:gd name="T6" fmla="*/ 33 w 67"/>
                <a:gd name="T7" fmla="*/ 0 h 67"/>
                <a:gd name="T8" fmla="*/ 0 w 67"/>
                <a:gd name="T9" fmla="*/ 34 h 67"/>
                <a:gd name="T10" fmla="*/ 33 w 67"/>
                <a:gd name="T11" fmla="*/ 67 h 67"/>
              </a:gdLst>
              <a:ahLst/>
              <a:cxnLst>
                <a:cxn ang="0">
                  <a:pos x="T0" y="T1"/>
                </a:cxn>
                <a:cxn ang="0">
                  <a:pos x="T2" y="T3"/>
                </a:cxn>
                <a:cxn ang="0">
                  <a:pos x="T4" y="T5"/>
                </a:cxn>
                <a:cxn ang="0">
                  <a:pos x="T6" y="T7"/>
                </a:cxn>
                <a:cxn ang="0">
                  <a:pos x="T8" y="T9"/>
                </a:cxn>
                <a:cxn ang="0">
                  <a:pos x="T10" y="T11"/>
                </a:cxn>
              </a:cxnLst>
              <a:rect l="0" t="0" r="r" b="b"/>
              <a:pathLst>
                <a:path w="67" h="67">
                  <a:moveTo>
                    <a:pt x="33" y="67"/>
                  </a:moveTo>
                  <a:lnTo>
                    <a:pt x="33" y="67"/>
                  </a:lnTo>
                  <a:cubicBezTo>
                    <a:pt x="52" y="67"/>
                    <a:pt x="67" y="52"/>
                    <a:pt x="67" y="34"/>
                  </a:cubicBezTo>
                  <a:cubicBezTo>
                    <a:pt x="67" y="15"/>
                    <a:pt x="52" y="0"/>
                    <a:pt x="33" y="0"/>
                  </a:cubicBezTo>
                  <a:cubicBezTo>
                    <a:pt x="15" y="0"/>
                    <a:pt x="0" y="15"/>
                    <a:pt x="0" y="34"/>
                  </a:cubicBezTo>
                  <a:cubicBezTo>
                    <a:pt x="0" y="52"/>
                    <a:pt x="15" y="67"/>
                    <a:pt x="33" y="67"/>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82" name="Freeform 73">
              <a:extLst>
                <a:ext uri="{FF2B5EF4-FFF2-40B4-BE49-F238E27FC236}">
                  <a16:creationId xmlns:a16="http://schemas.microsoft.com/office/drawing/2014/main" id="{B416465D-532F-4FE9-9189-601F9E159A6A}"/>
                </a:ext>
              </a:extLst>
            </p:cNvPr>
            <p:cNvSpPr>
              <a:spLocks/>
            </p:cNvSpPr>
            <p:nvPr/>
          </p:nvSpPr>
          <p:spPr bwMode="auto">
            <a:xfrm>
              <a:off x="6325" y="1090"/>
              <a:ext cx="79" cy="39"/>
            </a:xfrm>
            <a:custGeom>
              <a:avLst/>
              <a:gdLst>
                <a:gd name="T0" fmla="*/ 53 w 107"/>
                <a:gd name="T1" fmla="*/ 0 h 53"/>
                <a:gd name="T2" fmla="*/ 53 w 107"/>
                <a:gd name="T3" fmla="*/ 0 h 53"/>
                <a:gd name="T4" fmla="*/ 0 w 107"/>
                <a:gd name="T5" fmla="*/ 53 h 53"/>
                <a:gd name="T6" fmla="*/ 107 w 107"/>
                <a:gd name="T7" fmla="*/ 53 h 53"/>
                <a:gd name="T8" fmla="*/ 53 w 107"/>
                <a:gd name="T9" fmla="*/ 0 h 53"/>
              </a:gdLst>
              <a:ahLst/>
              <a:cxnLst>
                <a:cxn ang="0">
                  <a:pos x="T0" y="T1"/>
                </a:cxn>
                <a:cxn ang="0">
                  <a:pos x="T2" y="T3"/>
                </a:cxn>
                <a:cxn ang="0">
                  <a:pos x="T4" y="T5"/>
                </a:cxn>
                <a:cxn ang="0">
                  <a:pos x="T6" y="T7"/>
                </a:cxn>
                <a:cxn ang="0">
                  <a:pos x="T8" y="T9"/>
                </a:cxn>
              </a:cxnLst>
              <a:rect l="0" t="0" r="r" b="b"/>
              <a:pathLst>
                <a:path w="107" h="53">
                  <a:moveTo>
                    <a:pt x="53" y="0"/>
                  </a:moveTo>
                  <a:lnTo>
                    <a:pt x="53" y="0"/>
                  </a:lnTo>
                  <a:cubicBezTo>
                    <a:pt x="24" y="0"/>
                    <a:pt x="0" y="24"/>
                    <a:pt x="0" y="53"/>
                  </a:cubicBezTo>
                  <a:lnTo>
                    <a:pt x="107" y="53"/>
                  </a:lnTo>
                  <a:cubicBezTo>
                    <a:pt x="107" y="24"/>
                    <a:pt x="83" y="0"/>
                    <a:pt x="53" y="0"/>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83" name="Freeform 74">
              <a:extLst>
                <a:ext uri="{FF2B5EF4-FFF2-40B4-BE49-F238E27FC236}">
                  <a16:creationId xmlns:a16="http://schemas.microsoft.com/office/drawing/2014/main" id="{22AC4CC2-3EF8-428E-997D-E747171BD476}"/>
                </a:ext>
              </a:extLst>
            </p:cNvPr>
            <p:cNvSpPr>
              <a:spLocks/>
            </p:cNvSpPr>
            <p:nvPr/>
          </p:nvSpPr>
          <p:spPr bwMode="auto">
            <a:xfrm>
              <a:off x="6404" y="1189"/>
              <a:ext cx="119" cy="59"/>
            </a:xfrm>
            <a:custGeom>
              <a:avLst/>
              <a:gdLst>
                <a:gd name="T0" fmla="*/ 80 w 160"/>
                <a:gd name="T1" fmla="*/ 0 h 80"/>
                <a:gd name="T2" fmla="*/ 80 w 160"/>
                <a:gd name="T3" fmla="*/ 0 h 80"/>
                <a:gd name="T4" fmla="*/ 0 w 160"/>
                <a:gd name="T5" fmla="*/ 80 h 80"/>
                <a:gd name="T6" fmla="*/ 160 w 160"/>
                <a:gd name="T7" fmla="*/ 80 h 80"/>
                <a:gd name="T8" fmla="*/ 80 w 160"/>
                <a:gd name="T9" fmla="*/ 0 h 80"/>
              </a:gdLst>
              <a:ahLst/>
              <a:cxnLst>
                <a:cxn ang="0">
                  <a:pos x="T0" y="T1"/>
                </a:cxn>
                <a:cxn ang="0">
                  <a:pos x="T2" y="T3"/>
                </a:cxn>
                <a:cxn ang="0">
                  <a:pos x="T4" y="T5"/>
                </a:cxn>
                <a:cxn ang="0">
                  <a:pos x="T6" y="T7"/>
                </a:cxn>
                <a:cxn ang="0">
                  <a:pos x="T8" y="T9"/>
                </a:cxn>
              </a:cxnLst>
              <a:rect l="0" t="0" r="r" b="b"/>
              <a:pathLst>
                <a:path w="160" h="80">
                  <a:moveTo>
                    <a:pt x="80" y="0"/>
                  </a:moveTo>
                  <a:lnTo>
                    <a:pt x="80" y="0"/>
                  </a:lnTo>
                  <a:cubicBezTo>
                    <a:pt x="35" y="0"/>
                    <a:pt x="0" y="36"/>
                    <a:pt x="0" y="80"/>
                  </a:cubicBezTo>
                  <a:lnTo>
                    <a:pt x="160" y="80"/>
                  </a:lnTo>
                  <a:cubicBezTo>
                    <a:pt x="160" y="36"/>
                    <a:pt x="124" y="0"/>
                    <a:pt x="80" y="0"/>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grpSp>
    </p:spTree>
    <p:extLst>
      <p:ext uri="{BB962C8B-B14F-4D97-AF65-F5344CB8AC3E}">
        <p14:creationId xmlns:p14="http://schemas.microsoft.com/office/powerpoint/2010/main" val="3604379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8BF2E23B-0D7F-4E74-92CD-89C173C7AF92}"/>
              </a:ext>
              <a:ext uri="{C183D7F6-B498-43B3-948B-1728B52AA6E4}">
                <adec:decorative xmlns:adec="http://schemas.microsoft.com/office/drawing/2017/decorative" val="1"/>
              </a:ext>
            </a:extLst>
          </p:cNvPr>
          <p:cNvSpPr>
            <a:spLocks/>
          </p:cNvSpPr>
          <p:nvPr/>
        </p:nvSpPr>
        <p:spPr bwMode="auto">
          <a:xfrm>
            <a:off x="588263" y="1764968"/>
            <a:ext cx="859160" cy="859160"/>
          </a:xfrm>
          <a:prstGeom prst="ellipse">
            <a:avLst/>
          </a:prstGeom>
          <a:solidFill>
            <a:schemeClr val="bg1"/>
          </a:solidFill>
          <a:ln w="3175">
            <a:solidFill>
              <a:schemeClr val="bg1">
                <a:lumMod val="85000"/>
              </a:schemeClr>
            </a:solidFill>
            <a:prstDash val="solid"/>
            <a:headEnd type="none" w="med" len="med"/>
            <a:tailEnd type="none" w="med" len="med"/>
          </a:ln>
          <a:effectLst>
            <a:outerShdw blurRad="88900" algn="ctr" rotWithShape="0">
              <a:schemeClr val="bg1">
                <a:lumMod val="50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grpSp>
        <p:nvGrpSpPr>
          <p:cNvPr id="11" name="Group 13">
            <a:extLst>
              <a:ext uri="{FF2B5EF4-FFF2-40B4-BE49-F238E27FC236}">
                <a16:creationId xmlns:a16="http://schemas.microsoft.com/office/drawing/2014/main" id="{138A671A-676B-4B44-91D5-9802E916AF41}"/>
              </a:ext>
              <a:ext uri="{C183D7F6-B498-43B3-948B-1728B52AA6E4}">
                <adec:decorative xmlns:adec="http://schemas.microsoft.com/office/drawing/2017/decorative" val="1"/>
              </a:ext>
            </a:extLst>
          </p:cNvPr>
          <p:cNvGrpSpPr>
            <a:grpSpLocks noChangeAspect="1"/>
          </p:cNvGrpSpPr>
          <p:nvPr/>
        </p:nvGrpSpPr>
        <p:grpSpPr bwMode="auto">
          <a:xfrm>
            <a:off x="697163" y="2038350"/>
            <a:ext cx="646546" cy="309130"/>
            <a:chOff x="6273" y="2584"/>
            <a:chExt cx="320" cy="153"/>
          </a:xfrm>
        </p:grpSpPr>
        <p:sp>
          <p:nvSpPr>
            <p:cNvPr id="12" name="Freeform 14">
              <a:extLst>
                <a:ext uri="{FF2B5EF4-FFF2-40B4-BE49-F238E27FC236}">
                  <a16:creationId xmlns:a16="http://schemas.microsoft.com/office/drawing/2014/main" id="{40BF429A-90B2-4F86-9F86-E5AFA295F142}"/>
                </a:ext>
              </a:extLst>
            </p:cNvPr>
            <p:cNvSpPr>
              <a:spLocks/>
            </p:cNvSpPr>
            <p:nvPr/>
          </p:nvSpPr>
          <p:spPr bwMode="auto">
            <a:xfrm>
              <a:off x="6311" y="2638"/>
              <a:ext cx="61" cy="85"/>
            </a:xfrm>
            <a:custGeom>
              <a:avLst/>
              <a:gdLst>
                <a:gd name="T0" fmla="*/ 83 w 83"/>
                <a:gd name="T1" fmla="*/ 0 h 114"/>
                <a:gd name="T2" fmla="*/ 83 w 83"/>
                <a:gd name="T3" fmla="*/ 0 h 114"/>
                <a:gd name="T4" fmla="*/ 39 w 83"/>
                <a:gd name="T5" fmla="*/ 24 h 114"/>
                <a:gd name="T6" fmla="*/ 0 w 83"/>
                <a:gd name="T7" fmla="*/ 57 h 114"/>
                <a:gd name="T8" fmla="*/ 39 w 83"/>
                <a:gd name="T9" fmla="*/ 89 h 114"/>
                <a:gd name="T10" fmla="*/ 83 w 83"/>
                <a:gd name="T11" fmla="*/ 114 h 114"/>
                <a:gd name="T12" fmla="*/ 70 w 83"/>
                <a:gd name="T13" fmla="*/ 87 h 114"/>
                <a:gd name="T14" fmla="*/ 65 w 83"/>
                <a:gd name="T15" fmla="*/ 57 h 114"/>
                <a:gd name="T16" fmla="*/ 70 w 83"/>
                <a:gd name="T17" fmla="*/ 27 h 114"/>
                <a:gd name="T18" fmla="*/ 83 w 83"/>
                <a:gd name="T1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114">
                  <a:moveTo>
                    <a:pt x="83" y="0"/>
                  </a:moveTo>
                  <a:lnTo>
                    <a:pt x="83" y="0"/>
                  </a:lnTo>
                  <a:cubicBezTo>
                    <a:pt x="67" y="6"/>
                    <a:pt x="53" y="14"/>
                    <a:pt x="39" y="24"/>
                  </a:cubicBezTo>
                  <a:cubicBezTo>
                    <a:pt x="25" y="34"/>
                    <a:pt x="12" y="45"/>
                    <a:pt x="0" y="57"/>
                  </a:cubicBezTo>
                  <a:cubicBezTo>
                    <a:pt x="12" y="69"/>
                    <a:pt x="25" y="79"/>
                    <a:pt x="39" y="89"/>
                  </a:cubicBezTo>
                  <a:cubicBezTo>
                    <a:pt x="53" y="99"/>
                    <a:pt x="67" y="107"/>
                    <a:pt x="83" y="114"/>
                  </a:cubicBezTo>
                  <a:cubicBezTo>
                    <a:pt x="77" y="106"/>
                    <a:pt x="73" y="96"/>
                    <a:pt x="70" y="87"/>
                  </a:cubicBezTo>
                  <a:cubicBezTo>
                    <a:pt x="67" y="77"/>
                    <a:pt x="65" y="67"/>
                    <a:pt x="65" y="57"/>
                  </a:cubicBezTo>
                  <a:cubicBezTo>
                    <a:pt x="65" y="47"/>
                    <a:pt x="67" y="37"/>
                    <a:pt x="70" y="27"/>
                  </a:cubicBezTo>
                  <a:cubicBezTo>
                    <a:pt x="73" y="17"/>
                    <a:pt x="77" y="8"/>
                    <a:pt x="83" y="0"/>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p>
          </p:txBody>
        </p:sp>
        <p:sp>
          <p:nvSpPr>
            <p:cNvPr id="13" name="Freeform 15">
              <a:extLst>
                <a:ext uri="{FF2B5EF4-FFF2-40B4-BE49-F238E27FC236}">
                  <a16:creationId xmlns:a16="http://schemas.microsoft.com/office/drawing/2014/main" id="{9620EE97-32AE-4EE2-BE4E-79E85A652658}"/>
                </a:ext>
              </a:extLst>
            </p:cNvPr>
            <p:cNvSpPr>
              <a:spLocks/>
            </p:cNvSpPr>
            <p:nvPr/>
          </p:nvSpPr>
          <p:spPr bwMode="auto">
            <a:xfrm>
              <a:off x="6494" y="2638"/>
              <a:ext cx="62" cy="85"/>
            </a:xfrm>
            <a:custGeom>
              <a:avLst/>
              <a:gdLst>
                <a:gd name="T0" fmla="*/ 0 w 83"/>
                <a:gd name="T1" fmla="*/ 0 h 114"/>
                <a:gd name="T2" fmla="*/ 0 w 83"/>
                <a:gd name="T3" fmla="*/ 0 h 114"/>
                <a:gd name="T4" fmla="*/ 13 w 83"/>
                <a:gd name="T5" fmla="*/ 27 h 114"/>
                <a:gd name="T6" fmla="*/ 18 w 83"/>
                <a:gd name="T7" fmla="*/ 57 h 114"/>
                <a:gd name="T8" fmla="*/ 13 w 83"/>
                <a:gd name="T9" fmla="*/ 87 h 114"/>
                <a:gd name="T10" fmla="*/ 0 w 83"/>
                <a:gd name="T11" fmla="*/ 114 h 114"/>
                <a:gd name="T12" fmla="*/ 44 w 83"/>
                <a:gd name="T13" fmla="*/ 89 h 114"/>
                <a:gd name="T14" fmla="*/ 83 w 83"/>
                <a:gd name="T15" fmla="*/ 57 h 114"/>
                <a:gd name="T16" fmla="*/ 44 w 83"/>
                <a:gd name="T17" fmla="*/ 24 h 114"/>
                <a:gd name="T18" fmla="*/ 0 w 83"/>
                <a:gd name="T1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114">
                  <a:moveTo>
                    <a:pt x="0" y="0"/>
                  </a:moveTo>
                  <a:lnTo>
                    <a:pt x="0" y="0"/>
                  </a:lnTo>
                  <a:cubicBezTo>
                    <a:pt x="6" y="8"/>
                    <a:pt x="10" y="17"/>
                    <a:pt x="13" y="27"/>
                  </a:cubicBezTo>
                  <a:cubicBezTo>
                    <a:pt x="16" y="37"/>
                    <a:pt x="18" y="47"/>
                    <a:pt x="18" y="57"/>
                  </a:cubicBezTo>
                  <a:cubicBezTo>
                    <a:pt x="18" y="67"/>
                    <a:pt x="16" y="77"/>
                    <a:pt x="13" y="87"/>
                  </a:cubicBezTo>
                  <a:cubicBezTo>
                    <a:pt x="10" y="96"/>
                    <a:pt x="6" y="106"/>
                    <a:pt x="0" y="114"/>
                  </a:cubicBezTo>
                  <a:cubicBezTo>
                    <a:pt x="16" y="107"/>
                    <a:pt x="31" y="99"/>
                    <a:pt x="44" y="89"/>
                  </a:cubicBezTo>
                  <a:cubicBezTo>
                    <a:pt x="58" y="79"/>
                    <a:pt x="71" y="69"/>
                    <a:pt x="83" y="57"/>
                  </a:cubicBezTo>
                  <a:cubicBezTo>
                    <a:pt x="71" y="45"/>
                    <a:pt x="58" y="34"/>
                    <a:pt x="44" y="24"/>
                  </a:cubicBezTo>
                  <a:cubicBezTo>
                    <a:pt x="31" y="14"/>
                    <a:pt x="16" y="6"/>
                    <a:pt x="0" y="0"/>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p>
          </p:txBody>
        </p:sp>
        <p:sp>
          <p:nvSpPr>
            <p:cNvPr id="14" name="Freeform 16">
              <a:extLst>
                <a:ext uri="{FF2B5EF4-FFF2-40B4-BE49-F238E27FC236}">
                  <a16:creationId xmlns:a16="http://schemas.microsoft.com/office/drawing/2014/main" id="{07043B9E-817A-4780-A237-EF03853E73E6}"/>
                </a:ext>
              </a:extLst>
            </p:cNvPr>
            <p:cNvSpPr>
              <a:spLocks noEditPoints="1"/>
            </p:cNvSpPr>
            <p:nvPr/>
          </p:nvSpPr>
          <p:spPr bwMode="auto">
            <a:xfrm>
              <a:off x="6377" y="2625"/>
              <a:ext cx="112" cy="112"/>
            </a:xfrm>
            <a:custGeom>
              <a:avLst/>
              <a:gdLst>
                <a:gd name="T0" fmla="*/ 52 w 150"/>
                <a:gd name="T1" fmla="*/ 65 h 150"/>
                <a:gd name="T2" fmla="*/ 52 w 150"/>
                <a:gd name="T3" fmla="*/ 65 h 150"/>
                <a:gd name="T4" fmla="*/ 57 w 150"/>
                <a:gd name="T5" fmla="*/ 57 h 150"/>
                <a:gd name="T6" fmla="*/ 65 w 150"/>
                <a:gd name="T7" fmla="*/ 52 h 150"/>
                <a:gd name="T8" fmla="*/ 75 w 150"/>
                <a:gd name="T9" fmla="*/ 50 h 150"/>
                <a:gd name="T10" fmla="*/ 85 w 150"/>
                <a:gd name="T11" fmla="*/ 52 h 150"/>
                <a:gd name="T12" fmla="*/ 93 w 150"/>
                <a:gd name="T13" fmla="*/ 57 h 150"/>
                <a:gd name="T14" fmla="*/ 98 w 150"/>
                <a:gd name="T15" fmla="*/ 65 h 150"/>
                <a:gd name="T16" fmla="*/ 100 w 150"/>
                <a:gd name="T17" fmla="*/ 75 h 150"/>
                <a:gd name="T18" fmla="*/ 98 w 150"/>
                <a:gd name="T19" fmla="*/ 84 h 150"/>
                <a:gd name="T20" fmla="*/ 93 w 150"/>
                <a:gd name="T21" fmla="*/ 92 h 150"/>
                <a:gd name="T22" fmla="*/ 85 w 150"/>
                <a:gd name="T23" fmla="*/ 98 h 150"/>
                <a:gd name="T24" fmla="*/ 75 w 150"/>
                <a:gd name="T25" fmla="*/ 100 h 150"/>
                <a:gd name="T26" fmla="*/ 65 w 150"/>
                <a:gd name="T27" fmla="*/ 98 h 150"/>
                <a:gd name="T28" fmla="*/ 57 w 150"/>
                <a:gd name="T29" fmla="*/ 92 h 150"/>
                <a:gd name="T30" fmla="*/ 52 w 150"/>
                <a:gd name="T31" fmla="*/ 84 h 150"/>
                <a:gd name="T32" fmla="*/ 50 w 150"/>
                <a:gd name="T33" fmla="*/ 75 h 150"/>
                <a:gd name="T34" fmla="*/ 52 w 150"/>
                <a:gd name="T35" fmla="*/ 65 h 150"/>
                <a:gd name="T36" fmla="*/ 46 w 150"/>
                <a:gd name="T37" fmla="*/ 144 h 150"/>
                <a:gd name="T38" fmla="*/ 46 w 150"/>
                <a:gd name="T39" fmla="*/ 144 h 150"/>
                <a:gd name="T40" fmla="*/ 75 w 150"/>
                <a:gd name="T41" fmla="*/ 150 h 150"/>
                <a:gd name="T42" fmla="*/ 104 w 150"/>
                <a:gd name="T43" fmla="*/ 144 h 150"/>
                <a:gd name="T44" fmla="*/ 128 w 150"/>
                <a:gd name="T45" fmla="*/ 128 h 150"/>
                <a:gd name="T46" fmla="*/ 144 w 150"/>
                <a:gd name="T47" fmla="*/ 104 h 150"/>
                <a:gd name="T48" fmla="*/ 150 w 150"/>
                <a:gd name="T49" fmla="*/ 75 h 150"/>
                <a:gd name="T50" fmla="*/ 144 w 150"/>
                <a:gd name="T51" fmla="*/ 46 h 150"/>
                <a:gd name="T52" fmla="*/ 128 w 150"/>
                <a:gd name="T53" fmla="*/ 22 h 150"/>
                <a:gd name="T54" fmla="*/ 104 w 150"/>
                <a:gd name="T55" fmla="*/ 6 h 150"/>
                <a:gd name="T56" fmla="*/ 75 w 150"/>
                <a:gd name="T57" fmla="*/ 0 h 150"/>
                <a:gd name="T58" fmla="*/ 46 w 150"/>
                <a:gd name="T59" fmla="*/ 6 h 150"/>
                <a:gd name="T60" fmla="*/ 22 w 150"/>
                <a:gd name="T61" fmla="*/ 22 h 150"/>
                <a:gd name="T62" fmla="*/ 6 w 150"/>
                <a:gd name="T63" fmla="*/ 46 h 150"/>
                <a:gd name="T64" fmla="*/ 0 w 150"/>
                <a:gd name="T65" fmla="*/ 75 h 150"/>
                <a:gd name="T66" fmla="*/ 6 w 150"/>
                <a:gd name="T67" fmla="*/ 104 h 150"/>
                <a:gd name="T68" fmla="*/ 22 w 150"/>
                <a:gd name="T69" fmla="*/ 128 h 150"/>
                <a:gd name="T70" fmla="*/ 46 w 150"/>
                <a:gd name="T71" fmla="*/ 14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0" h="150">
                  <a:moveTo>
                    <a:pt x="52" y="65"/>
                  </a:moveTo>
                  <a:lnTo>
                    <a:pt x="52" y="65"/>
                  </a:lnTo>
                  <a:cubicBezTo>
                    <a:pt x="53" y="62"/>
                    <a:pt x="55" y="59"/>
                    <a:pt x="57" y="57"/>
                  </a:cubicBezTo>
                  <a:cubicBezTo>
                    <a:pt x="60" y="55"/>
                    <a:pt x="62" y="53"/>
                    <a:pt x="65" y="52"/>
                  </a:cubicBezTo>
                  <a:cubicBezTo>
                    <a:pt x="68" y="50"/>
                    <a:pt x="71" y="50"/>
                    <a:pt x="75" y="50"/>
                  </a:cubicBezTo>
                  <a:cubicBezTo>
                    <a:pt x="79" y="50"/>
                    <a:pt x="82" y="50"/>
                    <a:pt x="85" y="52"/>
                  </a:cubicBezTo>
                  <a:cubicBezTo>
                    <a:pt x="88" y="53"/>
                    <a:pt x="90" y="55"/>
                    <a:pt x="93" y="57"/>
                  </a:cubicBezTo>
                  <a:cubicBezTo>
                    <a:pt x="95" y="59"/>
                    <a:pt x="97" y="62"/>
                    <a:pt x="98" y="65"/>
                  </a:cubicBezTo>
                  <a:cubicBezTo>
                    <a:pt x="99" y="68"/>
                    <a:pt x="100" y="71"/>
                    <a:pt x="100" y="75"/>
                  </a:cubicBezTo>
                  <a:cubicBezTo>
                    <a:pt x="100" y="78"/>
                    <a:pt x="99" y="81"/>
                    <a:pt x="98" y="84"/>
                  </a:cubicBezTo>
                  <a:cubicBezTo>
                    <a:pt x="97" y="87"/>
                    <a:pt x="95" y="90"/>
                    <a:pt x="93" y="92"/>
                  </a:cubicBezTo>
                  <a:cubicBezTo>
                    <a:pt x="90" y="95"/>
                    <a:pt x="88" y="96"/>
                    <a:pt x="85" y="98"/>
                  </a:cubicBezTo>
                  <a:cubicBezTo>
                    <a:pt x="82" y="99"/>
                    <a:pt x="79" y="100"/>
                    <a:pt x="75" y="100"/>
                  </a:cubicBezTo>
                  <a:cubicBezTo>
                    <a:pt x="71" y="100"/>
                    <a:pt x="68" y="99"/>
                    <a:pt x="65" y="98"/>
                  </a:cubicBezTo>
                  <a:cubicBezTo>
                    <a:pt x="62" y="96"/>
                    <a:pt x="60" y="95"/>
                    <a:pt x="57" y="92"/>
                  </a:cubicBezTo>
                  <a:cubicBezTo>
                    <a:pt x="55" y="90"/>
                    <a:pt x="53" y="87"/>
                    <a:pt x="52" y="84"/>
                  </a:cubicBezTo>
                  <a:cubicBezTo>
                    <a:pt x="51" y="81"/>
                    <a:pt x="50" y="78"/>
                    <a:pt x="50" y="75"/>
                  </a:cubicBezTo>
                  <a:cubicBezTo>
                    <a:pt x="50" y="71"/>
                    <a:pt x="51" y="68"/>
                    <a:pt x="52" y="65"/>
                  </a:cubicBezTo>
                  <a:close/>
                  <a:moveTo>
                    <a:pt x="46" y="144"/>
                  </a:moveTo>
                  <a:lnTo>
                    <a:pt x="46" y="144"/>
                  </a:lnTo>
                  <a:cubicBezTo>
                    <a:pt x="55" y="148"/>
                    <a:pt x="65" y="150"/>
                    <a:pt x="75" y="150"/>
                  </a:cubicBezTo>
                  <a:cubicBezTo>
                    <a:pt x="85" y="150"/>
                    <a:pt x="95" y="148"/>
                    <a:pt x="104" y="144"/>
                  </a:cubicBezTo>
                  <a:cubicBezTo>
                    <a:pt x="113" y="140"/>
                    <a:pt x="121" y="134"/>
                    <a:pt x="128" y="128"/>
                  </a:cubicBezTo>
                  <a:cubicBezTo>
                    <a:pt x="135" y="121"/>
                    <a:pt x="140" y="113"/>
                    <a:pt x="144" y="104"/>
                  </a:cubicBezTo>
                  <a:cubicBezTo>
                    <a:pt x="148" y="95"/>
                    <a:pt x="150" y="85"/>
                    <a:pt x="150" y="75"/>
                  </a:cubicBezTo>
                  <a:cubicBezTo>
                    <a:pt x="150" y="64"/>
                    <a:pt x="148" y="55"/>
                    <a:pt x="144" y="46"/>
                  </a:cubicBezTo>
                  <a:cubicBezTo>
                    <a:pt x="140" y="36"/>
                    <a:pt x="135" y="29"/>
                    <a:pt x="128" y="22"/>
                  </a:cubicBezTo>
                  <a:cubicBezTo>
                    <a:pt x="121" y="15"/>
                    <a:pt x="113" y="10"/>
                    <a:pt x="104" y="6"/>
                  </a:cubicBezTo>
                  <a:cubicBezTo>
                    <a:pt x="95" y="2"/>
                    <a:pt x="85" y="0"/>
                    <a:pt x="75" y="0"/>
                  </a:cubicBezTo>
                  <a:cubicBezTo>
                    <a:pt x="65" y="0"/>
                    <a:pt x="55" y="2"/>
                    <a:pt x="46" y="6"/>
                  </a:cubicBezTo>
                  <a:cubicBezTo>
                    <a:pt x="37" y="10"/>
                    <a:pt x="29" y="15"/>
                    <a:pt x="22" y="22"/>
                  </a:cubicBezTo>
                  <a:cubicBezTo>
                    <a:pt x="15" y="29"/>
                    <a:pt x="10" y="36"/>
                    <a:pt x="6" y="46"/>
                  </a:cubicBezTo>
                  <a:cubicBezTo>
                    <a:pt x="2" y="55"/>
                    <a:pt x="0" y="64"/>
                    <a:pt x="0" y="75"/>
                  </a:cubicBezTo>
                  <a:cubicBezTo>
                    <a:pt x="0" y="85"/>
                    <a:pt x="2" y="95"/>
                    <a:pt x="6" y="104"/>
                  </a:cubicBezTo>
                  <a:cubicBezTo>
                    <a:pt x="10" y="113"/>
                    <a:pt x="15" y="121"/>
                    <a:pt x="22" y="128"/>
                  </a:cubicBezTo>
                  <a:cubicBezTo>
                    <a:pt x="29" y="134"/>
                    <a:pt x="37" y="140"/>
                    <a:pt x="46" y="144"/>
                  </a:cubicBez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p>
          </p:txBody>
        </p:sp>
        <p:sp>
          <p:nvSpPr>
            <p:cNvPr id="15" name="Freeform 17">
              <a:extLst>
                <a:ext uri="{FF2B5EF4-FFF2-40B4-BE49-F238E27FC236}">
                  <a16:creationId xmlns:a16="http://schemas.microsoft.com/office/drawing/2014/main" id="{DF0B2854-8CAD-4744-9716-88BF630EC2F9}"/>
                </a:ext>
              </a:extLst>
            </p:cNvPr>
            <p:cNvSpPr>
              <a:spLocks/>
            </p:cNvSpPr>
            <p:nvPr/>
          </p:nvSpPr>
          <p:spPr bwMode="auto">
            <a:xfrm>
              <a:off x="6415" y="2662"/>
              <a:ext cx="37" cy="37"/>
            </a:xfrm>
            <a:custGeom>
              <a:avLst/>
              <a:gdLst>
                <a:gd name="T0" fmla="*/ 7 w 50"/>
                <a:gd name="T1" fmla="*/ 42 h 50"/>
                <a:gd name="T2" fmla="*/ 7 w 50"/>
                <a:gd name="T3" fmla="*/ 42 h 50"/>
                <a:gd name="T4" fmla="*/ 15 w 50"/>
                <a:gd name="T5" fmla="*/ 48 h 50"/>
                <a:gd name="T6" fmla="*/ 25 w 50"/>
                <a:gd name="T7" fmla="*/ 50 h 50"/>
                <a:gd name="T8" fmla="*/ 35 w 50"/>
                <a:gd name="T9" fmla="*/ 48 h 50"/>
                <a:gd name="T10" fmla="*/ 43 w 50"/>
                <a:gd name="T11" fmla="*/ 42 h 50"/>
                <a:gd name="T12" fmla="*/ 48 w 50"/>
                <a:gd name="T13" fmla="*/ 34 h 50"/>
                <a:gd name="T14" fmla="*/ 50 w 50"/>
                <a:gd name="T15" fmla="*/ 25 h 50"/>
                <a:gd name="T16" fmla="*/ 48 w 50"/>
                <a:gd name="T17" fmla="*/ 15 h 50"/>
                <a:gd name="T18" fmla="*/ 43 w 50"/>
                <a:gd name="T19" fmla="*/ 7 h 50"/>
                <a:gd name="T20" fmla="*/ 35 w 50"/>
                <a:gd name="T21" fmla="*/ 2 h 50"/>
                <a:gd name="T22" fmla="*/ 25 w 50"/>
                <a:gd name="T23" fmla="*/ 0 h 50"/>
                <a:gd name="T24" fmla="*/ 15 w 50"/>
                <a:gd name="T25" fmla="*/ 2 h 50"/>
                <a:gd name="T26" fmla="*/ 7 w 50"/>
                <a:gd name="T27" fmla="*/ 7 h 50"/>
                <a:gd name="T28" fmla="*/ 2 w 50"/>
                <a:gd name="T29" fmla="*/ 15 h 50"/>
                <a:gd name="T30" fmla="*/ 0 w 50"/>
                <a:gd name="T31" fmla="*/ 25 h 50"/>
                <a:gd name="T32" fmla="*/ 2 w 50"/>
                <a:gd name="T33" fmla="*/ 34 h 50"/>
                <a:gd name="T34" fmla="*/ 7 w 50"/>
                <a:gd name="T35"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50">
                  <a:moveTo>
                    <a:pt x="7" y="42"/>
                  </a:moveTo>
                  <a:lnTo>
                    <a:pt x="7" y="42"/>
                  </a:lnTo>
                  <a:cubicBezTo>
                    <a:pt x="10" y="45"/>
                    <a:pt x="12" y="46"/>
                    <a:pt x="15" y="48"/>
                  </a:cubicBezTo>
                  <a:cubicBezTo>
                    <a:pt x="18" y="49"/>
                    <a:pt x="21" y="50"/>
                    <a:pt x="25" y="50"/>
                  </a:cubicBezTo>
                  <a:cubicBezTo>
                    <a:pt x="29" y="50"/>
                    <a:pt x="32" y="49"/>
                    <a:pt x="35" y="48"/>
                  </a:cubicBezTo>
                  <a:cubicBezTo>
                    <a:pt x="38" y="46"/>
                    <a:pt x="40" y="45"/>
                    <a:pt x="43" y="42"/>
                  </a:cubicBezTo>
                  <a:cubicBezTo>
                    <a:pt x="45" y="40"/>
                    <a:pt x="47" y="37"/>
                    <a:pt x="48" y="34"/>
                  </a:cubicBezTo>
                  <a:cubicBezTo>
                    <a:pt x="49" y="31"/>
                    <a:pt x="50" y="28"/>
                    <a:pt x="50" y="25"/>
                  </a:cubicBezTo>
                  <a:cubicBezTo>
                    <a:pt x="50" y="21"/>
                    <a:pt x="49" y="18"/>
                    <a:pt x="48" y="15"/>
                  </a:cubicBezTo>
                  <a:cubicBezTo>
                    <a:pt x="47" y="12"/>
                    <a:pt x="45" y="9"/>
                    <a:pt x="43" y="7"/>
                  </a:cubicBezTo>
                  <a:cubicBezTo>
                    <a:pt x="40" y="5"/>
                    <a:pt x="38" y="3"/>
                    <a:pt x="35" y="2"/>
                  </a:cubicBezTo>
                  <a:cubicBezTo>
                    <a:pt x="32" y="0"/>
                    <a:pt x="29" y="0"/>
                    <a:pt x="25" y="0"/>
                  </a:cubicBezTo>
                  <a:cubicBezTo>
                    <a:pt x="21" y="0"/>
                    <a:pt x="18" y="0"/>
                    <a:pt x="15" y="2"/>
                  </a:cubicBezTo>
                  <a:cubicBezTo>
                    <a:pt x="12" y="3"/>
                    <a:pt x="10" y="5"/>
                    <a:pt x="7" y="7"/>
                  </a:cubicBezTo>
                  <a:cubicBezTo>
                    <a:pt x="5" y="9"/>
                    <a:pt x="3" y="12"/>
                    <a:pt x="2" y="15"/>
                  </a:cubicBezTo>
                  <a:cubicBezTo>
                    <a:pt x="1" y="18"/>
                    <a:pt x="0" y="21"/>
                    <a:pt x="0" y="25"/>
                  </a:cubicBezTo>
                  <a:cubicBezTo>
                    <a:pt x="0" y="28"/>
                    <a:pt x="1" y="31"/>
                    <a:pt x="2" y="34"/>
                  </a:cubicBezTo>
                  <a:cubicBezTo>
                    <a:pt x="3" y="37"/>
                    <a:pt x="5" y="40"/>
                    <a:pt x="7" y="42"/>
                  </a:cubicBezTo>
                  <a:close/>
                </a:path>
              </a:pathLst>
            </a:custGeom>
            <a:solidFill>
              <a:srgbClr val="2F2F2F"/>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p>
          </p:txBody>
        </p:sp>
        <p:sp>
          <p:nvSpPr>
            <p:cNvPr id="17" name="Freeform 18">
              <a:extLst>
                <a:ext uri="{FF2B5EF4-FFF2-40B4-BE49-F238E27FC236}">
                  <a16:creationId xmlns:a16="http://schemas.microsoft.com/office/drawing/2014/main" id="{55E4D2A7-43F4-463B-AB54-8C6BAA488540}"/>
                </a:ext>
              </a:extLst>
            </p:cNvPr>
            <p:cNvSpPr>
              <a:spLocks/>
            </p:cNvSpPr>
            <p:nvPr/>
          </p:nvSpPr>
          <p:spPr bwMode="auto">
            <a:xfrm>
              <a:off x="6273" y="2584"/>
              <a:ext cx="320" cy="87"/>
            </a:xfrm>
            <a:custGeom>
              <a:avLst/>
              <a:gdLst>
                <a:gd name="T0" fmla="*/ 216 w 429"/>
                <a:gd name="T1" fmla="*/ 0 h 117"/>
                <a:gd name="T2" fmla="*/ 216 w 429"/>
                <a:gd name="T3" fmla="*/ 0 h 117"/>
                <a:gd name="T4" fmla="*/ 212 w 429"/>
                <a:gd name="T5" fmla="*/ 0 h 117"/>
                <a:gd name="T6" fmla="*/ 4 w 429"/>
                <a:gd name="T7" fmla="*/ 95 h 117"/>
                <a:gd name="T8" fmla="*/ 5 w 429"/>
                <a:gd name="T9" fmla="*/ 113 h 117"/>
                <a:gd name="T10" fmla="*/ 22 w 429"/>
                <a:gd name="T11" fmla="*/ 112 h 117"/>
                <a:gd name="T12" fmla="*/ 212 w 429"/>
                <a:gd name="T13" fmla="*/ 25 h 117"/>
                <a:gd name="T14" fmla="*/ 216 w 429"/>
                <a:gd name="T15" fmla="*/ 25 h 117"/>
                <a:gd name="T16" fmla="*/ 405 w 429"/>
                <a:gd name="T17" fmla="*/ 112 h 117"/>
                <a:gd name="T18" fmla="*/ 415 w 429"/>
                <a:gd name="T19" fmla="*/ 116 h 117"/>
                <a:gd name="T20" fmla="*/ 423 w 429"/>
                <a:gd name="T21" fmla="*/ 113 h 117"/>
                <a:gd name="T22" fmla="*/ 424 w 429"/>
                <a:gd name="T23" fmla="*/ 95 h 117"/>
                <a:gd name="T24" fmla="*/ 216 w 429"/>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 h="117">
                  <a:moveTo>
                    <a:pt x="216" y="0"/>
                  </a:moveTo>
                  <a:lnTo>
                    <a:pt x="216" y="0"/>
                  </a:lnTo>
                  <a:lnTo>
                    <a:pt x="212" y="0"/>
                  </a:lnTo>
                  <a:cubicBezTo>
                    <a:pt x="132" y="0"/>
                    <a:pt x="56" y="35"/>
                    <a:pt x="4" y="95"/>
                  </a:cubicBezTo>
                  <a:cubicBezTo>
                    <a:pt x="0" y="100"/>
                    <a:pt x="1" y="108"/>
                    <a:pt x="5" y="113"/>
                  </a:cubicBezTo>
                  <a:cubicBezTo>
                    <a:pt x="10" y="117"/>
                    <a:pt x="18" y="117"/>
                    <a:pt x="22" y="112"/>
                  </a:cubicBezTo>
                  <a:cubicBezTo>
                    <a:pt x="70" y="56"/>
                    <a:pt x="139" y="25"/>
                    <a:pt x="212" y="25"/>
                  </a:cubicBezTo>
                  <a:lnTo>
                    <a:pt x="216" y="25"/>
                  </a:lnTo>
                  <a:cubicBezTo>
                    <a:pt x="288" y="25"/>
                    <a:pt x="358" y="56"/>
                    <a:pt x="405" y="112"/>
                  </a:cubicBezTo>
                  <a:cubicBezTo>
                    <a:pt x="408" y="114"/>
                    <a:pt x="411" y="116"/>
                    <a:pt x="415" y="116"/>
                  </a:cubicBezTo>
                  <a:cubicBezTo>
                    <a:pt x="418" y="116"/>
                    <a:pt x="420" y="115"/>
                    <a:pt x="423" y="113"/>
                  </a:cubicBezTo>
                  <a:cubicBezTo>
                    <a:pt x="428" y="108"/>
                    <a:pt x="429" y="100"/>
                    <a:pt x="424" y="95"/>
                  </a:cubicBezTo>
                  <a:cubicBezTo>
                    <a:pt x="372" y="35"/>
                    <a:pt x="296" y="0"/>
                    <a:pt x="216" y="0"/>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p>
          </p:txBody>
        </p:sp>
      </p:grpSp>
      <p:sp>
        <p:nvSpPr>
          <p:cNvPr id="25" name="!!Gain">
            <a:extLst>
              <a:ext uri="{FF2B5EF4-FFF2-40B4-BE49-F238E27FC236}">
                <a16:creationId xmlns:a16="http://schemas.microsoft.com/office/drawing/2014/main" id="{F1FAD5CF-24AA-406C-B2F9-0768E68E7240}"/>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50" normalizeH="0" baseline="0" noProof="0" dirty="0">
                <a:ln w="3175">
                  <a:noFill/>
                </a:ln>
                <a:solidFill>
                  <a:schemeClr val="tx1"/>
                </a:solidFill>
                <a:effectLst/>
                <a:uLnTx/>
                <a:uFillTx/>
                <a:latin typeface="+mj-lt"/>
                <a:ea typeface="+mn-ea"/>
                <a:cs typeface="Segoe UI" pitchFamily="34" charset="0"/>
              </a:rPr>
              <a:t>Gain operational visibility</a:t>
            </a:r>
          </a:p>
        </p:txBody>
      </p:sp>
      <p:sp>
        <p:nvSpPr>
          <p:cNvPr id="45" name="TextBox 44">
            <a:extLst>
              <a:ext uri="{FF2B5EF4-FFF2-40B4-BE49-F238E27FC236}">
                <a16:creationId xmlns:a16="http://schemas.microsoft.com/office/drawing/2014/main" id="{35F0EADC-C25C-4157-AE38-A2D43F8D7EBA}"/>
              </a:ext>
            </a:extLst>
          </p:cNvPr>
          <p:cNvSpPr txBox="1"/>
          <p:nvPr/>
        </p:nvSpPr>
        <p:spPr>
          <a:xfrm>
            <a:off x="588263" y="2925180"/>
            <a:ext cx="5542691" cy="276999"/>
          </a:xfrm>
          <a:prstGeom prst="rect">
            <a:avLst/>
          </a:prstGeom>
          <a:noFill/>
          <a:ln w="9525">
            <a:noFill/>
          </a:ln>
        </p:spPr>
        <p:txBody>
          <a:bodyPr wrap="square" lIns="0" tIns="0" rIns="0" bIns="0" rtlCol="0" anchor="ctr">
            <a:spAutoFit/>
          </a:bodyPr>
          <a:lstStyle/>
          <a:p>
            <a:pPr marL="0" marR="0" lvl="0" indent="0" algn="l" defTabSz="914367"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1"/>
                </a:solidFill>
                <a:effectLst/>
                <a:uLnTx/>
                <a:uFillTx/>
                <a:latin typeface="+mj-lt"/>
                <a:ea typeface="+mn-ea"/>
                <a:cs typeface="+mn-cs"/>
              </a:rPr>
              <a:t>Challenges</a:t>
            </a:r>
          </a:p>
        </p:txBody>
      </p:sp>
      <p:sp>
        <p:nvSpPr>
          <p:cNvPr id="51" name="TextBox 50">
            <a:extLst>
              <a:ext uri="{FF2B5EF4-FFF2-40B4-BE49-F238E27FC236}">
                <a16:creationId xmlns:a16="http://schemas.microsoft.com/office/drawing/2014/main" id="{A485F081-3643-4B98-9523-76D7269A637F}"/>
              </a:ext>
            </a:extLst>
          </p:cNvPr>
          <p:cNvSpPr txBox="1"/>
          <p:nvPr/>
        </p:nvSpPr>
        <p:spPr>
          <a:xfrm>
            <a:off x="588263" y="3471367"/>
            <a:ext cx="5049584" cy="276999"/>
          </a:xfrm>
          <a:prstGeom prst="rect">
            <a:avLst/>
          </a:prstGeom>
          <a:noFill/>
        </p:spPr>
        <p:txBody>
          <a:bodyPr wrap="square" lIns="0" tIns="0" rIns="0" bIns="0" rtlCol="0" anchor="ctr">
            <a:spAutoFit/>
          </a:bodyPr>
          <a:lstStyle/>
          <a:p>
            <a:pPr lvl="0">
              <a:defRPr/>
            </a:pPr>
            <a:r>
              <a:rPr lang="en-US" sz="1800" dirty="0"/>
              <a:t>Limited visibility into workload status </a:t>
            </a:r>
          </a:p>
        </p:txBody>
      </p:sp>
      <p:sp>
        <p:nvSpPr>
          <p:cNvPr id="49" name="TextBox 48">
            <a:extLst>
              <a:ext uri="{FF2B5EF4-FFF2-40B4-BE49-F238E27FC236}">
                <a16:creationId xmlns:a16="http://schemas.microsoft.com/office/drawing/2014/main" id="{51C1910E-FABF-4F1A-9A5F-A3E7ED23371B}"/>
              </a:ext>
            </a:extLst>
          </p:cNvPr>
          <p:cNvSpPr txBox="1"/>
          <p:nvPr/>
        </p:nvSpPr>
        <p:spPr>
          <a:xfrm>
            <a:off x="588262" y="4129586"/>
            <a:ext cx="5507737" cy="553998"/>
          </a:xfrm>
          <a:prstGeom prst="rect">
            <a:avLst/>
          </a:prstGeom>
          <a:noFill/>
        </p:spPr>
        <p:txBody>
          <a:bodyPr wrap="square" lIns="0" tIns="0" rIns="0" bIns="0" rtlCol="0" anchor="ctr">
            <a:spAutoFit/>
          </a:bodyPr>
          <a:lstStyle/>
          <a:p>
            <a:pPr lvl="0">
              <a:defRPr/>
            </a:pPr>
            <a:r>
              <a:rPr lang="en-US" sz="1800" dirty="0"/>
              <a:t>Difficulty harvesting on-the-ground insights across multiple locations, teams, and shifts</a:t>
            </a:r>
          </a:p>
        </p:txBody>
      </p:sp>
      <p:sp>
        <p:nvSpPr>
          <p:cNvPr id="50" name="TextBox 49">
            <a:extLst>
              <a:ext uri="{FF2B5EF4-FFF2-40B4-BE49-F238E27FC236}">
                <a16:creationId xmlns:a16="http://schemas.microsoft.com/office/drawing/2014/main" id="{C883A0A6-BB7E-4D35-A533-A8A94C637660}"/>
              </a:ext>
            </a:extLst>
          </p:cNvPr>
          <p:cNvSpPr txBox="1"/>
          <p:nvPr/>
        </p:nvSpPr>
        <p:spPr>
          <a:xfrm>
            <a:off x="588262" y="5064804"/>
            <a:ext cx="5995417" cy="553998"/>
          </a:xfrm>
          <a:prstGeom prst="rect">
            <a:avLst/>
          </a:prstGeom>
          <a:noFill/>
        </p:spPr>
        <p:txBody>
          <a:bodyPr wrap="square" lIns="0" tIns="0" rIns="0" bIns="0" rtlCol="0" anchor="ctr">
            <a:spAutoFit/>
          </a:bodyPr>
          <a:lstStyle/>
          <a:p>
            <a:pPr lvl="0">
              <a:defRPr/>
            </a:pPr>
            <a:r>
              <a:rPr lang="en-US" sz="1800" dirty="0"/>
              <a:t>Legacy systems and paper records make it hard to find documentation</a:t>
            </a:r>
          </a:p>
        </p:txBody>
      </p:sp>
    </p:spTree>
    <p:extLst>
      <p:ext uri="{BB962C8B-B14F-4D97-AF65-F5344CB8AC3E}">
        <p14:creationId xmlns:p14="http://schemas.microsoft.com/office/powerpoint/2010/main" val="2112473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40E45A-5E40-F540-A7D7-E1FE37065E67}"/>
              </a:ext>
            </a:extLst>
          </p:cNvPr>
          <p:cNvSpPr>
            <a:spLocks noGrp="1"/>
          </p:cNvSpPr>
          <p:nvPr>
            <p:ph type="title"/>
          </p:nvPr>
        </p:nvSpPr>
        <p:spPr/>
        <p:txBody>
          <a:bodyPr wrap="square" anchor="t">
            <a:spAutoFit/>
          </a:bodyPr>
          <a:lstStyle/>
          <a:p>
            <a:pPr lvl="0"/>
            <a:r>
              <a:rPr lang="en-US" noProof="0" dirty="0">
                <a:solidFill>
                  <a:schemeClr val="bg1"/>
                </a:solidFill>
              </a:rPr>
              <a:t>Gain operational visibility </a:t>
            </a:r>
          </a:p>
        </p:txBody>
      </p:sp>
      <p:sp>
        <p:nvSpPr>
          <p:cNvPr id="24" name="TextBox 23">
            <a:extLst>
              <a:ext uri="{FF2B5EF4-FFF2-40B4-BE49-F238E27FC236}">
                <a16:creationId xmlns:a16="http://schemas.microsoft.com/office/drawing/2014/main" id="{F1661547-34F4-4752-92ED-A5671A6A3C3A}"/>
              </a:ext>
            </a:extLst>
          </p:cNvPr>
          <p:cNvSpPr txBox="1"/>
          <p:nvPr/>
        </p:nvSpPr>
        <p:spPr>
          <a:xfrm>
            <a:off x="1472354" y="2468043"/>
            <a:ext cx="4658600"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Segoe UI"/>
                <a:ea typeface="+mn-ea"/>
                <a:cs typeface="+mn-cs"/>
              </a:rPr>
              <a:t>Gain insights with data</a:t>
            </a:r>
          </a:p>
        </p:txBody>
      </p:sp>
      <p:sp>
        <p:nvSpPr>
          <p:cNvPr id="30" name="TextBox 29">
            <a:extLst>
              <a:ext uri="{FF2B5EF4-FFF2-40B4-BE49-F238E27FC236}">
                <a16:creationId xmlns:a16="http://schemas.microsoft.com/office/drawing/2014/main" id="{5BAA8150-8573-4CF8-8825-51349B41DAE4}"/>
              </a:ext>
            </a:extLst>
          </p:cNvPr>
          <p:cNvSpPr txBox="1"/>
          <p:nvPr/>
        </p:nvSpPr>
        <p:spPr>
          <a:xfrm>
            <a:off x="1472354" y="3426222"/>
            <a:ext cx="4658600"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Segoe UI"/>
                <a:ea typeface="+mn-ea"/>
                <a:cs typeface="+mn-cs"/>
              </a:rPr>
              <a:t>Streamline data capture and insights</a:t>
            </a:r>
          </a:p>
        </p:txBody>
      </p:sp>
      <p:sp>
        <p:nvSpPr>
          <p:cNvPr id="29" name="TextBox 28">
            <a:extLst>
              <a:ext uri="{FF2B5EF4-FFF2-40B4-BE49-F238E27FC236}">
                <a16:creationId xmlns:a16="http://schemas.microsoft.com/office/drawing/2014/main" id="{2058EF9D-985A-421B-BA5B-A8B3E35BB108}"/>
              </a:ext>
            </a:extLst>
          </p:cNvPr>
          <p:cNvSpPr txBox="1"/>
          <p:nvPr/>
        </p:nvSpPr>
        <p:spPr>
          <a:xfrm>
            <a:off x="1472354" y="4384401"/>
            <a:ext cx="4658600"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Segoe UI"/>
                <a:ea typeface="+mn-ea"/>
                <a:cs typeface="+mn-cs"/>
              </a:rPr>
              <a:t>Digitize paper content for digital records</a:t>
            </a:r>
          </a:p>
        </p:txBody>
      </p:sp>
      <p:grpSp>
        <p:nvGrpSpPr>
          <p:cNvPr id="56" name="Group 4">
            <a:extLst>
              <a:ext uri="{FF2B5EF4-FFF2-40B4-BE49-F238E27FC236}">
                <a16:creationId xmlns:a16="http://schemas.microsoft.com/office/drawing/2014/main" id="{63A01523-A02F-45D6-B7F6-49570B3103B4}"/>
              </a:ext>
              <a:ext uri="{C183D7F6-B498-43B3-948B-1728B52AA6E4}">
                <adec:decorative xmlns:adec="http://schemas.microsoft.com/office/drawing/2017/decorative" val="1"/>
              </a:ext>
            </a:extLst>
          </p:cNvPr>
          <p:cNvGrpSpPr>
            <a:grpSpLocks noChangeAspect="1"/>
          </p:cNvGrpSpPr>
          <p:nvPr/>
        </p:nvGrpSpPr>
        <p:grpSpPr bwMode="auto">
          <a:xfrm>
            <a:off x="740015" y="4313880"/>
            <a:ext cx="416719" cy="418041"/>
            <a:chOff x="5389" y="2500"/>
            <a:chExt cx="315" cy="316"/>
          </a:xfrm>
        </p:grpSpPr>
        <p:sp>
          <p:nvSpPr>
            <p:cNvPr id="57" name="Freeform 5">
              <a:extLst>
                <a:ext uri="{FF2B5EF4-FFF2-40B4-BE49-F238E27FC236}">
                  <a16:creationId xmlns:a16="http://schemas.microsoft.com/office/drawing/2014/main" id="{B7520544-C3D0-4CA9-899E-915C66CBFAE5}"/>
                </a:ext>
              </a:extLst>
            </p:cNvPr>
            <p:cNvSpPr>
              <a:spLocks/>
            </p:cNvSpPr>
            <p:nvPr/>
          </p:nvSpPr>
          <p:spPr bwMode="auto">
            <a:xfrm>
              <a:off x="5389" y="2504"/>
              <a:ext cx="59" cy="269"/>
            </a:xfrm>
            <a:custGeom>
              <a:avLst/>
              <a:gdLst>
                <a:gd name="T0" fmla="*/ 53 w 80"/>
                <a:gd name="T1" fmla="*/ 283 h 362"/>
                <a:gd name="T2" fmla="*/ 53 w 80"/>
                <a:gd name="T3" fmla="*/ 283 h 362"/>
                <a:gd name="T4" fmla="*/ 57 w 80"/>
                <a:gd name="T5" fmla="*/ 267 h 362"/>
                <a:gd name="T6" fmla="*/ 66 w 80"/>
                <a:gd name="T7" fmla="*/ 255 h 362"/>
                <a:gd name="T8" fmla="*/ 76 w 80"/>
                <a:gd name="T9" fmla="*/ 247 h 362"/>
                <a:gd name="T10" fmla="*/ 80 w 80"/>
                <a:gd name="T11" fmla="*/ 239 h 362"/>
                <a:gd name="T12" fmla="*/ 80 w 80"/>
                <a:gd name="T13" fmla="*/ 80 h 362"/>
                <a:gd name="T14" fmla="*/ 0 w 80"/>
                <a:gd name="T15" fmla="*/ 0 h 362"/>
                <a:gd name="T16" fmla="*/ 0 w 80"/>
                <a:gd name="T17" fmla="*/ 309 h 362"/>
                <a:gd name="T18" fmla="*/ 53 w 80"/>
                <a:gd name="T19" fmla="*/ 362 h 362"/>
                <a:gd name="T20" fmla="*/ 53 w 80"/>
                <a:gd name="T21" fmla="*/ 28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362">
                  <a:moveTo>
                    <a:pt x="53" y="283"/>
                  </a:moveTo>
                  <a:lnTo>
                    <a:pt x="53" y="283"/>
                  </a:lnTo>
                  <a:cubicBezTo>
                    <a:pt x="53" y="276"/>
                    <a:pt x="54" y="271"/>
                    <a:pt x="57" y="267"/>
                  </a:cubicBezTo>
                  <a:cubicBezTo>
                    <a:pt x="60" y="262"/>
                    <a:pt x="63" y="258"/>
                    <a:pt x="66" y="255"/>
                  </a:cubicBezTo>
                  <a:cubicBezTo>
                    <a:pt x="70" y="252"/>
                    <a:pt x="73" y="249"/>
                    <a:pt x="76" y="247"/>
                  </a:cubicBezTo>
                  <a:cubicBezTo>
                    <a:pt x="78" y="244"/>
                    <a:pt x="80" y="242"/>
                    <a:pt x="80" y="239"/>
                  </a:cubicBezTo>
                  <a:lnTo>
                    <a:pt x="80" y="80"/>
                  </a:lnTo>
                  <a:lnTo>
                    <a:pt x="0" y="0"/>
                  </a:lnTo>
                  <a:lnTo>
                    <a:pt x="0" y="309"/>
                  </a:lnTo>
                  <a:lnTo>
                    <a:pt x="53" y="362"/>
                  </a:lnTo>
                  <a:lnTo>
                    <a:pt x="53" y="283"/>
                  </a:ln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58" name="Freeform 6">
              <a:extLst>
                <a:ext uri="{FF2B5EF4-FFF2-40B4-BE49-F238E27FC236}">
                  <a16:creationId xmlns:a16="http://schemas.microsoft.com/office/drawing/2014/main" id="{6711AAE1-B4BA-4E88-BF7B-E113EFE19D8D}"/>
                </a:ext>
              </a:extLst>
            </p:cNvPr>
            <p:cNvSpPr>
              <a:spLocks/>
            </p:cNvSpPr>
            <p:nvPr/>
          </p:nvSpPr>
          <p:spPr bwMode="auto">
            <a:xfrm>
              <a:off x="5413" y="2500"/>
              <a:ext cx="144" cy="238"/>
            </a:xfrm>
            <a:custGeom>
              <a:avLst/>
              <a:gdLst>
                <a:gd name="T0" fmla="*/ 194 w 194"/>
                <a:gd name="T1" fmla="*/ 0 h 319"/>
                <a:gd name="T2" fmla="*/ 194 w 194"/>
                <a:gd name="T3" fmla="*/ 0 h 319"/>
                <a:gd name="T4" fmla="*/ 194 w 194"/>
                <a:gd name="T5" fmla="*/ 5 h 319"/>
                <a:gd name="T6" fmla="*/ 179 w 194"/>
                <a:gd name="T7" fmla="*/ 20 h 319"/>
                <a:gd name="T8" fmla="*/ 172 w 194"/>
                <a:gd name="T9" fmla="*/ 45 h 319"/>
                <a:gd name="T10" fmla="*/ 142 w 194"/>
                <a:gd name="T11" fmla="*/ 45 h 319"/>
                <a:gd name="T12" fmla="*/ 123 w 194"/>
                <a:gd name="T13" fmla="*/ 52 h 319"/>
                <a:gd name="T14" fmla="*/ 120 w 194"/>
                <a:gd name="T15" fmla="*/ 52 h 319"/>
                <a:gd name="T16" fmla="*/ 120 w 194"/>
                <a:gd name="T17" fmla="*/ 56 h 319"/>
                <a:gd name="T18" fmla="*/ 115 w 194"/>
                <a:gd name="T19" fmla="*/ 72 h 319"/>
                <a:gd name="T20" fmla="*/ 115 w 194"/>
                <a:gd name="T21" fmla="*/ 100 h 319"/>
                <a:gd name="T22" fmla="*/ 120 w 194"/>
                <a:gd name="T23" fmla="*/ 115 h 319"/>
                <a:gd name="T24" fmla="*/ 142 w 194"/>
                <a:gd name="T25" fmla="*/ 127 h 319"/>
                <a:gd name="T26" fmla="*/ 172 w 194"/>
                <a:gd name="T27" fmla="*/ 127 h 319"/>
                <a:gd name="T28" fmla="*/ 171 w 194"/>
                <a:gd name="T29" fmla="*/ 131 h 319"/>
                <a:gd name="T30" fmla="*/ 156 w 194"/>
                <a:gd name="T31" fmla="*/ 138 h 319"/>
                <a:gd name="T32" fmla="*/ 120 w 194"/>
                <a:gd name="T33" fmla="*/ 175 h 319"/>
                <a:gd name="T34" fmla="*/ 90 w 194"/>
                <a:gd name="T35" fmla="*/ 205 h 319"/>
                <a:gd name="T36" fmla="*/ 90 w 194"/>
                <a:gd name="T37" fmla="*/ 243 h 319"/>
                <a:gd name="T38" fmla="*/ 120 w 194"/>
                <a:gd name="T39" fmla="*/ 273 h 319"/>
                <a:gd name="T40" fmla="*/ 120 w 194"/>
                <a:gd name="T41" fmla="*/ 319 h 319"/>
                <a:gd name="T42" fmla="*/ 48 w 194"/>
                <a:gd name="T43" fmla="*/ 319 h 319"/>
                <a:gd name="T44" fmla="*/ 48 w 194"/>
                <a:gd name="T45" fmla="*/ 288 h 319"/>
                <a:gd name="T46" fmla="*/ 52 w 194"/>
                <a:gd name="T47" fmla="*/ 280 h 319"/>
                <a:gd name="T48" fmla="*/ 61 w 194"/>
                <a:gd name="T49" fmla="*/ 272 h 319"/>
                <a:gd name="T50" fmla="*/ 70 w 194"/>
                <a:gd name="T51" fmla="*/ 260 h 319"/>
                <a:gd name="T52" fmla="*/ 74 w 194"/>
                <a:gd name="T53" fmla="*/ 244 h 319"/>
                <a:gd name="T54" fmla="*/ 74 w 194"/>
                <a:gd name="T55" fmla="*/ 85 h 319"/>
                <a:gd name="T56" fmla="*/ 72 w 194"/>
                <a:gd name="T57" fmla="*/ 75 h 319"/>
                <a:gd name="T58" fmla="*/ 67 w 194"/>
                <a:gd name="T59" fmla="*/ 66 h 319"/>
                <a:gd name="T60" fmla="*/ 0 w 194"/>
                <a:gd name="T61" fmla="*/ 0 h 319"/>
                <a:gd name="T62" fmla="*/ 194 w 194"/>
                <a:gd name="T6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4" h="319">
                  <a:moveTo>
                    <a:pt x="194" y="0"/>
                  </a:moveTo>
                  <a:lnTo>
                    <a:pt x="194" y="0"/>
                  </a:lnTo>
                  <a:lnTo>
                    <a:pt x="194" y="5"/>
                  </a:lnTo>
                  <a:lnTo>
                    <a:pt x="179" y="20"/>
                  </a:lnTo>
                  <a:cubicBezTo>
                    <a:pt x="172" y="27"/>
                    <a:pt x="170" y="36"/>
                    <a:pt x="172" y="45"/>
                  </a:cubicBezTo>
                  <a:lnTo>
                    <a:pt x="142" y="45"/>
                  </a:lnTo>
                  <a:cubicBezTo>
                    <a:pt x="135" y="45"/>
                    <a:pt x="128" y="48"/>
                    <a:pt x="123" y="52"/>
                  </a:cubicBezTo>
                  <a:lnTo>
                    <a:pt x="120" y="52"/>
                  </a:lnTo>
                  <a:lnTo>
                    <a:pt x="120" y="56"/>
                  </a:lnTo>
                  <a:cubicBezTo>
                    <a:pt x="117" y="61"/>
                    <a:pt x="115" y="66"/>
                    <a:pt x="115" y="72"/>
                  </a:cubicBezTo>
                  <a:lnTo>
                    <a:pt x="115" y="100"/>
                  </a:lnTo>
                  <a:cubicBezTo>
                    <a:pt x="115" y="106"/>
                    <a:pt x="117" y="111"/>
                    <a:pt x="120" y="115"/>
                  </a:cubicBezTo>
                  <a:cubicBezTo>
                    <a:pt x="125" y="122"/>
                    <a:pt x="133" y="127"/>
                    <a:pt x="142" y="127"/>
                  </a:cubicBezTo>
                  <a:lnTo>
                    <a:pt x="172" y="127"/>
                  </a:lnTo>
                  <a:cubicBezTo>
                    <a:pt x="171" y="128"/>
                    <a:pt x="171" y="129"/>
                    <a:pt x="171" y="131"/>
                  </a:cubicBezTo>
                  <a:cubicBezTo>
                    <a:pt x="166" y="132"/>
                    <a:pt x="161" y="134"/>
                    <a:pt x="156" y="138"/>
                  </a:cubicBezTo>
                  <a:lnTo>
                    <a:pt x="120" y="175"/>
                  </a:lnTo>
                  <a:lnTo>
                    <a:pt x="90" y="205"/>
                  </a:lnTo>
                  <a:cubicBezTo>
                    <a:pt x="79" y="215"/>
                    <a:pt x="79" y="232"/>
                    <a:pt x="90" y="243"/>
                  </a:cubicBezTo>
                  <a:lnTo>
                    <a:pt x="120" y="273"/>
                  </a:lnTo>
                  <a:lnTo>
                    <a:pt x="120" y="319"/>
                  </a:lnTo>
                  <a:lnTo>
                    <a:pt x="48" y="319"/>
                  </a:lnTo>
                  <a:lnTo>
                    <a:pt x="48" y="288"/>
                  </a:lnTo>
                  <a:cubicBezTo>
                    <a:pt x="48" y="285"/>
                    <a:pt x="49" y="283"/>
                    <a:pt x="52" y="280"/>
                  </a:cubicBezTo>
                  <a:cubicBezTo>
                    <a:pt x="55" y="278"/>
                    <a:pt x="58" y="275"/>
                    <a:pt x="61" y="272"/>
                  </a:cubicBezTo>
                  <a:cubicBezTo>
                    <a:pt x="64" y="268"/>
                    <a:pt x="67" y="265"/>
                    <a:pt x="70" y="260"/>
                  </a:cubicBezTo>
                  <a:cubicBezTo>
                    <a:pt x="73" y="256"/>
                    <a:pt x="74" y="251"/>
                    <a:pt x="74" y="244"/>
                  </a:cubicBezTo>
                  <a:lnTo>
                    <a:pt x="74" y="85"/>
                  </a:lnTo>
                  <a:cubicBezTo>
                    <a:pt x="74" y="81"/>
                    <a:pt x="74" y="78"/>
                    <a:pt x="72" y="75"/>
                  </a:cubicBezTo>
                  <a:cubicBezTo>
                    <a:pt x="71" y="71"/>
                    <a:pt x="69" y="68"/>
                    <a:pt x="67" y="66"/>
                  </a:cubicBezTo>
                  <a:lnTo>
                    <a:pt x="0" y="0"/>
                  </a:lnTo>
                  <a:lnTo>
                    <a:pt x="194" y="0"/>
                  </a:ln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59" name="Freeform 7">
              <a:extLst>
                <a:ext uri="{FF2B5EF4-FFF2-40B4-BE49-F238E27FC236}">
                  <a16:creationId xmlns:a16="http://schemas.microsoft.com/office/drawing/2014/main" id="{845E0973-0A6D-405C-A854-EBD5EA419B08}"/>
                </a:ext>
              </a:extLst>
            </p:cNvPr>
            <p:cNvSpPr>
              <a:spLocks/>
            </p:cNvSpPr>
            <p:nvPr/>
          </p:nvSpPr>
          <p:spPr bwMode="auto">
            <a:xfrm>
              <a:off x="5502" y="2539"/>
              <a:ext cx="182" cy="277"/>
            </a:xfrm>
            <a:custGeom>
              <a:avLst/>
              <a:gdLst>
                <a:gd name="T0" fmla="*/ 0 w 245"/>
                <a:gd name="T1" fmla="*/ 373 h 373"/>
                <a:gd name="T2" fmla="*/ 0 w 245"/>
                <a:gd name="T3" fmla="*/ 373 h 373"/>
                <a:gd name="T4" fmla="*/ 245 w 245"/>
                <a:gd name="T5" fmla="*/ 373 h 373"/>
                <a:gd name="T6" fmla="*/ 245 w 245"/>
                <a:gd name="T7" fmla="*/ 203 h 373"/>
                <a:gd name="T8" fmla="*/ 219 w 245"/>
                <a:gd name="T9" fmla="*/ 176 h 373"/>
                <a:gd name="T10" fmla="*/ 219 w 245"/>
                <a:gd name="T11" fmla="*/ 0 h 373"/>
                <a:gd name="T12" fmla="*/ 169 w 245"/>
                <a:gd name="T13" fmla="*/ 0 h 373"/>
                <a:gd name="T14" fmla="*/ 183 w 245"/>
                <a:gd name="T15" fmla="*/ 15 h 373"/>
                <a:gd name="T16" fmla="*/ 183 w 245"/>
                <a:gd name="T17" fmla="*/ 53 h 373"/>
                <a:gd name="T18" fmla="*/ 118 w 245"/>
                <a:gd name="T19" fmla="*/ 118 h 373"/>
                <a:gd name="T20" fmla="*/ 117 w 245"/>
                <a:gd name="T21" fmla="*/ 120 h 373"/>
                <a:gd name="T22" fmla="*/ 102 w 245"/>
                <a:gd name="T23" fmla="*/ 127 h 373"/>
                <a:gd name="T24" fmla="*/ 101 w 245"/>
                <a:gd name="T25" fmla="*/ 131 h 373"/>
                <a:gd name="T26" fmla="*/ 131 w 245"/>
                <a:gd name="T27" fmla="*/ 131 h 373"/>
                <a:gd name="T28" fmla="*/ 158 w 245"/>
                <a:gd name="T29" fmla="*/ 158 h 373"/>
                <a:gd name="T30" fmla="*/ 158 w 245"/>
                <a:gd name="T31" fmla="*/ 186 h 373"/>
                <a:gd name="T32" fmla="*/ 131 w 245"/>
                <a:gd name="T33" fmla="*/ 213 h 373"/>
                <a:gd name="T34" fmla="*/ 101 w 245"/>
                <a:gd name="T35" fmla="*/ 213 h 373"/>
                <a:gd name="T36" fmla="*/ 94 w 245"/>
                <a:gd name="T37" fmla="*/ 238 h 373"/>
                <a:gd name="T38" fmla="*/ 74 w 245"/>
                <a:gd name="T39" fmla="*/ 257 h 373"/>
                <a:gd name="T40" fmla="*/ 74 w 245"/>
                <a:gd name="T41" fmla="*/ 258 h 373"/>
                <a:gd name="T42" fmla="*/ 55 w 245"/>
                <a:gd name="T43" fmla="*/ 265 h 373"/>
                <a:gd name="T44" fmla="*/ 36 w 245"/>
                <a:gd name="T45" fmla="*/ 258 h 373"/>
                <a:gd name="T46" fmla="*/ 35 w 245"/>
                <a:gd name="T47" fmla="*/ 256 h 373"/>
                <a:gd name="T48" fmla="*/ 0 w 245"/>
                <a:gd name="T49" fmla="*/ 221 h 373"/>
                <a:gd name="T50" fmla="*/ 0 w 245"/>
                <a:gd name="T51" fmla="*/ 267 h 373"/>
                <a:gd name="T52" fmla="*/ 0 w 245"/>
                <a:gd name="T53"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373">
                  <a:moveTo>
                    <a:pt x="0" y="373"/>
                  </a:moveTo>
                  <a:lnTo>
                    <a:pt x="0" y="373"/>
                  </a:lnTo>
                  <a:lnTo>
                    <a:pt x="245" y="373"/>
                  </a:lnTo>
                  <a:lnTo>
                    <a:pt x="245" y="203"/>
                  </a:lnTo>
                  <a:lnTo>
                    <a:pt x="219" y="176"/>
                  </a:lnTo>
                  <a:lnTo>
                    <a:pt x="219" y="0"/>
                  </a:lnTo>
                  <a:lnTo>
                    <a:pt x="169" y="0"/>
                  </a:lnTo>
                  <a:lnTo>
                    <a:pt x="183" y="15"/>
                  </a:lnTo>
                  <a:cubicBezTo>
                    <a:pt x="194" y="25"/>
                    <a:pt x="194" y="42"/>
                    <a:pt x="183" y="53"/>
                  </a:cubicBezTo>
                  <a:lnTo>
                    <a:pt x="118" y="118"/>
                  </a:lnTo>
                  <a:lnTo>
                    <a:pt x="117" y="120"/>
                  </a:lnTo>
                  <a:cubicBezTo>
                    <a:pt x="112" y="124"/>
                    <a:pt x="107" y="126"/>
                    <a:pt x="102" y="127"/>
                  </a:cubicBezTo>
                  <a:cubicBezTo>
                    <a:pt x="102" y="128"/>
                    <a:pt x="102" y="130"/>
                    <a:pt x="101" y="131"/>
                  </a:cubicBezTo>
                  <a:lnTo>
                    <a:pt x="131" y="131"/>
                  </a:lnTo>
                  <a:cubicBezTo>
                    <a:pt x="146" y="131"/>
                    <a:pt x="158" y="143"/>
                    <a:pt x="158" y="158"/>
                  </a:cubicBezTo>
                  <a:lnTo>
                    <a:pt x="158" y="186"/>
                  </a:lnTo>
                  <a:cubicBezTo>
                    <a:pt x="158" y="201"/>
                    <a:pt x="146" y="213"/>
                    <a:pt x="131" y="213"/>
                  </a:cubicBezTo>
                  <a:lnTo>
                    <a:pt x="101" y="213"/>
                  </a:lnTo>
                  <a:cubicBezTo>
                    <a:pt x="103" y="221"/>
                    <a:pt x="101" y="231"/>
                    <a:pt x="94" y="238"/>
                  </a:cubicBezTo>
                  <a:lnTo>
                    <a:pt x="74" y="257"/>
                  </a:lnTo>
                  <a:lnTo>
                    <a:pt x="74" y="258"/>
                  </a:lnTo>
                  <a:cubicBezTo>
                    <a:pt x="69" y="263"/>
                    <a:pt x="62" y="265"/>
                    <a:pt x="55" y="265"/>
                  </a:cubicBezTo>
                  <a:cubicBezTo>
                    <a:pt x="48" y="265"/>
                    <a:pt x="42" y="263"/>
                    <a:pt x="36" y="258"/>
                  </a:cubicBezTo>
                  <a:lnTo>
                    <a:pt x="35" y="256"/>
                  </a:lnTo>
                  <a:lnTo>
                    <a:pt x="0" y="221"/>
                  </a:lnTo>
                  <a:lnTo>
                    <a:pt x="0" y="267"/>
                  </a:lnTo>
                  <a:lnTo>
                    <a:pt x="0" y="373"/>
                  </a:ln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60" name="Freeform 8">
              <a:extLst>
                <a:ext uri="{FF2B5EF4-FFF2-40B4-BE49-F238E27FC236}">
                  <a16:creationId xmlns:a16="http://schemas.microsoft.com/office/drawing/2014/main" id="{5138A4F8-BE75-49D1-8C27-9AE7D7F550B5}"/>
                </a:ext>
              </a:extLst>
            </p:cNvPr>
            <p:cNvSpPr>
              <a:spLocks/>
            </p:cNvSpPr>
            <p:nvPr/>
          </p:nvSpPr>
          <p:spPr bwMode="auto">
            <a:xfrm>
              <a:off x="5502" y="2539"/>
              <a:ext cx="2" cy="3"/>
            </a:xfrm>
            <a:custGeom>
              <a:avLst/>
              <a:gdLst>
                <a:gd name="T0" fmla="*/ 0 w 3"/>
                <a:gd name="T1" fmla="*/ 4 h 4"/>
                <a:gd name="T2" fmla="*/ 0 w 3"/>
                <a:gd name="T3" fmla="*/ 4 h 4"/>
                <a:gd name="T4" fmla="*/ 3 w 3"/>
                <a:gd name="T5" fmla="*/ 0 h 4"/>
                <a:gd name="T6" fmla="*/ 0 w 3"/>
                <a:gd name="T7" fmla="*/ 0 h 4"/>
                <a:gd name="T8" fmla="*/ 0 w 3"/>
                <a:gd name="T9" fmla="*/ 4 h 4"/>
              </a:gdLst>
              <a:ahLst/>
              <a:cxnLst>
                <a:cxn ang="0">
                  <a:pos x="T0" y="T1"/>
                </a:cxn>
                <a:cxn ang="0">
                  <a:pos x="T2" y="T3"/>
                </a:cxn>
                <a:cxn ang="0">
                  <a:pos x="T4" y="T5"/>
                </a:cxn>
                <a:cxn ang="0">
                  <a:pos x="T6" y="T7"/>
                </a:cxn>
                <a:cxn ang="0">
                  <a:pos x="T8" y="T9"/>
                </a:cxn>
              </a:cxnLst>
              <a:rect l="0" t="0" r="r" b="b"/>
              <a:pathLst>
                <a:path w="3" h="4">
                  <a:moveTo>
                    <a:pt x="0" y="4"/>
                  </a:moveTo>
                  <a:lnTo>
                    <a:pt x="0" y="4"/>
                  </a:lnTo>
                  <a:cubicBezTo>
                    <a:pt x="1" y="3"/>
                    <a:pt x="2" y="2"/>
                    <a:pt x="3" y="0"/>
                  </a:cubicBezTo>
                  <a:lnTo>
                    <a:pt x="0" y="0"/>
                  </a:lnTo>
                  <a:lnTo>
                    <a:pt x="0" y="4"/>
                  </a:ln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61" name="Freeform 9">
              <a:extLst>
                <a:ext uri="{FF2B5EF4-FFF2-40B4-BE49-F238E27FC236}">
                  <a16:creationId xmlns:a16="http://schemas.microsoft.com/office/drawing/2014/main" id="{DE2B9141-5FAE-496A-8877-EDC62088EB84}"/>
                </a:ext>
              </a:extLst>
            </p:cNvPr>
            <p:cNvSpPr>
              <a:spLocks/>
            </p:cNvSpPr>
            <p:nvPr/>
          </p:nvSpPr>
          <p:spPr bwMode="auto">
            <a:xfrm>
              <a:off x="5684" y="2539"/>
              <a:ext cx="20" cy="132"/>
            </a:xfrm>
            <a:custGeom>
              <a:avLst/>
              <a:gdLst>
                <a:gd name="T0" fmla="*/ 27 w 27"/>
                <a:gd name="T1" fmla="*/ 165 h 178"/>
                <a:gd name="T2" fmla="*/ 27 w 27"/>
                <a:gd name="T3" fmla="*/ 165 h 178"/>
                <a:gd name="T4" fmla="*/ 27 w 27"/>
                <a:gd name="T5" fmla="*/ 0 h 178"/>
                <a:gd name="T6" fmla="*/ 0 w 27"/>
                <a:gd name="T7" fmla="*/ 0 h 178"/>
                <a:gd name="T8" fmla="*/ 0 w 27"/>
                <a:gd name="T9" fmla="*/ 165 h 178"/>
                <a:gd name="T10" fmla="*/ 14 w 27"/>
                <a:gd name="T11" fmla="*/ 178 h 178"/>
                <a:gd name="T12" fmla="*/ 27 w 27"/>
                <a:gd name="T13" fmla="*/ 165 h 178"/>
              </a:gdLst>
              <a:ahLst/>
              <a:cxnLst>
                <a:cxn ang="0">
                  <a:pos x="T0" y="T1"/>
                </a:cxn>
                <a:cxn ang="0">
                  <a:pos x="T2" y="T3"/>
                </a:cxn>
                <a:cxn ang="0">
                  <a:pos x="T4" y="T5"/>
                </a:cxn>
                <a:cxn ang="0">
                  <a:pos x="T6" y="T7"/>
                </a:cxn>
                <a:cxn ang="0">
                  <a:pos x="T8" y="T9"/>
                </a:cxn>
                <a:cxn ang="0">
                  <a:pos x="T10" y="T11"/>
                </a:cxn>
                <a:cxn ang="0">
                  <a:pos x="T12" y="T13"/>
                </a:cxn>
              </a:cxnLst>
              <a:rect l="0" t="0" r="r" b="b"/>
              <a:pathLst>
                <a:path w="27" h="178">
                  <a:moveTo>
                    <a:pt x="27" y="165"/>
                  </a:moveTo>
                  <a:lnTo>
                    <a:pt x="27" y="165"/>
                  </a:lnTo>
                  <a:lnTo>
                    <a:pt x="27" y="0"/>
                  </a:lnTo>
                  <a:lnTo>
                    <a:pt x="0" y="0"/>
                  </a:lnTo>
                  <a:lnTo>
                    <a:pt x="0" y="165"/>
                  </a:lnTo>
                  <a:lnTo>
                    <a:pt x="14" y="178"/>
                  </a:lnTo>
                  <a:lnTo>
                    <a:pt x="27" y="165"/>
                  </a:ln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66" name="Freeform 10">
              <a:extLst>
                <a:ext uri="{FF2B5EF4-FFF2-40B4-BE49-F238E27FC236}">
                  <a16:creationId xmlns:a16="http://schemas.microsoft.com/office/drawing/2014/main" id="{B64F9663-002C-4206-847D-47C93A04F8B4}"/>
                </a:ext>
              </a:extLst>
            </p:cNvPr>
            <p:cNvSpPr>
              <a:spLocks/>
            </p:cNvSpPr>
            <p:nvPr/>
          </p:nvSpPr>
          <p:spPr bwMode="auto">
            <a:xfrm>
              <a:off x="5518" y="2514"/>
              <a:ext cx="107" cy="100"/>
            </a:xfrm>
            <a:custGeom>
              <a:avLst/>
              <a:gdLst>
                <a:gd name="T0" fmla="*/ 109 w 143"/>
                <a:gd name="T1" fmla="*/ 33 h 134"/>
                <a:gd name="T2" fmla="*/ 109 w 143"/>
                <a:gd name="T3" fmla="*/ 33 h 134"/>
                <a:gd name="T4" fmla="*/ 77 w 143"/>
                <a:gd name="T5" fmla="*/ 2 h 134"/>
                <a:gd name="T6" fmla="*/ 76 w 143"/>
                <a:gd name="T7" fmla="*/ 0 h 134"/>
                <a:gd name="T8" fmla="*/ 56 w 143"/>
                <a:gd name="T9" fmla="*/ 20 h 134"/>
                <a:gd name="T10" fmla="*/ 69 w 143"/>
                <a:gd name="T11" fmla="*/ 33 h 134"/>
                <a:gd name="T12" fmla="*/ 77 w 143"/>
                <a:gd name="T13" fmla="*/ 42 h 134"/>
                <a:gd name="T14" fmla="*/ 88 w 143"/>
                <a:gd name="T15" fmla="*/ 53 h 134"/>
                <a:gd name="T16" fmla="*/ 77 w 143"/>
                <a:gd name="T17" fmla="*/ 53 h 134"/>
                <a:gd name="T18" fmla="*/ 52 w 143"/>
                <a:gd name="T19" fmla="*/ 53 h 134"/>
                <a:gd name="T20" fmla="*/ 0 w 143"/>
                <a:gd name="T21" fmla="*/ 53 h 134"/>
                <a:gd name="T22" fmla="*/ 0 w 143"/>
                <a:gd name="T23" fmla="*/ 81 h 134"/>
                <a:gd name="T24" fmla="*/ 52 w 143"/>
                <a:gd name="T25" fmla="*/ 81 h 134"/>
                <a:gd name="T26" fmla="*/ 77 w 143"/>
                <a:gd name="T27" fmla="*/ 81 h 134"/>
                <a:gd name="T28" fmla="*/ 88 w 143"/>
                <a:gd name="T29" fmla="*/ 81 h 134"/>
                <a:gd name="T30" fmla="*/ 77 w 143"/>
                <a:gd name="T31" fmla="*/ 92 h 134"/>
                <a:gd name="T32" fmla="*/ 56 w 143"/>
                <a:gd name="T33" fmla="*/ 114 h 134"/>
                <a:gd name="T34" fmla="*/ 76 w 143"/>
                <a:gd name="T35" fmla="*/ 134 h 134"/>
                <a:gd name="T36" fmla="*/ 77 w 143"/>
                <a:gd name="T37" fmla="*/ 132 h 134"/>
                <a:gd name="T38" fmla="*/ 143 w 143"/>
                <a:gd name="T39" fmla="*/ 67 h 134"/>
                <a:gd name="T40" fmla="*/ 109 w 143"/>
                <a:gd name="T41" fmla="*/ 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34">
                  <a:moveTo>
                    <a:pt x="109" y="33"/>
                  </a:moveTo>
                  <a:lnTo>
                    <a:pt x="109" y="33"/>
                  </a:lnTo>
                  <a:lnTo>
                    <a:pt x="77" y="2"/>
                  </a:lnTo>
                  <a:lnTo>
                    <a:pt x="76" y="0"/>
                  </a:lnTo>
                  <a:lnTo>
                    <a:pt x="56" y="20"/>
                  </a:lnTo>
                  <a:lnTo>
                    <a:pt x="69" y="33"/>
                  </a:lnTo>
                  <a:lnTo>
                    <a:pt x="77" y="42"/>
                  </a:lnTo>
                  <a:lnTo>
                    <a:pt x="88" y="53"/>
                  </a:lnTo>
                  <a:lnTo>
                    <a:pt x="77" y="53"/>
                  </a:lnTo>
                  <a:lnTo>
                    <a:pt x="52" y="53"/>
                  </a:lnTo>
                  <a:lnTo>
                    <a:pt x="0" y="53"/>
                  </a:lnTo>
                  <a:lnTo>
                    <a:pt x="0" y="81"/>
                  </a:lnTo>
                  <a:lnTo>
                    <a:pt x="52" y="81"/>
                  </a:lnTo>
                  <a:lnTo>
                    <a:pt x="77" y="81"/>
                  </a:lnTo>
                  <a:lnTo>
                    <a:pt x="88" y="81"/>
                  </a:lnTo>
                  <a:lnTo>
                    <a:pt x="77" y="92"/>
                  </a:lnTo>
                  <a:lnTo>
                    <a:pt x="56" y="114"/>
                  </a:lnTo>
                  <a:lnTo>
                    <a:pt x="76" y="134"/>
                  </a:lnTo>
                  <a:lnTo>
                    <a:pt x="77" y="132"/>
                  </a:lnTo>
                  <a:lnTo>
                    <a:pt x="143" y="67"/>
                  </a:lnTo>
                  <a:lnTo>
                    <a:pt x="109" y="33"/>
                  </a:ln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70" name="Freeform 11">
              <a:extLst>
                <a:ext uri="{FF2B5EF4-FFF2-40B4-BE49-F238E27FC236}">
                  <a16:creationId xmlns:a16="http://schemas.microsoft.com/office/drawing/2014/main" id="{5D315F8C-9759-4139-BAEA-95D648E48C10}"/>
                </a:ext>
              </a:extLst>
            </p:cNvPr>
            <p:cNvSpPr>
              <a:spLocks/>
            </p:cNvSpPr>
            <p:nvPr/>
          </p:nvSpPr>
          <p:spPr bwMode="auto">
            <a:xfrm>
              <a:off x="5557" y="2701"/>
              <a:ext cx="1" cy="2"/>
            </a:xfrm>
            <a:custGeom>
              <a:avLst/>
              <a:gdLst>
                <a:gd name="T0" fmla="*/ 1 w 1"/>
                <a:gd name="T1" fmla="*/ 1 h 2"/>
                <a:gd name="T2" fmla="*/ 1 w 1"/>
                <a:gd name="T3" fmla="*/ 1 h 2"/>
                <a:gd name="T4" fmla="*/ 0 w 1"/>
                <a:gd name="T5" fmla="*/ 0 h 2"/>
                <a:gd name="T6" fmla="*/ 0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1"/>
                  </a:lnTo>
                  <a:lnTo>
                    <a:pt x="0" y="0"/>
                  </a:lnTo>
                  <a:lnTo>
                    <a:pt x="0" y="2"/>
                  </a:lnTo>
                  <a:lnTo>
                    <a:pt x="1" y="1"/>
                  </a:ln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73" name="Freeform 12">
              <a:extLst>
                <a:ext uri="{FF2B5EF4-FFF2-40B4-BE49-F238E27FC236}">
                  <a16:creationId xmlns:a16="http://schemas.microsoft.com/office/drawing/2014/main" id="{91F72DF0-62A3-4148-9BF6-F2A415AAD7E2}"/>
                </a:ext>
              </a:extLst>
            </p:cNvPr>
            <p:cNvSpPr>
              <a:spLocks/>
            </p:cNvSpPr>
            <p:nvPr/>
          </p:nvSpPr>
          <p:spPr bwMode="auto">
            <a:xfrm>
              <a:off x="5557" y="2631"/>
              <a:ext cx="1" cy="2"/>
            </a:xfrm>
            <a:custGeom>
              <a:avLst/>
              <a:gdLst>
                <a:gd name="T0" fmla="*/ 1 w 1"/>
                <a:gd name="T1" fmla="*/ 1 h 2"/>
                <a:gd name="T2" fmla="*/ 1 w 1"/>
                <a:gd name="T3" fmla="*/ 1 h 2"/>
                <a:gd name="T4" fmla="*/ 0 w 1"/>
                <a:gd name="T5" fmla="*/ 0 h 2"/>
                <a:gd name="T6" fmla="*/ 0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1"/>
                  </a:lnTo>
                  <a:lnTo>
                    <a:pt x="0" y="0"/>
                  </a:lnTo>
                  <a:lnTo>
                    <a:pt x="0" y="2"/>
                  </a:lnTo>
                  <a:lnTo>
                    <a:pt x="1" y="1"/>
                  </a:ln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74" name="Freeform 13">
              <a:extLst>
                <a:ext uri="{FF2B5EF4-FFF2-40B4-BE49-F238E27FC236}">
                  <a16:creationId xmlns:a16="http://schemas.microsoft.com/office/drawing/2014/main" id="{A6733926-6C75-4921-B953-2C415DC50122}"/>
                </a:ext>
              </a:extLst>
            </p:cNvPr>
            <p:cNvSpPr>
              <a:spLocks/>
            </p:cNvSpPr>
            <p:nvPr/>
          </p:nvSpPr>
          <p:spPr bwMode="auto">
            <a:xfrm>
              <a:off x="5494" y="2617"/>
              <a:ext cx="105" cy="100"/>
            </a:xfrm>
            <a:custGeom>
              <a:avLst/>
              <a:gdLst>
                <a:gd name="T0" fmla="*/ 85 w 142"/>
                <a:gd name="T1" fmla="*/ 81 h 134"/>
                <a:gd name="T2" fmla="*/ 85 w 142"/>
                <a:gd name="T3" fmla="*/ 81 h 134"/>
                <a:gd name="T4" fmla="*/ 142 w 142"/>
                <a:gd name="T5" fmla="*/ 81 h 134"/>
                <a:gd name="T6" fmla="*/ 142 w 142"/>
                <a:gd name="T7" fmla="*/ 53 h 134"/>
                <a:gd name="T8" fmla="*/ 85 w 142"/>
                <a:gd name="T9" fmla="*/ 53 h 134"/>
                <a:gd name="T10" fmla="*/ 65 w 142"/>
                <a:gd name="T11" fmla="*/ 53 h 134"/>
                <a:gd name="T12" fmla="*/ 54 w 142"/>
                <a:gd name="T13" fmla="*/ 53 h 134"/>
                <a:gd name="T14" fmla="*/ 65 w 142"/>
                <a:gd name="T15" fmla="*/ 42 h 134"/>
                <a:gd name="T16" fmla="*/ 85 w 142"/>
                <a:gd name="T17" fmla="*/ 21 h 134"/>
                <a:gd name="T18" fmla="*/ 85 w 142"/>
                <a:gd name="T19" fmla="*/ 19 h 134"/>
                <a:gd name="T20" fmla="*/ 66 w 142"/>
                <a:gd name="T21" fmla="*/ 0 h 134"/>
                <a:gd name="T22" fmla="*/ 65 w 142"/>
                <a:gd name="T23" fmla="*/ 2 h 134"/>
                <a:gd name="T24" fmla="*/ 11 w 142"/>
                <a:gd name="T25" fmla="*/ 55 h 134"/>
                <a:gd name="T26" fmla="*/ 0 w 142"/>
                <a:gd name="T27" fmla="*/ 67 h 134"/>
                <a:gd name="T28" fmla="*/ 11 w 142"/>
                <a:gd name="T29" fmla="*/ 78 h 134"/>
                <a:gd name="T30" fmla="*/ 65 w 142"/>
                <a:gd name="T31" fmla="*/ 132 h 134"/>
                <a:gd name="T32" fmla="*/ 66 w 142"/>
                <a:gd name="T33" fmla="*/ 134 h 134"/>
                <a:gd name="T34" fmla="*/ 85 w 142"/>
                <a:gd name="T35" fmla="*/ 115 h 134"/>
                <a:gd name="T36" fmla="*/ 85 w 142"/>
                <a:gd name="T37" fmla="*/ 113 h 134"/>
                <a:gd name="T38" fmla="*/ 65 w 142"/>
                <a:gd name="T39" fmla="*/ 92 h 134"/>
                <a:gd name="T40" fmla="*/ 54 w 142"/>
                <a:gd name="T41" fmla="*/ 81 h 134"/>
                <a:gd name="T42" fmla="*/ 65 w 142"/>
                <a:gd name="T43" fmla="*/ 81 h 134"/>
                <a:gd name="T44" fmla="*/ 85 w 142"/>
                <a:gd name="T45" fmla="*/ 8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2" h="134">
                  <a:moveTo>
                    <a:pt x="85" y="81"/>
                  </a:moveTo>
                  <a:lnTo>
                    <a:pt x="85" y="81"/>
                  </a:lnTo>
                  <a:lnTo>
                    <a:pt x="142" y="81"/>
                  </a:lnTo>
                  <a:lnTo>
                    <a:pt x="142" y="53"/>
                  </a:lnTo>
                  <a:lnTo>
                    <a:pt x="85" y="53"/>
                  </a:lnTo>
                  <a:lnTo>
                    <a:pt x="65" y="53"/>
                  </a:lnTo>
                  <a:lnTo>
                    <a:pt x="54" y="53"/>
                  </a:lnTo>
                  <a:lnTo>
                    <a:pt x="65" y="42"/>
                  </a:lnTo>
                  <a:lnTo>
                    <a:pt x="85" y="21"/>
                  </a:lnTo>
                  <a:lnTo>
                    <a:pt x="85" y="19"/>
                  </a:lnTo>
                  <a:lnTo>
                    <a:pt x="66" y="0"/>
                  </a:lnTo>
                  <a:lnTo>
                    <a:pt x="65" y="2"/>
                  </a:lnTo>
                  <a:lnTo>
                    <a:pt x="11" y="55"/>
                  </a:lnTo>
                  <a:lnTo>
                    <a:pt x="0" y="67"/>
                  </a:lnTo>
                  <a:lnTo>
                    <a:pt x="11" y="78"/>
                  </a:lnTo>
                  <a:lnTo>
                    <a:pt x="65" y="132"/>
                  </a:lnTo>
                  <a:lnTo>
                    <a:pt x="66" y="134"/>
                  </a:lnTo>
                  <a:lnTo>
                    <a:pt x="85" y="115"/>
                  </a:lnTo>
                  <a:lnTo>
                    <a:pt x="85" y="113"/>
                  </a:lnTo>
                  <a:lnTo>
                    <a:pt x="65" y="92"/>
                  </a:lnTo>
                  <a:lnTo>
                    <a:pt x="54" y="81"/>
                  </a:lnTo>
                  <a:lnTo>
                    <a:pt x="65" y="81"/>
                  </a:lnTo>
                  <a:lnTo>
                    <a:pt x="85" y="81"/>
                  </a:ln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grpSp>
      <p:grpSp>
        <p:nvGrpSpPr>
          <p:cNvPr id="75" name="Group 74">
            <a:extLst>
              <a:ext uri="{FF2B5EF4-FFF2-40B4-BE49-F238E27FC236}">
                <a16:creationId xmlns:a16="http://schemas.microsoft.com/office/drawing/2014/main" id="{8987607D-0F68-4D65-B851-8EE6B7AEA7FB}"/>
              </a:ext>
              <a:ext uri="{C183D7F6-B498-43B3-948B-1728B52AA6E4}">
                <adec:decorative xmlns:adec="http://schemas.microsoft.com/office/drawing/2017/decorative" val="1"/>
              </a:ext>
            </a:extLst>
          </p:cNvPr>
          <p:cNvGrpSpPr/>
          <p:nvPr/>
        </p:nvGrpSpPr>
        <p:grpSpPr>
          <a:xfrm>
            <a:off x="664247" y="2444135"/>
            <a:ext cx="450515" cy="422533"/>
            <a:chOff x="1914686" y="6097692"/>
            <a:chExt cx="613410" cy="575310"/>
          </a:xfrm>
        </p:grpSpPr>
        <p:sp>
          <p:nvSpPr>
            <p:cNvPr id="76" name="Freeform 195">
              <a:extLst>
                <a:ext uri="{FF2B5EF4-FFF2-40B4-BE49-F238E27FC236}">
                  <a16:creationId xmlns:a16="http://schemas.microsoft.com/office/drawing/2014/main" id="{E452CC06-6C7D-415C-9F2F-37B9BB46BF87}"/>
                </a:ext>
              </a:extLst>
            </p:cNvPr>
            <p:cNvSpPr>
              <a:spLocks/>
            </p:cNvSpPr>
            <p:nvPr/>
          </p:nvSpPr>
          <p:spPr bwMode="gray">
            <a:xfrm>
              <a:off x="2067086" y="6250092"/>
              <a:ext cx="403860" cy="270510"/>
            </a:xfrm>
            <a:custGeom>
              <a:avLst/>
              <a:gdLst>
                <a:gd name="T0" fmla="*/ 118 w 224"/>
                <a:gd name="T1" fmla="*/ 134 h 150"/>
                <a:gd name="T2" fmla="*/ 198 w 224"/>
                <a:gd name="T3" fmla="*/ 54 h 150"/>
                <a:gd name="T4" fmla="*/ 224 w 224"/>
                <a:gd name="T5" fmla="*/ 58 h 150"/>
                <a:gd name="T6" fmla="*/ 224 w 224"/>
                <a:gd name="T7" fmla="*/ 0 h 150"/>
                <a:gd name="T8" fmla="*/ 0 w 224"/>
                <a:gd name="T9" fmla="*/ 0 h 150"/>
                <a:gd name="T10" fmla="*/ 0 w 224"/>
                <a:gd name="T11" fmla="*/ 150 h 150"/>
                <a:gd name="T12" fmla="*/ 119 w 224"/>
                <a:gd name="T13" fmla="*/ 150 h 150"/>
                <a:gd name="T14" fmla="*/ 118 w 224"/>
                <a:gd name="T15" fmla="*/ 134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50">
                  <a:moveTo>
                    <a:pt x="118" y="134"/>
                  </a:moveTo>
                  <a:cubicBezTo>
                    <a:pt x="118" y="89"/>
                    <a:pt x="153" y="54"/>
                    <a:pt x="198" y="54"/>
                  </a:cubicBezTo>
                  <a:cubicBezTo>
                    <a:pt x="207" y="54"/>
                    <a:pt x="216" y="55"/>
                    <a:pt x="224" y="58"/>
                  </a:cubicBezTo>
                  <a:cubicBezTo>
                    <a:pt x="224" y="0"/>
                    <a:pt x="224" y="0"/>
                    <a:pt x="224" y="0"/>
                  </a:cubicBezTo>
                  <a:cubicBezTo>
                    <a:pt x="0" y="0"/>
                    <a:pt x="0" y="0"/>
                    <a:pt x="0" y="0"/>
                  </a:cubicBezTo>
                  <a:cubicBezTo>
                    <a:pt x="0" y="150"/>
                    <a:pt x="0" y="150"/>
                    <a:pt x="0" y="150"/>
                  </a:cubicBezTo>
                  <a:cubicBezTo>
                    <a:pt x="119" y="150"/>
                    <a:pt x="119" y="150"/>
                    <a:pt x="119" y="150"/>
                  </a:cubicBezTo>
                  <a:cubicBezTo>
                    <a:pt x="118" y="144"/>
                    <a:pt x="118" y="139"/>
                    <a:pt x="118" y="134"/>
                  </a:cubicBez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defTabSz="1097240" eaLnBrk="1" fontAlgn="auto" latinLnBrk="0" hangingPunct="1">
                <a:lnSpc>
                  <a:spcPct val="100000"/>
                </a:lnSpc>
                <a:spcBef>
                  <a:spcPts val="0"/>
                </a:spcBef>
                <a:spcAft>
                  <a:spcPts val="0"/>
                </a:spcAft>
                <a:buClrTx/>
                <a:buSzTx/>
                <a:buFontTx/>
                <a:buNone/>
                <a:tabLst/>
                <a:defRPr/>
              </a:pPr>
              <a:endParaRPr kumimoji="0" lang="en-US" sz="2118" b="0" i="0" u="none" strike="noStrike" kern="0" cap="none" spc="0" normalizeH="0" baseline="0" noProof="0">
                <a:ln>
                  <a:noFill/>
                </a:ln>
                <a:solidFill>
                  <a:schemeClr val="bg1"/>
                </a:solidFill>
                <a:effectLst/>
                <a:uLnTx/>
                <a:uFillTx/>
              </a:endParaRPr>
            </a:p>
          </p:txBody>
        </p:sp>
        <p:sp>
          <p:nvSpPr>
            <p:cNvPr id="89" name="Freeform 196">
              <a:extLst>
                <a:ext uri="{FF2B5EF4-FFF2-40B4-BE49-F238E27FC236}">
                  <a16:creationId xmlns:a16="http://schemas.microsoft.com/office/drawing/2014/main" id="{CCE5B2AA-A184-461C-B4AC-0F7CF0D44460}"/>
                </a:ext>
              </a:extLst>
            </p:cNvPr>
            <p:cNvSpPr>
              <a:spLocks/>
            </p:cNvSpPr>
            <p:nvPr/>
          </p:nvSpPr>
          <p:spPr bwMode="gray">
            <a:xfrm>
              <a:off x="1914686" y="6097692"/>
              <a:ext cx="365760" cy="230505"/>
            </a:xfrm>
            <a:custGeom>
              <a:avLst/>
              <a:gdLst>
                <a:gd name="T0" fmla="*/ 61 w 192"/>
                <a:gd name="T1" fmla="*/ 60 h 121"/>
                <a:gd name="T2" fmla="*/ 61 w 192"/>
                <a:gd name="T3" fmla="*/ 60 h 121"/>
                <a:gd name="T4" fmla="*/ 80 w 192"/>
                <a:gd name="T5" fmla="*/ 60 h 121"/>
                <a:gd name="T6" fmla="*/ 192 w 192"/>
                <a:gd name="T7" fmla="*/ 60 h 121"/>
                <a:gd name="T8" fmla="*/ 192 w 192"/>
                <a:gd name="T9" fmla="*/ 0 h 121"/>
                <a:gd name="T10" fmla="*/ 0 w 192"/>
                <a:gd name="T11" fmla="*/ 0 h 121"/>
                <a:gd name="T12" fmla="*/ 0 w 192"/>
                <a:gd name="T13" fmla="*/ 121 h 121"/>
                <a:gd name="T14" fmla="*/ 61 w 192"/>
                <a:gd name="T15" fmla="*/ 121 h 121"/>
                <a:gd name="T16" fmla="*/ 61 w 192"/>
                <a:gd name="T17"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21">
                  <a:moveTo>
                    <a:pt x="61" y="60"/>
                  </a:moveTo>
                  <a:lnTo>
                    <a:pt x="61" y="60"/>
                  </a:lnTo>
                  <a:lnTo>
                    <a:pt x="80" y="60"/>
                  </a:lnTo>
                  <a:lnTo>
                    <a:pt x="192" y="60"/>
                  </a:lnTo>
                  <a:lnTo>
                    <a:pt x="192" y="0"/>
                  </a:lnTo>
                  <a:lnTo>
                    <a:pt x="0" y="0"/>
                  </a:lnTo>
                  <a:lnTo>
                    <a:pt x="0" y="121"/>
                  </a:lnTo>
                  <a:lnTo>
                    <a:pt x="61" y="121"/>
                  </a:lnTo>
                  <a:lnTo>
                    <a:pt x="61" y="60"/>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defTabSz="1097240" eaLnBrk="1" fontAlgn="auto" latinLnBrk="0" hangingPunct="1">
                <a:lnSpc>
                  <a:spcPct val="100000"/>
                </a:lnSpc>
                <a:spcBef>
                  <a:spcPts val="0"/>
                </a:spcBef>
                <a:spcAft>
                  <a:spcPts val="0"/>
                </a:spcAft>
                <a:buClrTx/>
                <a:buSzTx/>
                <a:buFontTx/>
                <a:buNone/>
                <a:tabLst/>
                <a:defRPr/>
              </a:pPr>
              <a:endParaRPr kumimoji="0" lang="en-US" sz="2118" b="0" i="0" u="none" strike="noStrike" kern="0" cap="none" spc="0" normalizeH="0" baseline="0" noProof="0">
                <a:ln>
                  <a:noFill/>
                </a:ln>
                <a:solidFill>
                  <a:schemeClr val="bg1"/>
                </a:solidFill>
                <a:effectLst/>
                <a:uLnTx/>
                <a:uFillTx/>
              </a:endParaRPr>
            </a:p>
          </p:txBody>
        </p:sp>
        <p:sp>
          <p:nvSpPr>
            <p:cNvPr id="90" name="Rectangle 197">
              <a:extLst>
                <a:ext uri="{FF2B5EF4-FFF2-40B4-BE49-F238E27FC236}">
                  <a16:creationId xmlns:a16="http://schemas.microsoft.com/office/drawing/2014/main" id="{776FF46C-F57E-448D-8A4A-A3D911AC0E27}"/>
                </a:ext>
              </a:extLst>
            </p:cNvPr>
            <p:cNvSpPr>
              <a:spLocks noChangeArrowheads="1"/>
            </p:cNvSpPr>
            <p:nvPr/>
          </p:nvSpPr>
          <p:spPr bwMode="gray">
            <a:xfrm>
              <a:off x="2145191" y="6404397"/>
              <a:ext cx="38100" cy="76200"/>
            </a:xfrm>
            <a:prstGeom prst="rect">
              <a:avLst/>
            </a:prstGeom>
            <a:solidFill>
              <a:schemeClr val="accent1"/>
            </a:solidFill>
            <a:ln>
              <a:noFill/>
            </a:ln>
          </p:spPr>
          <p:txBody>
            <a:bodyPr vert="horz" wrap="square" lIns="109728" tIns="54864" rIns="109728" bIns="54864" numCol="1" anchor="t" anchorCtr="0" compatLnSpc="1">
              <a:prstTxWarp prst="textNoShape">
                <a:avLst/>
              </a:prstTxWarp>
            </a:bodyPr>
            <a:lstStyle/>
            <a:p>
              <a:pPr marL="0" marR="0" lvl="0" indent="0" defTabSz="1097240" eaLnBrk="1" fontAlgn="auto" latinLnBrk="0" hangingPunct="1">
                <a:lnSpc>
                  <a:spcPct val="100000"/>
                </a:lnSpc>
                <a:spcBef>
                  <a:spcPts val="0"/>
                </a:spcBef>
                <a:spcAft>
                  <a:spcPts val="0"/>
                </a:spcAft>
                <a:buClrTx/>
                <a:buSzTx/>
                <a:buFontTx/>
                <a:buNone/>
                <a:tabLst/>
                <a:defRPr/>
              </a:pPr>
              <a:endParaRPr kumimoji="0" lang="en-US" sz="2118" b="0" i="0" u="none" strike="noStrike" kern="0" cap="none" spc="0" normalizeH="0" baseline="0" noProof="0">
                <a:ln>
                  <a:noFill/>
                </a:ln>
                <a:solidFill>
                  <a:schemeClr val="bg1"/>
                </a:solidFill>
                <a:effectLst/>
                <a:uLnTx/>
                <a:uFillTx/>
              </a:endParaRPr>
            </a:p>
          </p:txBody>
        </p:sp>
        <p:sp>
          <p:nvSpPr>
            <p:cNvPr id="91" name="Rectangle 198">
              <a:extLst>
                <a:ext uri="{FF2B5EF4-FFF2-40B4-BE49-F238E27FC236}">
                  <a16:creationId xmlns:a16="http://schemas.microsoft.com/office/drawing/2014/main" id="{96BE002D-1A8E-4A00-B048-860BCA6A5569}"/>
                </a:ext>
              </a:extLst>
            </p:cNvPr>
            <p:cNvSpPr>
              <a:spLocks noChangeArrowheads="1"/>
            </p:cNvSpPr>
            <p:nvPr/>
          </p:nvSpPr>
          <p:spPr bwMode="gray">
            <a:xfrm>
              <a:off x="2223296" y="6290097"/>
              <a:ext cx="36195" cy="190500"/>
            </a:xfrm>
            <a:prstGeom prst="rect">
              <a:avLst/>
            </a:prstGeom>
            <a:solidFill>
              <a:schemeClr val="accent1"/>
            </a:solidFill>
            <a:ln>
              <a:noFill/>
            </a:ln>
          </p:spPr>
          <p:txBody>
            <a:bodyPr vert="horz" wrap="square" lIns="109728" tIns="54864" rIns="109728" bIns="54864" numCol="1" anchor="t" anchorCtr="0" compatLnSpc="1">
              <a:prstTxWarp prst="textNoShape">
                <a:avLst/>
              </a:prstTxWarp>
            </a:bodyPr>
            <a:lstStyle/>
            <a:p>
              <a:pPr marL="0" marR="0" lvl="0" indent="0" defTabSz="1097240" eaLnBrk="1" fontAlgn="auto" latinLnBrk="0" hangingPunct="1">
                <a:lnSpc>
                  <a:spcPct val="100000"/>
                </a:lnSpc>
                <a:spcBef>
                  <a:spcPts val="0"/>
                </a:spcBef>
                <a:spcAft>
                  <a:spcPts val="0"/>
                </a:spcAft>
                <a:buClrTx/>
                <a:buSzTx/>
                <a:buFontTx/>
                <a:buNone/>
                <a:tabLst/>
                <a:defRPr/>
              </a:pPr>
              <a:endParaRPr kumimoji="0" lang="en-US" sz="2118" b="0" i="0" u="none" strike="noStrike" kern="0" cap="none" spc="0" normalizeH="0" baseline="0" noProof="0">
                <a:ln>
                  <a:noFill/>
                </a:ln>
                <a:solidFill>
                  <a:schemeClr val="bg1"/>
                </a:solidFill>
                <a:effectLst/>
                <a:uLnTx/>
                <a:uFillTx/>
              </a:endParaRPr>
            </a:p>
          </p:txBody>
        </p:sp>
        <p:sp>
          <p:nvSpPr>
            <p:cNvPr id="92" name="Freeform 199">
              <a:extLst>
                <a:ext uri="{FF2B5EF4-FFF2-40B4-BE49-F238E27FC236}">
                  <a16:creationId xmlns:a16="http://schemas.microsoft.com/office/drawing/2014/main" id="{A286E542-D882-4C7C-9B4B-BD9C1DA01FCE}"/>
                </a:ext>
              </a:extLst>
            </p:cNvPr>
            <p:cNvSpPr>
              <a:spLocks noEditPoints="1"/>
            </p:cNvSpPr>
            <p:nvPr/>
          </p:nvSpPr>
          <p:spPr bwMode="gray">
            <a:xfrm>
              <a:off x="2242346" y="6385347"/>
              <a:ext cx="285750" cy="287655"/>
            </a:xfrm>
            <a:custGeom>
              <a:avLst/>
              <a:gdLst>
                <a:gd name="T0" fmla="*/ 101 w 159"/>
                <a:gd name="T1" fmla="*/ 0 h 160"/>
                <a:gd name="T2" fmla="*/ 42 w 159"/>
                <a:gd name="T3" fmla="*/ 59 h 160"/>
                <a:gd name="T4" fmla="*/ 52 w 159"/>
                <a:gd name="T5" fmla="*/ 92 h 160"/>
                <a:gd name="T6" fmla="*/ 0 w 159"/>
                <a:gd name="T7" fmla="*/ 145 h 160"/>
                <a:gd name="T8" fmla="*/ 15 w 159"/>
                <a:gd name="T9" fmla="*/ 160 h 160"/>
                <a:gd name="T10" fmla="*/ 68 w 159"/>
                <a:gd name="T11" fmla="*/ 107 h 160"/>
                <a:gd name="T12" fmla="*/ 101 w 159"/>
                <a:gd name="T13" fmla="*/ 117 h 160"/>
                <a:gd name="T14" fmla="*/ 159 w 159"/>
                <a:gd name="T15" fmla="*/ 59 h 160"/>
                <a:gd name="T16" fmla="*/ 101 w 159"/>
                <a:gd name="T17" fmla="*/ 0 h 160"/>
                <a:gd name="T18" fmla="*/ 101 w 159"/>
                <a:gd name="T19" fmla="*/ 96 h 160"/>
                <a:gd name="T20" fmla="*/ 63 w 159"/>
                <a:gd name="T21" fmla="*/ 59 h 160"/>
                <a:gd name="T22" fmla="*/ 101 w 159"/>
                <a:gd name="T23" fmla="*/ 21 h 160"/>
                <a:gd name="T24" fmla="*/ 138 w 159"/>
                <a:gd name="T25" fmla="*/ 59 h 160"/>
                <a:gd name="T26" fmla="*/ 101 w 159"/>
                <a:gd name="T27"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60">
                  <a:moveTo>
                    <a:pt x="101" y="0"/>
                  </a:moveTo>
                  <a:cubicBezTo>
                    <a:pt x="68" y="0"/>
                    <a:pt x="42" y="26"/>
                    <a:pt x="42" y="59"/>
                  </a:cubicBezTo>
                  <a:cubicBezTo>
                    <a:pt x="42" y="71"/>
                    <a:pt x="46" y="82"/>
                    <a:pt x="52" y="92"/>
                  </a:cubicBezTo>
                  <a:cubicBezTo>
                    <a:pt x="0" y="145"/>
                    <a:pt x="0" y="145"/>
                    <a:pt x="0" y="145"/>
                  </a:cubicBezTo>
                  <a:cubicBezTo>
                    <a:pt x="15" y="160"/>
                    <a:pt x="15" y="160"/>
                    <a:pt x="15" y="160"/>
                  </a:cubicBezTo>
                  <a:cubicBezTo>
                    <a:pt x="68" y="107"/>
                    <a:pt x="68" y="107"/>
                    <a:pt x="68" y="107"/>
                  </a:cubicBezTo>
                  <a:cubicBezTo>
                    <a:pt x="77" y="113"/>
                    <a:pt x="88" y="117"/>
                    <a:pt x="101" y="117"/>
                  </a:cubicBezTo>
                  <a:cubicBezTo>
                    <a:pt x="133" y="117"/>
                    <a:pt x="159" y="91"/>
                    <a:pt x="159" y="59"/>
                  </a:cubicBezTo>
                  <a:cubicBezTo>
                    <a:pt x="159" y="26"/>
                    <a:pt x="133" y="0"/>
                    <a:pt x="101" y="0"/>
                  </a:cubicBezTo>
                  <a:close/>
                  <a:moveTo>
                    <a:pt x="101" y="96"/>
                  </a:moveTo>
                  <a:cubicBezTo>
                    <a:pt x="80" y="96"/>
                    <a:pt x="63" y="79"/>
                    <a:pt x="63" y="59"/>
                  </a:cubicBezTo>
                  <a:cubicBezTo>
                    <a:pt x="63" y="38"/>
                    <a:pt x="80" y="21"/>
                    <a:pt x="101" y="21"/>
                  </a:cubicBezTo>
                  <a:cubicBezTo>
                    <a:pt x="121" y="21"/>
                    <a:pt x="138" y="38"/>
                    <a:pt x="138" y="59"/>
                  </a:cubicBezTo>
                  <a:cubicBezTo>
                    <a:pt x="138" y="79"/>
                    <a:pt x="121" y="96"/>
                    <a:pt x="101" y="96"/>
                  </a:cubicBezTo>
                  <a:close/>
                </a:path>
              </a:pathLst>
            </a:custGeom>
            <a:solidFill>
              <a:schemeClr val="accent1"/>
            </a:solidFill>
            <a:ln>
              <a:noFill/>
            </a:ln>
          </p:spPr>
          <p:txBody>
            <a:bodyPr vert="horz" wrap="square" lIns="109728" tIns="54864" rIns="109728" bIns="54864" numCol="1" anchor="t" anchorCtr="0" compatLnSpc="1">
              <a:prstTxWarp prst="textNoShape">
                <a:avLst/>
              </a:prstTxWarp>
            </a:bodyPr>
            <a:lstStyle/>
            <a:p>
              <a:pPr marL="0" marR="0" lvl="0" indent="0" defTabSz="1097240" eaLnBrk="1" fontAlgn="auto" latinLnBrk="0" hangingPunct="1">
                <a:lnSpc>
                  <a:spcPct val="100000"/>
                </a:lnSpc>
                <a:spcBef>
                  <a:spcPts val="0"/>
                </a:spcBef>
                <a:spcAft>
                  <a:spcPts val="0"/>
                </a:spcAft>
                <a:buClrTx/>
                <a:buSzTx/>
                <a:buFontTx/>
                <a:buNone/>
                <a:tabLst/>
                <a:defRPr/>
              </a:pPr>
              <a:endParaRPr kumimoji="0" lang="en-US" sz="2118" b="0" i="0" u="none" strike="noStrike" kern="0" cap="none" spc="0" normalizeH="0" baseline="0" noProof="0">
                <a:ln>
                  <a:noFill/>
                </a:ln>
                <a:solidFill>
                  <a:schemeClr val="bg1"/>
                </a:solidFill>
                <a:effectLst/>
                <a:uLnTx/>
                <a:uFillTx/>
              </a:endParaRPr>
            </a:p>
          </p:txBody>
        </p:sp>
        <p:sp>
          <p:nvSpPr>
            <p:cNvPr id="93" name="Freeform 200">
              <a:extLst>
                <a:ext uri="{FF2B5EF4-FFF2-40B4-BE49-F238E27FC236}">
                  <a16:creationId xmlns:a16="http://schemas.microsoft.com/office/drawing/2014/main" id="{B07F767D-8912-4870-B802-DB24DFBD886E}"/>
                </a:ext>
              </a:extLst>
            </p:cNvPr>
            <p:cNvSpPr>
              <a:spLocks/>
            </p:cNvSpPr>
            <p:nvPr/>
          </p:nvSpPr>
          <p:spPr bwMode="gray">
            <a:xfrm>
              <a:off x="2297591" y="6328197"/>
              <a:ext cx="40005" cy="91440"/>
            </a:xfrm>
            <a:custGeom>
              <a:avLst/>
              <a:gdLst>
                <a:gd name="T0" fmla="*/ 0 w 22"/>
                <a:gd name="T1" fmla="*/ 0 h 51"/>
                <a:gd name="T2" fmla="*/ 0 w 22"/>
                <a:gd name="T3" fmla="*/ 51 h 51"/>
                <a:gd name="T4" fmla="*/ 22 w 22"/>
                <a:gd name="T5" fmla="*/ 27 h 51"/>
                <a:gd name="T6" fmla="*/ 22 w 22"/>
                <a:gd name="T7" fmla="*/ 0 h 51"/>
                <a:gd name="T8" fmla="*/ 0 w 22"/>
                <a:gd name="T9" fmla="*/ 0 h 51"/>
              </a:gdLst>
              <a:ahLst/>
              <a:cxnLst>
                <a:cxn ang="0">
                  <a:pos x="T0" y="T1"/>
                </a:cxn>
                <a:cxn ang="0">
                  <a:pos x="T2" y="T3"/>
                </a:cxn>
                <a:cxn ang="0">
                  <a:pos x="T4" y="T5"/>
                </a:cxn>
                <a:cxn ang="0">
                  <a:pos x="T6" y="T7"/>
                </a:cxn>
                <a:cxn ang="0">
                  <a:pos x="T8" y="T9"/>
                </a:cxn>
              </a:cxnLst>
              <a:rect l="0" t="0" r="r" b="b"/>
              <a:pathLst>
                <a:path w="22" h="51">
                  <a:moveTo>
                    <a:pt x="0" y="0"/>
                  </a:moveTo>
                  <a:cubicBezTo>
                    <a:pt x="0" y="51"/>
                    <a:pt x="0" y="51"/>
                    <a:pt x="0" y="51"/>
                  </a:cubicBezTo>
                  <a:cubicBezTo>
                    <a:pt x="6" y="41"/>
                    <a:pt x="13" y="33"/>
                    <a:pt x="22" y="27"/>
                  </a:cubicBezTo>
                  <a:cubicBezTo>
                    <a:pt x="22" y="0"/>
                    <a:pt x="22" y="0"/>
                    <a:pt x="22" y="0"/>
                  </a:cubicBezTo>
                  <a:lnTo>
                    <a:pt x="0" y="0"/>
                  </a:lnTo>
                  <a:close/>
                </a:path>
              </a:pathLst>
            </a:custGeom>
            <a:solidFill>
              <a:schemeClr val="accent1"/>
            </a:solidFill>
            <a:ln>
              <a:noFill/>
            </a:ln>
          </p:spPr>
          <p:txBody>
            <a:bodyPr vert="horz" wrap="square" lIns="109728" tIns="54864" rIns="109728" bIns="54864" numCol="1" anchor="t" anchorCtr="0" compatLnSpc="1">
              <a:prstTxWarp prst="textNoShape">
                <a:avLst/>
              </a:prstTxWarp>
            </a:bodyPr>
            <a:lstStyle/>
            <a:p>
              <a:pPr marL="0" marR="0" lvl="0" indent="0" defTabSz="1097240" eaLnBrk="1" fontAlgn="auto" latinLnBrk="0" hangingPunct="1">
                <a:lnSpc>
                  <a:spcPct val="100000"/>
                </a:lnSpc>
                <a:spcBef>
                  <a:spcPts val="0"/>
                </a:spcBef>
                <a:spcAft>
                  <a:spcPts val="0"/>
                </a:spcAft>
                <a:buClrTx/>
                <a:buSzTx/>
                <a:buFontTx/>
                <a:buNone/>
                <a:tabLst/>
                <a:defRPr/>
              </a:pPr>
              <a:endParaRPr kumimoji="0" lang="en-US" sz="2118" b="0" i="0" u="none" strike="noStrike" kern="0" cap="none" spc="0" normalizeH="0" baseline="0" noProof="0">
                <a:ln>
                  <a:noFill/>
                </a:ln>
                <a:solidFill>
                  <a:schemeClr val="bg1"/>
                </a:solidFill>
                <a:effectLst/>
                <a:uLnTx/>
                <a:uFillTx/>
              </a:endParaRPr>
            </a:p>
          </p:txBody>
        </p:sp>
      </p:grpSp>
      <p:grpSp>
        <p:nvGrpSpPr>
          <p:cNvPr id="94" name="Group 9">
            <a:extLst>
              <a:ext uri="{FF2B5EF4-FFF2-40B4-BE49-F238E27FC236}">
                <a16:creationId xmlns:a16="http://schemas.microsoft.com/office/drawing/2014/main" id="{FAFFBDF6-4B01-42B2-AA06-ACA75A5F017B}"/>
              </a:ext>
              <a:ext uri="{C183D7F6-B498-43B3-948B-1728B52AA6E4}">
                <adec:decorative xmlns:adec="http://schemas.microsoft.com/office/drawing/2017/decorative" val="1"/>
              </a:ext>
            </a:extLst>
          </p:cNvPr>
          <p:cNvGrpSpPr>
            <a:grpSpLocks noChangeAspect="1"/>
          </p:cNvGrpSpPr>
          <p:nvPr/>
        </p:nvGrpSpPr>
        <p:grpSpPr bwMode="auto">
          <a:xfrm>
            <a:off x="692390" y="3371370"/>
            <a:ext cx="394229" cy="394229"/>
            <a:chOff x="2222" y="1734"/>
            <a:chExt cx="298" cy="298"/>
          </a:xfrm>
        </p:grpSpPr>
        <p:sp>
          <p:nvSpPr>
            <p:cNvPr id="95" name="Freeform 10">
              <a:extLst>
                <a:ext uri="{FF2B5EF4-FFF2-40B4-BE49-F238E27FC236}">
                  <a16:creationId xmlns:a16="http://schemas.microsoft.com/office/drawing/2014/main" id="{7B2C8E00-623C-490F-A38B-7EB559889212}"/>
                </a:ext>
              </a:extLst>
            </p:cNvPr>
            <p:cNvSpPr>
              <a:spLocks/>
            </p:cNvSpPr>
            <p:nvPr/>
          </p:nvSpPr>
          <p:spPr bwMode="auto">
            <a:xfrm>
              <a:off x="2401" y="1921"/>
              <a:ext cx="99" cy="78"/>
            </a:xfrm>
            <a:custGeom>
              <a:avLst/>
              <a:gdLst>
                <a:gd name="T0" fmla="*/ 0 w 133"/>
                <a:gd name="T1" fmla="*/ 54 h 105"/>
                <a:gd name="T2" fmla="*/ 0 w 133"/>
                <a:gd name="T3" fmla="*/ 54 h 105"/>
                <a:gd name="T4" fmla="*/ 0 w 133"/>
                <a:gd name="T5" fmla="*/ 91 h 105"/>
                <a:gd name="T6" fmla="*/ 26 w 133"/>
                <a:gd name="T7" fmla="*/ 65 h 105"/>
                <a:gd name="T8" fmla="*/ 66 w 133"/>
                <a:gd name="T9" fmla="*/ 105 h 105"/>
                <a:gd name="T10" fmla="*/ 133 w 133"/>
                <a:gd name="T11" fmla="*/ 38 h 105"/>
                <a:gd name="T12" fmla="*/ 133 w 133"/>
                <a:gd name="T13" fmla="*/ 0 h 105"/>
                <a:gd name="T14" fmla="*/ 66 w 133"/>
                <a:gd name="T15" fmla="*/ 67 h 105"/>
                <a:gd name="T16" fmla="*/ 26 w 133"/>
                <a:gd name="T17" fmla="*/ 27 h 105"/>
                <a:gd name="T18" fmla="*/ 0 w 133"/>
                <a:gd name="T19" fmla="*/ 5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05">
                  <a:moveTo>
                    <a:pt x="0" y="54"/>
                  </a:moveTo>
                  <a:lnTo>
                    <a:pt x="0" y="54"/>
                  </a:lnTo>
                  <a:lnTo>
                    <a:pt x="0" y="91"/>
                  </a:lnTo>
                  <a:lnTo>
                    <a:pt x="26" y="65"/>
                  </a:lnTo>
                  <a:lnTo>
                    <a:pt x="66" y="105"/>
                  </a:lnTo>
                  <a:lnTo>
                    <a:pt x="133" y="38"/>
                  </a:lnTo>
                  <a:lnTo>
                    <a:pt x="133" y="0"/>
                  </a:lnTo>
                  <a:lnTo>
                    <a:pt x="66" y="67"/>
                  </a:lnTo>
                  <a:lnTo>
                    <a:pt x="26" y="27"/>
                  </a:lnTo>
                  <a:lnTo>
                    <a:pt x="0" y="54"/>
                  </a:lnTo>
                  <a:close/>
                </a:path>
              </a:pathLst>
            </a:custGeom>
            <a:solidFill>
              <a:srgbClr val="2F2F2F"/>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96" name="Freeform 11">
              <a:extLst>
                <a:ext uri="{FF2B5EF4-FFF2-40B4-BE49-F238E27FC236}">
                  <a16:creationId xmlns:a16="http://schemas.microsoft.com/office/drawing/2014/main" id="{D4906E2A-10E2-4FDD-B491-41E7CDFDF5F1}"/>
                </a:ext>
              </a:extLst>
            </p:cNvPr>
            <p:cNvSpPr>
              <a:spLocks/>
            </p:cNvSpPr>
            <p:nvPr/>
          </p:nvSpPr>
          <p:spPr bwMode="auto">
            <a:xfrm>
              <a:off x="2222" y="1734"/>
              <a:ext cx="298" cy="298"/>
            </a:xfrm>
            <a:custGeom>
              <a:avLst/>
              <a:gdLst>
                <a:gd name="T0" fmla="*/ 400 w 400"/>
                <a:gd name="T1" fmla="*/ 187 h 400"/>
                <a:gd name="T2" fmla="*/ 400 w 400"/>
                <a:gd name="T3" fmla="*/ 187 h 400"/>
                <a:gd name="T4" fmla="*/ 213 w 400"/>
                <a:gd name="T5" fmla="*/ 187 h 400"/>
                <a:gd name="T6" fmla="*/ 213 w 400"/>
                <a:gd name="T7" fmla="*/ 0 h 400"/>
                <a:gd name="T8" fmla="*/ 186 w 400"/>
                <a:gd name="T9" fmla="*/ 0 h 400"/>
                <a:gd name="T10" fmla="*/ 186 w 400"/>
                <a:gd name="T11" fmla="*/ 187 h 400"/>
                <a:gd name="T12" fmla="*/ 0 w 400"/>
                <a:gd name="T13" fmla="*/ 187 h 400"/>
                <a:gd name="T14" fmla="*/ 0 w 400"/>
                <a:gd name="T15" fmla="*/ 214 h 400"/>
                <a:gd name="T16" fmla="*/ 186 w 400"/>
                <a:gd name="T17" fmla="*/ 214 h 400"/>
                <a:gd name="T18" fmla="*/ 186 w 400"/>
                <a:gd name="T19" fmla="*/ 400 h 400"/>
                <a:gd name="T20" fmla="*/ 213 w 400"/>
                <a:gd name="T21" fmla="*/ 400 h 400"/>
                <a:gd name="T22" fmla="*/ 213 w 400"/>
                <a:gd name="T23" fmla="*/ 214 h 400"/>
                <a:gd name="T24" fmla="*/ 400 w 400"/>
                <a:gd name="T25" fmla="*/ 214 h 400"/>
                <a:gd name="T26" fmla="*/ 400 w 400"/>
                <a:gd name="T27" fmla="*/ 18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0" h="400">
                  <a:moveTo>
                    <a:pt x="400" y="187"/>
                  </a:moveTo>
                  <a:lnTo>
                    <a:pt x="400" y="187"/>
                  </a:lnTo>
                  <a:lnTo>
                    <a:pt x="213" y="187"/>
                  </a:lnTo>
                  <a:lnTo>
                    <a:pt x="213" y="0"/>
                  </a:lnTo>
                  <a:lnTo>
                    <a:pt x="186" y="0"/>
                  </a:lnTo>
                  <a:lnTo>
                    <a:pt x="186" y="187"/>
                  </a:lnTo>
                  <a:lnTo>
                    <a:pt x="0" y="187"/>
                  </a:lnTo>
                  <a:lnTo>
                    <a:pt x="0" y="214"/>
                  </a:lnTo>
                  <a:lnTo>
                    <a:pt x="186" y="214"/>
                  </a:lnTo>
                  <a:lnTo>
                    <a:pt x="186" y="400"/>
                  </a:lnTo>
                  <a:lnTo>
                    <a:pt x="213" y="400"/>
                  </a:lnTo>
                  <a:lnTo>
                    <a:pt x="213" y="214"/>
                  </a:lnTo>
                  <a:lnTo>
                    <a:pt x="400" y="214"/>
                  </a:lnTo>
                  <a:lnTo>
                    <a:pt x="400" y="187"/>
                  </a:ln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97" name="Freeform 12">
              <a:extLst>
                <a:ext uri="{FF2B5EF4-FFF2-40B4-BE49-F238E27FC236}">
                  <a16:creationId xmlns:a16="http://schemas.microsoft.com/office/drawing/2014/main" id="{7C8AAB92-A5E6-49C6-88D6-DD0894C07C1E}"/>
                </a:ext>
              </a:extLst>
            </p:cNvPr>
            <p:cNvSpPr>
              <a:spLocks/>
            </p:cNvSpPr>
            <p:nvPr/>
          </p:nvSpPr>
          <p:spPr bwMode="auto">
            <a:xfrm>
              <a:off x="2241" y="1774"/>
              <a:ext cx="20" cy="79"/>
            </a:xfrm>
            <a:custGeom>
              <a:avLst/>
              <a:gdLst>
                <a:gd name="T0" fmla="*/ 0 w 27"/>
                <a:gd name="T1" fmla="*/ 106 h 106"/>
                <a:gd name="T2" fmla="*/ 0 w 27"/>
                <a:gd name="T3" fmla="*/ 106 h 106"/>
                <a:gd name="T4" fmla="*/ 27 w 27"/>
                <a:gd name="T5" fmla="*/ 106 h 106"/>
                <a:gd name="T6" fmla="*/ 27 w 27"/>
                <a:gd name="T7" fmla="*/ 0 h 106"/>
                <a:gd name="T8" fmla="*/ 0 w 27"/>
                <a:gd name="T9" fmla="*/ 0 h 106"/>
                <a:gd name="T10" fmla="*/ 0 w 27"/>
                <a:gd name="T11" fmla="*/ 106 h 106"/>
              </a:gdLst>
              <a:ahLst/>
              <a:cxnLst>
                <a:cxn ang="0">
                  <a:pos x="T0" y="T1"/>
                </a:cxn>
                <a:cxn ang="0">
                  <a:pos x="T2" y="T3"/>
                </a:cxn>
                <a:cxn ang="0">
                  <a:pos x="T4" y="T5"/>
                </a:cxn>
                <a:cxn ang="0">
                  <a:pos x="T6" y="T7"/>
                </a:cxn>
                <a:cxn ang="0">
                  <a:pos x="T8" y="T9"/>
                </a:cxn>
                <a:cxn ang="0">
                  <a:pos x="T10" y="T11"/>
                </a:cxn>
              </a:cxnLst>
              <a:rect l="0" t="0" r="r" b="b"/>
              <a:pathLst>
                <a:path w="27" h="106">
                  <a:moveTo>
                    <a:pt x="0" y="106"/>
                  </a:moveTo>
                  <a:lnTo>
                    <a:pt x="0" y="106"/>
                  </a:lnTo>
                  <a:lnTo>
                    <a:pt x="27" y="106"/>
                  </a:lnTo>
                  <a:lnTo>
                    <a:pt x="27" y="0"/>
                  </a:lnTo>
                  <a:lnTo>
                    <a:pt x="0" y="0"/>
                  </a:lnTo>
                  <a:lnTo>
                    <a:pt x="0" y="106"/>
                  </a:lnTo>
                  <a:close/>
                </a:path>
              </a:pathLst>
            </a:custGeom>
            <a:solidFill>
              <a:srgbClr val="2F2F2F"/>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98" name="Freeform 13">
              <a:extLst>
                <a:ext uri="{FF2B5EF4-FFF2-40B4-BE49-F238E27FC236}">
                  <a16:creationId xmlns:a16="http://schemas.microsoft.com/office/drawing/2014/main" id="{F23B16BD-0778-4BBA-B96E-098B47BC678B}"/>
                </a:ext>
              </a:extLst>
            </p:cNvPr>
            <p:cNvSpPr>
              <a:spLocks/>
            </p:cNvSpPr>
            <p:nvPr/>
          </p:nvSpPr>
          <p:spPr bwMode="auto">
            <a:xfrm>
              <a:off x="2401" y="1794"/>
              <a:ext cx="60" cy="20"/>
            </a:xfrm>
            <a:custGeom>
              <a:avLst/>
              <a:gdLst>
                <a:gd name="T0" fmla="*/ 0 w 80"/>
                <a:gd name="T1" fmla="*/ 27 h 27"/>
                <a:gd name="T2" fmla="*/ 0 w 80"/>
                <a:gd name="T3" fmla="*/ 27 h 27"/>
                <a:gd name="T4" fmla="*/ 80 w 80"/>
                <a:gd name="T5" fmla="*/ 27 h 27"/>
                <a:gd name="T6" fmla="*/ 80 w 80"/>
                <a:gd name="T7" fmla="*/ 0 h 27"/>
                <a:gd name="T8" fmla="*/ 0 w 80"/>
                <a:gd name="T9" fmla="*/ 0 h 27"/>
                <a:gd name="T10" fmla="*/ 0 w 80"/>
                <a:gd name="T11" fmla="*/ 27 h 27"/>
              </a:gdLst>
              <a:ahLst/>
              <a:cxnLst>
                <a:cxn ang="0">
                  <a:pos x="T0" y="T1"/>
                </a:cxn>
                <a:cxn ang="0">
                  <a:pos x="T2" y="T3"/>
                </a:cxn>
                <a:cxn ang="0">
                  <a:pos x="T4" y="T5"/>
                </a:cxn>
                <a:cxn ang="0">
                  <a:pos x="T6" y="T7"/>
                </a:cxn>
                <a:cxn ang="0">
                  <a:pos x="T8" y="T9"/>
                </a:cxn>
                <a:cxn ang="0">
                  <a:pos x="T10" y="T11"/>
                </a:cxn>
              </a:cxnLst>
              <a:rect l="0" t="0" r="r" b="b"/>
              <a:pathLst>
                <a:path w="80" h="27">
                  <a:moveTo>
                    <a:pt x="0" y="27"/>
                  </a:moveTo>
                  <a:lnTo>
                    <a:pt x="0" y="27"/>
                  </a:lnTo>
                  <a:lnTo>
                    <a:pt x="80" y="27"/>
                  </a:lnTo>
                  <a:lnTo>
                    <a:pt x="80" y="0"/>
                  </a:lnTo>
                  <a:lnTo>
                    <a:pt x="0" y="0"/>
                  </a:lnTo>
                  <a:lnTo>
                    <a:pt x="0" y="27"/>
                  </a:lnTo>
                  <a:close/>
                </a:path>
              </a:pathLst>
            </a:custGeom>
            <a:solidFill>
              <a:srgbClr val="2F2F2F"/>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99" name="Freeform 14">
              <a:extLst>
                <a:ext uri="{FF2B5EF4-FFF2-40B4-BE49-F238E27FC236}">
                  <a16:creationId xmlns:a16="http://schemas.microsoft.com/office/drawing/2014/main" id="{DDE436E9-84B3-4F27-B81C-BDE5FC22D22B}"/>
                </a:ext>
              </a:extLst>
            </p:cNvPr>
            <p:cNvSpPr>
              <a:spLocks/>
            </p:cNvSpPr>
            <p:nvPr/>
          </p:nvSpPr>
          <p:spPr bwMode="auto">
            <a:xfrm>
              <a:off x="2321" y="1754"/>
              <a:ext cx="20" cy="99"/>
            </a:xfrm>
            <a:custGeom>
              <a:avLst/>
              <a:gdLst>
                <a:gd name="T0" fmla="*/ 0 w 27"/>
                <a:gd name="T1" fmla="*/ 133 h 133"/>
                <a:gd name="T2" fmla="*/ 0 w 27"/>
                <a:gd name="T3" fmla="*/ 133 h 133"/>
                <a:gd name="T4" fmla="*/ 27 w 27"/>
                <a:gd name="T5" fmla="*/ 133 h 133"/>
                <a:gd name="T6" fmla="*/ 27 w 27"/>
                <a:gd name="T7" fmla="*/ 0 h 133"/>
                <a:gd name="T8" fmla="*/ 0 w 27"/>
                <a:gd name="T9" fmla="*/ 0 h 133"/>
                <a:gd name="T10" fmla="*/ 0 w 27"/>
                <a:gd name="T11" fmla="*/ 133 h 133"/>
              </a:gdLst>
              <a:ahLst/>
              <a:cxnLst>
                <a:cxn ang="0">
                  <a:pos x="T0" y="T1"/>
                </a:cxn>
                <a:cxn ang="0">
                  <a:pos x="T2" y="T3"/>
                </a:cxn>
                <a:cxn ang="0">
                  <a:pos x="T4" y="T5"/>
                </a:cxn>
                <a:cxn ang="0">
                  <a:pos x="T6" y="T7"/>
                </a:cxn>
                <a:cxn ang="0">
                  <a:pos x="T8" y="T9"/>
                </a:cxn>
                <a:cxn ang="0">
                  <a:pos x="T10" y="T11"/>
                </a:cxn>
              </a:cxnLst>
              <a:rect l="0" t="0" r="r" b="b"/>
              <a:pathLst>
                <a:path w="27" h="133">
                  <a:moveTo>
                    <a:pt x="0" y="133"/>
                  </a:moveTo>
                  <a:lnTo>
                    <a:pt x="0" y="133"/>
                  </a:lnTo>
                  <a:lnTo>
                    <a:pt x="27" y="133"/>
                  </a:lnTo>
                  <a:lnTo>
                    <a:pt x="27" y="0"/>
                  </a:lnTo>
                  <a:lnTo>
                    <a:pt x="0" y="0"/>
                  </a:lnTo>
                  <a:lnTo>
                    <a:pt x="0" y="133"/>
                  </a:ln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100" name="Freeform 15">
              <a:extLst>
                <a:ext uri="{FF2B5EF4-FFF2-40B4-BE49-F238E27FC236}">
                  <a16:creationId xmlns:a16="http://schemas.microsoft.com/office/drawing/2014/main" id="{AEA79712-F786-4CE2-90F9-1A299FCE6CDD}"/>
                </a:ext>
              </a:extLst>
            </p:cNvPr>
            <p:cNvSpPr>
              <a:spLocks/>
            </p:cNvSpPr>
            <p:nvPr/>
          </p:nvSpPr>
          <p:spPr bwMode="auto">
            <a:xfrm>
              <a:off x="2281" y="1794"/>
              <a:ext cx="20" cy="59"/>
            </a:xfrm>
            <a:custGeom>
              <a:avLst/>
              <a:gdLst>
                <a:gd name="T0" fmla="*/ 0 w 26"/>
                <a:gd name="T1" fmla="*/ 80 h 80"/>
                <a:gd name="T2" fmla="*/ 0 w 26"/>
                <a:gd name="T3" fmla="*/ 80 h 80"/>
                <a:gd name="T4" fmla="*/ 26 w 26"/>
                <a:gd name="T5" fmla="*/ 80 h 80"/>
                <a:gd name="T6" fmla="*/ 26 w 26"/>
                <a:gd name="T7" fmla="*/ 0 h 80"/>
                <a:gd name="T8" fmla="*/ 0 w 26"/>
                <a:gd name="T9" fmla="*/ 0 h 80"/>
                <a:gd name="T10" fmla="*/ 0 w 26"/>
                <a:gd name="T11" fmla="*/ 80 h 80"/>
              </a:gdLst>
              <a:ahLst/>
              <a:cxnLst>
                <a:cxn ang="0">
                  <a:pos x="T0" y="T1"/>
                </a:cxn>
                <a:cxn ang="0">
                  <a:pos x="T2" y="T3"/>
                </a:cxn>
                <a:cxn ang="0">
                  <a:pos x="T4" y="T5"/>
                </a:cxn>
                <a:cxn ang="0">
                  <a:pos x="T6" y="T7"/>
                </a:cxn>
                <a:cxn ang="0">
                  <a:pos x="T8" y="T9"/>
                </a:cxn>
                <a:cxn ang="0">
                  <a:pos x="T10" y="T11"/>
                </a:cxn>
              </a:cxnLst>
              <a:rect l="0" t="0" r="r" b="b"/>
              <a:pathLst>
                <a:path w="26" h="80">
                  <a:moveTo>
                    <a:pt x="0" y="80"/>
                  </a:moveTo>
                  <a:lnTo>
                    <a:pt x="0" y="80"/>
                  </a:lnTo>
                  <a:lnTo>
                    <a:pt x="26" y="80"/>
                  </a:lnTo>
                  <a:lnTo>
                    <a:pt x="26" y="0"/>
                  </a:lnTo>
                  <a:lnTo>
                    <a:pt x="0" y="0"/>
                  </a:lnTo>
                  <a:lnTo>
                    <a:pt x="0" y="80"/>
                  </a:lnTo>
                  <a:close/>
                </a:path>
              </a:pathLst>
            </a:custGeom>
            <a:solidFill>
              <a:srgbClr val="2F2F2F"/>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101" name="Freeform 16">
              <a:extLst>
                <a:ext uri="{FF2B5EF4-FFF2-40B4-BE49-F238E27FC236}">
                  <a16:creationId xmlns:a16="http://schemas.microsoft.com/office/drawing/2014/main" id="{00591BCF-4765-4601-A49E-6513B2575351}"/>
                </a:ext>
              </a:extLst>
            </p:cNvPr>
            <p:cNvSpPr>
              <a:spLocks/>
            </p:cNvSpPr>
            <p:nvPr/>
          </p:nvSpPr>
          <p:spPr bwMode="auto">
            <a:xfrm>
              <a:off x="2242" y="1933"/>
              <a:ext cx="79" cy="79"/>
            </a:xfrm>
            <a:custGeom>
              <a:avLst/>
              <a:gdLst>
                <a:gd name="T0" fmla="*/ 32 w 106"/>
                <a:gd name="T1" fmla="*/ 4 h 106"/>
                <a:gd name="T2" fmla="*/ 32 w 106"/>
                <a:gd name="T3" fmla="*/ 4 h 106"/>
                <a:gd name="T4" fmla="*/ 15 w 106"/>
                <a:gd name="T5" fmla="*/ 15 h 106"/>
                <a:gd name="T6" fmla="*/ 4 w 106"/>
                <a:gd name="T7" fmla="*/ 32 h 106"/>
                <a:gd name="T8" fmla="*/ 0 w 106"/>
                <a:gd name="T9" fmla="*/ 53 h 106"/>
                <a:gd name="T10" fmla="*/ 4 w 106"/>
                <a:gd name="T11" fmla="*/ 74 h 106"/>
                <a:gd name="T12" fmla="*/ 15 w 106"/>
                <a:gd name="T13" fmla="*/ 91 h 106"/>
                <a:gd name="T14" fmla="*/ 32 w 106"/>
                <a:gd name="T15" fmla="*/ 102 h 106"/>
                <a:gd name="T16" fmla="*/ 53 w 106"/>
                <a:gd name="T17" fmla="*/ 106 h 106"/>
                <a:gd name="T18" fmla="*/ 74 w 106"/>
                <a:gd name="T19" fmla="*/ 102 h 106"/>
                <a:gd name="T20" fmla="*/ 91 w 106"/>
                <a:gd name="T21" fmla="*/ 91 h 106"/>
                <a:gd name="T22" fmla="*/ 102 w 106"/>
                <a:gd name="T23" fmla="*/ 74 h 106"/>
                <a:gd name="T24" fmla="*/ 106 w 106"/>
                <a:gd name="T25" fmla="*/ 53 h 106"/>
                <a:gd name="T26" fmla="*/ 53 w 106"/>
                <a:gd name="T27" fmla="*/ 53 h 106"/>
                <a:gd name="T28" fmla="*/ 53 w 106"/>
                <a:gd name="T29" fmla="*/ 0 h 106"/>
                <a:gd name="T30" fmla="*/ 32 w 106"/>
                <a:gd name="T31" fmla="*/ 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106">
                  <a:moveTo>
                    <a:pt x="32" y="4"/>
                  </a:moveTo>
                  <a:lnTo>
                    <a:pt x="32" y="4"/>
                  </a:lnTo>
                  <a:cubicBezTo>
                    <a:pt x="26" y="7"/>
                    <a:pt x="20" y="11"/>
                    <a:pt x="15" y="15"/>
                  </a:cubicBezTo>
                  <a:cubicBezTo>
                    <a:pt x="10" y="20"/>
                    <a:pt x="6" y="26"/>
                    <a:pt x="4" y="32"/>
                  </a:cubicBezTo>
                  <a:cubicBezTo>
                    <a:pt x="1" y="39"/>
                    <a:pt x="0" y="46"/>
                    <a:pt x="0" y="53"/>
                  </a:cubicBezTo>
                  <a:cubicBezTo>
                    <a:pt x="0" y="61"/>
                    <a:pt x="1" y="67"/>
                    <a:pt x="4" y="74"/>
                  </a:cubicBezTo>
                  <a:cubicBezTo>
                    <a:pt x="6" y="80"/>
                    <a:pt x="10" y="86"/>
                    <a:pt x="15" y="91"/>
                  </a:cubicBezTo>
                  <a:cubicBezTo>
                    <a:pt x="20" y="96"/>
                    <a:pt x="26" y="100"/>
                    <a:pt x="32" y="102"/>
                  </a:cubicBezTo>
                  <a:cubicBezTo>
                    <a:pt x="39" y="105"/>
                    <a:pt x="45" y="106"/>
                    <a:pt x="53" y="106"/>
                  </a:cubicBezTo>
                  <a:cubicBezTo>
                    <a:pt x="60" y="106"/>
                    <a:pt x="67" y="105"/>
                    <a:pt x="74" y="102"/>
                  </a:cubicBezTo>
                  <a:cubicBezTo>
                    <a:pt x="80" y="100"/>
                    <a:pt x="86" y="96"/>
                    <a:pt x="91" y="91"/>
                  </a:cubicBezTo>
                  <a:cubicBezTo>
                    <a:pt x="95" y="86"/>
                    <a:pt x="99" y="80"/>
                    <a:pt x="102" y="74"/>
                  </a:cubicBezTo>
                  <a:cubicBezTo>
                    <a:pt x="105" y="67"/>
                    <a:pt x="106" y="61"/>
                    <a:pt x="106" y="53"/>
                  </a:cubicBezTo>
                  <a:lnTo>
                    <a:pt x="53" y="53"/>
                  </a:lnTo>
                  <a:lnTo>
                    <a:pt x="53" y="0"/>
                  </a:lnTo>
                  <a:cubicBezTo>
                    <a:pt x="45" y="0"/>
                    <a:pt x="39" y="1"/>
                    <a:pt x="32" y="4"/>
                  </a:cubicBezTo>
                  <a:close/>
                </a:path>
              </a:pathLst>
            </a:custGeom>
            <a:solidFill>
              <a:srgbClr val="2F2F2F"/>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102" name="Freeform 17">
              <a:extLst>
                <a:ext uri="{FF2B5EF4-FFF2-40B4-BE49-F238E27FC236}">
                  <a16:creationId xmlns:a16="http://schemas.microsoft.com/office/drawing/2014/main" id="{12DC3B5D-6C7C-4B6B-A045-B206F55A8CA4}"/>
                </a:ext>
              </a:extLst>
            </p:cNvPr>
            <p:cNvSpPr>
              <a:spLocks/>
            </p:cNvSpPr>
            <p:nvPr/>
          </p:nvSpPr>
          <p:spPr bwMode="auto">
            <a:xfrm>
              <a:off x="2301" y="1913"/>
              <a:ext cx="40" cy="40"/>
            </a:xfrm>
            <a:custGeom>
              <a:avLst/>
              <a:gdLst>
                <a:gd name="T0" fmla="*/ 50 w 54"/>
                <a:gd name="T1" fmla="*/ 33 h 54"/>
                <a:gd name="T2" fmla="*/ 50 w 54"/>
                <a:gd name="T3" fmla="*/ 33 h 54"/>
                <a:gd name="T4" fmla="*/ 38 w 54"/>
                <a:gd name="T5" fmla="*/ 16 h 54"/>
                <a:gd name="T6" fmla="*/ 21 w 54"/>
                <a:gd name="T7" fmla="*/ 4 h 54"/>
                <a:gd name="T8" fmla="*/ 0 w 54"/>
                <a:gd name="T9" fmla="*/ 0 h 54"/>
                <a:gd name="T10" fmla="*/ 0 w 54"/>
                <a:gd name="T11" fmla="*/ 54 h 54"/>
                <a:gd name="T12" fmla="*/ 54 w 54"/>
                <a:gd name="T13" fmla="*/ 54 h 54"/>
                <a:gd name="T14" fmla="*/ 50 w 54"/>
                <a:gd name="T15" fmla="*/ 33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50" y="33"/>
                  </a:moveTo>
                  <a:lnTo>
                    <a:pt x="50" y="33"/>
                  </a:lnTo>
                  <a:cubicBezTo>
                    <a:pt x="47" y="26"/>
                    <a:pt x="43" y="21"/>
                    <a:pt x="38" y="16"/>
                  </a:cubicBezTo>
                  <a:cubicBezTo>
                    <a:pt x="33" y="11"/>
                    <a:pt x="28" y="7"/>
                    <a:pt x="21" y="4"/>
                  </a:cubicBezTo>
                  <a:cubicBezTo>
                    <a:pt x="15" y="2"/>
                    <a:pt x="8" y="0"/>
                    <a:pt x="0" y="0"/>
                  </a:cubicBezTo>
                  <a:lnTo>
                    <a:pt x="0" y="54"/>
                  </a:lnTo>
                  <a:lnTo>
                    <a:pt x="54" y="54"/>
                  </a:lnTo>
                  <a:cubicBezTo>
                    <a:pt x="54" y="46"/>
                    <a:pt x="52" y="39"/>
                    <a:pt x="50" y="33"/>
                  </a:cubicBez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103" name="Freeform 18">
              <a:extLst>
                <a:ext uri="{FF2B5EF4-FFF2-40B4-BE49-F238E27FC236}">
                  <a16:creationId xmlns:a16="http://schemas.microsoft.com/office/drawing/2014/main" id="{DE05027A-6FBF-4CE5-8977-D546CA243084}"/>
                </a:ext>
              </a:extLst>
            </p:cNvPr>
            <p:cNvSpPr>
              <a:spLocks/>
            </p:cNvSpPr>
            <p:nvPr/>
          </p:nvSpPr>
          <p:spPr bwMode="auto">
            <a:xfrm>
              <a:off x="2401" y="1754"/>
              <a:ext cx="79" cy="20"/>
            </a:xfrm>
            <a:custGeom>
              <a:avLst/>
              <a:gdLst>
                <a:gd name="T0" fmla="*/ 106 w 106"/>
                <a:gd name="T1" fmla="*/ 0 h 27"/>
                <a:gd name="T2" fmla="*/ 106 w 106"/>
                <a:gd name="T3" fmla="*/ 0 h 27"/>
                <a:gd name="T4" fmla="*/ 0 w 106"/>
                <a:gd name="T5" fmla="*/ 0 h 27"/>
                <a:gd name="T6" fmla="*/ 0 w 106"/>
                <a:gd name="T7" fmla="*/ 27 h 27"/>
                <a:gd name="T8" fmla="*/ 106 w 106"/>
                <a:gd name="T9" fmla="*/ 27 h 27"/>
                <a:gd name="T10" fmla="*/ 106 w 106"/>
                <a:gd name="T11" fmla="*/ 0 h 27"/>
              </a:gdLst>
              <a:ahLst/>
              <a:cxnLst>
                <a:cxn ang="0">
                  <a:pos x="T0" y="T1"/>
                </a:cxn>
                <a:cxn ang="0">
                  <a:pos x="T2" y="T3"/>
                </a:cxn>
                <a:cxn ang="0">
                  <a:pos x="T4" y="T5"/>
                </a:cxn>
                <a:cxn ang="0">
                  <a:pos x="T6" y="T7"/>
                </a:cxn>
                <a:cxn ang="0">
                  <a:pos x="T8" y="T9"/>
                </a:cxn>
                <a:cxn ang="0">
                  <a:pos x="T10" y="T11"/>
                </a:cxn>
              </a:cxnLst>
              <a:rect l="0" t="0" r="r" b="b"/>
              <a:pathLst>
                <a:path w="106" h="27">
                  <a:moveTo>
                    <a:pt x="106" y="0"/>
                  </a:moveTo>
                  <a:lnTo>
                    <a:pt x="106" y="0"/>
                  </a:lnTo>
                  <a:lnTo>
                    <a:pt x="0" y="0"/>
                  </a:lnTo>
                  <a:lnTo>
                    <a:pt x="0" y="27"/>
                  </a:lnTo>
                  <a:lnTo>
                    <a:pt x="106" y="27"/>
                  </a:lnTo>
                  <a:lnTo>
                    <a:pt x="106" y="0"/>
                  </a:lnTo>
                  <a:close/>
                </a:path>
              </a:pathLst>
            </a:custGeom>
            <a:solidFill>
              <a:srgbClr val="2F2F2F"/>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104" name="Freeform 19">
              <a:extLst>
                <a:ext uri="{FF2B5EF4-FFF2-40B4-BE49-F238E27FC236}">
                  <a16:creationId xmlns:a16="http://schemas.microsoft.com/office/drawing/2014/main" id="{B3699F81-6186-4CBE-B9DF-6AAE9E5A8B13}"/>
                </a:ext>
              </a:extLst>
            </p:cNvPr>
            <p:cNvSpPr>
              <a:spLocks/>
            </p:cNvSpPr>
            <p:nvPr/>
          </p:nvSpPr>
          <p:spPr bwMode="auto">
            <a:xfrm>
              <a:off x="2401" y="1834"/>
              <a:ext cx="99" cy="19"/>
            </a:xfrm>
            <a:custGeom>
              <a:avLst/>
              <a:gdLst>
                <a:gd name="T0" fmla="*/ 0 w 133"/>
                <a:gd name="T1" fmla="*/ 26 h 26"/>
                <a:gd name="T2" fmla="*/ 0 w 133"/>
                <a:gd name="T3" fmla="*/ 26 h 26"/>
                <a:gd name="T4" fmla="*/ 133 w 133"/>
                <a:gd name="T5" fmla="*/ 26 h 26"/>
                <a:gd name="T6" fmla="*/ 133 w 133"/>
                <a:gd name="T7" fmla="*/ 0 h 26"/>
                <a:gd name="T8" fmla="*/ 0 w 133"/>
                <a:gd name="T9" fmla="*/ 0 h 26"/>
                <a:gd name="T10" fmla="*/ 0 w 133"/>
                <a:gd name="T11" fmla="*/ 26 h 26"/>
              </a:gdLst>
              <a:ahLst/>
              <a:cxnLst>
                <a:cxn ang="0">
                  <a:pos x="T0" y="T1"/>
                </a:cxn>
                <a:cxn ang="0">
                  <a:pos x="T2" y="T3"/>
                </a:cxn>
                <a:cxn ang="0">
                  <a:pos x="T4" y="T5"/>
                </a:cxn>
                <a:cxn ang="0">
                  <a:pos x="T6" y="T7"/>
                </a:cxn>
                <a:cxn ang="0">
                  <a:pos x="T8" y="T9"/>
                </a:cxn>
                <a:cxn ang="0">
                  <a:pos x="T10" y="T11"/>
                </a:cxn>
              </a:cxnLst>
              <a:rect l="0" t="0" r="r" b="b"/>
              <a:pathLst>
                <a:path w="133" h="26">
                  <a:moveTo>
                    <a:pt x="0" y="26"/>
                  </a:moveTo>
                  <a:lnTo>
                    <a:pt x="0" y="26"/>
                  </a:lnTo>
                  <a:lnTo>
                    <a:pt x="133" y="26"/>
                  </a:lnTo>
                  <a:lnTo>
                    <a:pt x="133" y="0"/>
                  </a:lnTo>
                  <a:lnTo>
                    <a:pt x="0" y="0"/>
                  </a:lnTo>
                  <a:lnTo>
                    <a:pt x="0" y="26"/>
                  </a:lnTo>
                  <a:close/>
                </a:path>
              </a:pathLst>
            </a:custGeom>
            <a:solidFill>
              <a:srgbClr val="2F2F2F"/>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grpSp>
    </p:spTree>
    <p:extLst>
      <p:ext uri="{BB962C8B-B14F-4D97-AF65-F5344CB8AC3E}">
        <p14:creationId xmlns:p14="http://schemas.microsoft.com/office/powerpoint/2010/main" val="2163678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2">
            <a:extLst>
              <a:ext uri="{FF2B5EF4-FFF2-40B4-BE49-F238E27FC236}">
                <a16:creationId xmlns:a16="http://schemas.microsoft.com/office/drawing/2014/main" id="{76408AC2-CA0D-459A-89A9-E07536348C44}"/>
              </a:ext>
            </a:extLst>
          </p:cNvPr>
          <p:cNvSpPr txBox="1">
            <a:spLocks noGrp="1"/>
          </p:cNvSpPr>
          <p:nvPr>
            <p:ph type="title"/>
          </p:nvPr>
        </p:nvSpPr>
        <p:spPr>
          <a:xfrm>
            <a:off x="588263" y="518755"/>
            <a:ext cx="11018520" cy="43088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50" normalizeH="0" baseline="0" noProof="0" dirty="0">
                <a:ln w="3175">
                  <a:noFill/>
                </a:ln>
                <a:solidFill>
                  <a:schemeClr val="bg1"/>
                </a:solidFill>
                <a:effectLst/>
                <a:uLnTx/>
                <a:uFillTx/>
                <a:latin typeface="+mj-lt"/>
                <a:ea typeface="+mn-ea"/>
                <a:cs typeface="Segoe UI" pitchFamily="34" charset="0"/>
              </a:rPr>
              <a:t>Increase operational efficiency   </a:t>
            </a:r>
          </a:p>
        </p:txBody>
      </p:sp>
      <p:sp>
        <p:nvSpPr>
          <p:cNvPr id="29" name="!!x">
            <a:extLst>
              <a:ext uri="{FF2B5EF4-FFF2-40B4-BE49-F238E27FC236}">
                <a16:creationId xmlns:a16="http://schemas.microsoft.com/office/drawing/2014/main" id="{D5393EFA-CD2F-43D7-9C8B-25AB1102CB7A}"/>
              </a:ext>
              <a:ext uri="{C183D7F6-B498-43B3-948B-1728B52AA6E4}">
                <adec:decorative xmlns:adec="http://schemas.microsoft.com/office/drawing/2017/decorative" val="1"/>
              </a:ext>
            </a:extLst>
          </p:cNvPr>
          <p:cNvSpPr>
            <a:spLocks/>
          </p:cNvSpPr>
          <p:nvPr/>
        </p:nvSpPr>
        <p:spPr bwMode="auto">
          <a:xfrm>
            <a:off x="8948292" y="2437112"/>
            <a:ext cx="1917576" cy="1917576"/>
          </a:xfrm>
          <a:prstGeom prst="ellipse">
            <a:avLst/>
          </a:prstGeom>
          <a:solidFill>
            <a:srgbClr val="0078D4"/>
          </a:solidFill>
          <a:ln w="38100" cap="rnd">
            <a:solidFill>
              <a:schemeClr val="accent1"/>
            </a:solidFill>
            <a:prstDash val="sysDot"/>
            <a:headEnd type="none" w="med" len="med"/>
            <a:tailEnd type="none" w="med" len="med"/>
          </a:ln>
          <a:effectLst>
            <a:outerShdw blurRad="88900" algn="ctr" rotWithShape="0">
              <a:schemeClr val="bg1">
                <a:lumMod val="50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Segoe UI"/>
              <a:ea typeface="+mn-ea"/>
              <a:cs typeface="Segoe UI" pitchFamily="34" charset="0"/>
            </a:endParaRPr>
          </a:p>
        </p:txBody>
      </p:sp>
      <p:sp>
        <p:nvSpPr>
          <p:cNvPr id="31" name="Rectangle 30">
            <a:extLst>
              <a:ext uri="{FF2B5EF4-FFF2-40B4-BE49-F238E27FC236}">
                <a16:creationId xmlns:a16="http://schemas.microsoft.com/office/drawing/2014/main" id="{8631621C-AB91-462B-87F9-4DD48201F927}"/>
              </a:ext>
              <a:ext uri="{C183D7F6-B498-43B3-948B-1728B52AA6E4}">
                <adec:decorative xmlns:adec="http://schemas.microsoft.com/office/drawing/2017/decorative" val="1"/>
              </a:ext>
            </a:extLst>
          </p:cNvPr>
          <p:cNvSpPr/>
          <p:nvPr/>
        </p:nvSpPr>
        <p:spPr bwMode="auto">
          <a:xfrm>
            <a:off x="0" y="3111221"/>
            <a:ext cx="12192000" cy="63555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Segoe UI"/>
              <a:ea typeface="Segoe UI" pitchFamily="34" charset="0"/>
              <a:cs typeface="Segoe UI" pitchFamily="34" charset="0"/>
            </a:endParaRPr>
          </a:p>
        </p:txBody>
      </p:sp>
      <p:sp>
        <p:nvSpPr>
          <p:cNvPr id="43" name="!!Manage shifts">
            <a:extLst>
              <a:ext uri="{FF2B5EF4-FFF2-40B4-BE49-F238E27FC236}">
                <a16:creationId xmlns:a16="http://schemas.microsoft.com/office/drawing/2014/main" id="{A1E0D7C8-80A5-4005-854E-79C134FBDA66}"/>
              </a:ext>
            </a:extLst>
          </p:cNvPr>
          <p:cNvSpPr txBox="1">
            <a:spLocks/>
          </p:cNvSpPr>
          <p:nvPr/>
        </p:nvSpPr>
        <p:spPr>
          <a:xfrm>
            <a:off x="1083185" y="4431265"/>
            <a:ext cx="2112630" cy="492443"/>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lgn="ctr" defTabSz="914367">
              <a:spcBef>
                <a:spcPts val="0"/>
              </a:spcBef>
              <a:defRPr/>
            </a:pPr>
            <a:r>
              <a:rPr lang="en-US" sz="1600" spc="0" dirty="0">
                <a:ln>
                  <a:noFill/>
                </a:ln>
                <a:solidFill>
                  <a:schemeClr val="bg1"/>
                </a:solidFill>
                <a:latin typeface="+mn-lt"/>
              </a:rPr>
              <a:t>Digitize manual processes</a:t>
            </a:r>
          </a:p>
        </p:txBody>
      </p:sp>
      <p:sp>
        <p:nvSpPr>
          <p:cNvPr id="44" name="!!Gain">
            <a:extLst>
              <a:ext uri="{FF2B5EF4-FFF2-40B4-BE49-F238E27FC236}">
                <a16:creationId xmlns:a16="http://schemas.microsoft.com/office/drawing/2014/main" id="{8658D60A-9B9B-4554-9B7C-6DA177364065}"/>
              </a:ext>
            </a:extLst>
          </p:cNvPr>
          <p:cNvSpPr txBox="1"/>
          <p:nvPr/>
        </p:nvSpPr>
        <p:spPr>
          <a:xfrm>
            <a:off x="5024298" y="4431264"/>
            <a:ext cx="2143403" cy="492443"/>
          </a:xfrm>
          <a:prstGeom prst="rect">
            <a:avLst/>
          </a:prstGeom>
          <a:noFill/>
        </p:spPr>
        <p:txBody>
          <a:bodyPr wrap="square" lIns="0" tIns="0" rIns="0" bIns="0" rtlCol="0" anchor="t">
            <a:spAutoFit/>
          </a:bodyPr>
          <a:lstStyle/>
          <a:p>
            <a:pPr lvl="0" algn="ctr">
              <a:defRPr/>
            </a:pPr>
            <a:r>
              <a:rPr lang="en-US" sz="1600" dirty="0">
                <a:solidFill>
                  <a:schemeClr val="bg1"/>
                </a:solidFill>
              </a:rPr>
              <a:t>Gain operational visibility</a:t>
            </a:r>
          </a:p>
        </p:txBody>
      </p:sp>
      <p:sp>
        <p:nvSpPr>
          <p:cNvPr id="45" name="!!agile">
            <a:extLst>
              <a:ext uri="{FF2B5EF4-FFF2-40B4-BE49-F238E27FC236}">
                <a16:creationId xmlns:a16="http://schemas.microsoft.com/office/drawing/2014/main" id="{F8C1FD8C-A32C-41A7-A5A6-0E3C16B5C0B7}"/>
              </a:ext>
            </a:extLst>
          </p:cNvPr>
          <p:cNvSpPr txBox="1"/>
          <p:nvPr/>
        </p:nvSpPr>
        <p:spPr>
          <a:xfrm>
            <a:off x="8840443" y="4428268"/>
            <a:ext cx="2133273" cy="492443"/>
          </a:xfrm>
          <a:prstGeom prst="rect">
            <a:avLst/>
          </a:prstGeom>
          <a:noFill/>
        </p:spPr>
        <p:txBody>
          <a:bodyPr wrap="square" lIns="0" tIns="0" rIns="0" bIns="0" rtlCol="0" anchor="t">
            <a:spAutoFit/>
          </a:bodyPr>
          <a:lstStyle/>
          <a:p>
            <a:pPr lvl="0" algn="ctr">
              <a:defRPr/>
            </a:pPr>
            <a:r>
              <a:rPr lang="en-US" sz="1600" dirty="0">
                <a:solidFill>
                  <a:schemeClr val="bg1"/>
                </a:solidFill>
                <a:latin typeface="+mj-lt"/>
              </a:rPr>
              <a:t>Be agile in dynamic environments</a:t>
            </a:r>
          </a:p>
        </p:txBody>
      </p:sp>
      <p:sp>
        <p:nvSpPr>
          <p:cNvPr id="47" name="Oval 46">
            <a:extLst>
              <a:ext uri="{FF2B5EF4-FFF2-40B4-BE49-F238E27FC236}">
                <a16:creationId xmlns:a16="http://schemas.microsoft.com/office/drawing/2014/main" id="{17D6C0B0-9B07-4241-AFB8-2BA16EDDEB90}"/>
              </a:ext>
              <a:ext uri="{C183D7F6-B498-43B3-948B-1728B52AA6E4}">
                <adec:decorative xmlns:adec="http://schemas.microsoft.com/office/drawing/2017/decorative" val="1"/>
              </a:ext>
            </a:extLst>
          </p:cNvPr>
          <p:cNvSpPr>
            <a:spLocks/>
          </p:cNvSpPr>
          <p:nvPr/>
        </p:nvSpPr>
        <p:spPr bwMode="auto">
          <a:xfrm>
            <a:off x="1496467" y="2726224"/>
            <a:ext cx="1339758" cy="1339758"/>
          </a:xfrm>
          <a:prstGeom prst="ellipse">
            <a:avLst/>
          </a:prstGeom>
          <a:solidFill>
            <a:schemeClr val="bg1"/>
          </a:solidFill>
          <a:ln w="3175">
            <a:solidFill>
              <a:schemeClr val="bg1">
                <a:lumMod val="85000"/>
              </a:schemeClr>
            </a:solidFill>
            <a:prstDash val="solid"/>
            <a:headEnd type="none" w="med" len="med"/>
            <a:tailEnd type="none" w="med" len="med"/>
          </a:ln>
          <a:effectLst>
            <a:outerShdw blurRad="88900" algn="ctr" rotWithShape="0">
              <a:schemeClr val="bg1">
                <a:lumMod val="50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Segoe UI"/>
              <a:ea typeface="+mn-ea"/>
              <a:cs typeface="Segoe UI" pitchFamily="34" charset="0"/>
            </a:endParaRPr>
          </a:p>
        </p:txBody>
      </p:sp>
      <p:sp>
        <p:nvSpPr>
          <p:cNvPr id="59" name="Oval 58">
            <a:extLst>
              <a:ext uri="{FF2B5EF4-FFF2-40B4-BE49-F238E27FC236}">
                <a16:creationId xmlns:a16="http://schemas.microsoft.com/office/drawing/2014/main" id="{C76D904E-0E3D-47B1-8447-1B9B51F1DF11}"/>
              </a:ext>
              <a:ext uri="{C183D7F6-B498-43B3-948B-1728B52AA6E4}">
                <adec:decorative xmlns:adec="http://schemas.microsoft.com/office/drawing/2017/decorative" val="1"/>
              </a:ext>
            </a:extLst>
          </p:cNvPr>
          <p:cNvSpPr>
            <a:spLocks/>
          </p:cNvSpPr>
          <p:nvPr/>
        </p:nvSpPr>
        <p:spPr bwMode="auto">
          <a:xfrm>
            <a:off x="5433959" y="2726021"/>
            <a:ext cx="1339758" cy="1339758"/>
          </a:xfrm>
          <a:prstGeom prst="ellipse">
            <a:avLst/>
          </a:prstGeom>
          <a:solidFill>
            <a:schemeClr val="bg1"/>
          </a:solidFill>
          <a:ln w="3175">
            <a:solidFill>
              <a:schemeClr val="bg1">
                <a:lumMod val="85000"/>
              </a:schemeClr>
            </a:solidFill>
            <a:prstDash val="solid"/>
            <a:headEnd type="none" w="med" len="med"/>
            <a:tailEnd type="none" w="med" len="med"/>
          </a:ln>
          <a:effectLst>
            <a:outerShdw blurRad="88900" algn="ctr" rotWithShape="0">
              <a:schemeClr val="bg1">
                <a:lumMod val="50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Segoe UI"/>
              <a:ea typeface="Segoe UI" pitchFamily="34" charset="0"/>
              <a:cs typeface="Segoe UI" pitchFamily="34" charset="0"/>
            </a:endParaRPr>
          </a:p>
        </p:txBody>
      </p:sp>
      <p:sp>
        <p:nvSpPr>
          <p:cNvPr id="68" name="!!Oval 67">
            <a:extLst>
              <a:ext uri="{FF2B5EF4-FFF2-40B4-BE49-F238E27FC236}">
                <a16:creationId xmlns:a16="http://schemas.microsoft.com/office/drawing/2014/main" id="{9B2A4BEF-A1E9-4C24-AB14-8B1A1BB3A4B9}"/>
              </a:ext>
              <a:ext uri="{C183D7F6-B498-43B3-948B-1728B52AA6E4}">
                <adec:decorative xmlns:adec="http://schemas.microsoft.com/office/drawing/2017/decorative" val="1"/>
              </a:ext>
            </a:extLst>
          </p:cNvPr>
          <p:cNvSpPr>
            <a:spLocks/>
          </p:cNvSpPr>
          <p:nvPr/>
        </p:nvSpPr>
        <p:spPr bwMode="auto">
          <a:xfrm>
            <a:off x="9237201" y="2726021"/>
            <a:ext cx="1339758" cy="1339758"/>
          </a:xfrm>
          <a:prstGeom prst="ellipse">
            <a:avLst/>
          </a:prstGeom>
          <a:solidFill>
            <a:schemeClr val="bg1"/>
          </a:solidFill>
          <a:ln w="3175">
            <a:solidFill>
              <a:schemeClr val="bg1">
                <a:lumMod val="85000"/>
              </a:schemeClr>
            </a:solidFill>
            <a:prstDash val="solid"/>
            <a:headEnd type="none" w="med" len="med"/>
            <a:tailEnd type="none" w="med" len="med"/>
          </a:ln>
          <a:effectLst>
            <a:outerShdw blurRad="88900" algn="ctr" rotWithShape="0">
              <a:schemeClr val="bg1">
                <a:lumMod val="50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Segoe UI"/>
              <a:ea typeface="Segoe UI" pitchFamily="34" charset="0"/>
              <a:cs typeface="Segoe UI" pitchFamily="34" charset="0"/>
            </a:endParaRPr>
          </a:p>
        </p:txBody>
      </p:sp>
      <p:grpSp>
        <p:nvGrpSpPr>
          <p:cNvPr id="38" name="Group 13">
            <a:extLst>
              <a:ext uri="{FF2B5EF4-FFF2-40B4-BE49-F238E27FC236}">
                <a16:creationId xmlns:a16="http://schemas.microsoft.com/office/drawing/2014/main" id="{E2ADD236-8722-4FDE-B74D-95C8D5BC2E8B}"/>
              </a:ext>
              <a:ext uri="{C183D7F6-B498-43B3-948B-1728B52AA6E4}">
                <adec:decorative xmlns:adec="http://schemas.microsoft.com/office/drawing/2017/decorative" val="1"/>
              </a:ext>
            </a:extLst>
          </p:cNvPr>
          <p:cNvGrpSpPr>
            <a:grpSpLocks noChangeAspect="1"/>
          </p:cNvGrpSpPr>
          <p:nvPr/>
        </p:nvGrpSpPr>
        <p:grpSpPr bwMode="auto">
          <a:xfrm>
            <a:off x="5766628" y="3271520"/>
            <a:ext cx="658742" cy="314960"/>
            <a:chOff x="6273" y="2584"/>
            <a:chExt cx="320" cy="153"/>
          </a:xfrm>
        </p:grpSpPr>
        <p:sp>
          <p:nvSpPr>
            <p:cNvPr id="39" name="Freeform 14">
              <a:extLst>
                <a:ext uri="{FF2B5EF4-FFF2-40B4-BE49-F238E27FC236}">
                  <a16:creationId xmlns:a16="http://schemas.microsoft.com/office/drawing/2014/main" id="{BDC76F99-49E4-4CDF-A61B-4E78DC5D8604}"/>
                </a:ext>
              </a:extLst>
            </p:cNvPr>
            <p:cNvSpPr>
              <a:spLocks/>
            </p:cNvSpPr>
            <p:nvPr/>
          </p:nvSpPr>
          <p:spPr bwMode="auto">
            <a:xfrm>
              <a:off x="6311" y="2638"/>
              <a:ext cx="61" cy="85"/>
            </a:xfrm>
            <a:custGeom>
              <a:avLst/>
              <a:gdLst>
                <a:gd name="T0" fmla="*/ 83 w 83"/>
                <a:gd name="T1" fmla="*/ 0 h 114"/>
                <a:gd name="T2" fmla="*/ 83 w 83"/>
                <a:gd name="T3" fmla="*/ 0 h 114"/>
                <a:gd name="T4" fmla="*/ 39 w 83"/>
                <a:gd name="T5" fmla="*/ 24 h 114"/>
                <a:gd name="T6" fmla="*/ 0 w 83"/>
                <a:gd name="T7" fmla="*/ 57 h 114"/>
                <a:gd name="T8" fmla="*/ 39 w 83"/>
                <a:gd name="T9" fmla="*/ 89 h 114"/>
                <a:gd name="T10" fmla="*/ 83 w 83"/>
                <a:gd name="T11" fmla="*/ 114 h 114"/>
                <a:gd name="T12" fmla="*/ 70 w 83"/>
                <a:gd name="T13" fmla="*/ 87 h 114"/>
                <a:gd name="T14" fmla="*/ 65 w 83"/>
                <a:gd name="T15" fmla="*/ 57 h 114"/>
                <a:gd name="T16" fmla="*/ 70 w 83"/>
                <a:gd name="T17" fmla="*/ 27 h 114"/>
                <a:gd name="T18" fmla="*/ 83 w 83"/>
                <a:gd name="T1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114">
                  <a:moveTo>
                    <a:pt x="83" y="0"/>
                  </a:moveTo>
                  <a:lnTo>
                    <a:pt x="83" y="0"/>
                  </a:lnTo>
                  <a:cubicBezTo>
                    <a:pt x="67" y="6"/>
                    <a:pt x="53" y="14"/>
                    <a:pt x="39" y="24"/>
                  </a:cubicBezTo>
                  <a:cubicBezTo>
                    <a:pt x="25" y="34"/>
                    <a:pt x="12" y="45"/>
                    <a:pt x="0" y="57"/>
                  </a:cubicBezTo>
                  <a:cubicBezTo>
                    <a:pt x="12" y="69"/>
                    <a:pt x="25" y="79"/>
                    <a:pt x="39" y="89"/>
                  </a:cubicBezTo>
                  <a:cubicBezTo>
                    <a:pt x="53" y="99"/>
                    <a:pt x="67" y="107"/>
                    <a:pt x="83" y="114"/>
                  </a:cubicBezTo>
                  <a:cubicBezTo>
                    <a:pt x="77" y="106"/>
                    <a:pt x="73" y="96"/>
                    <a:pt x="70" y="87"/>
                  </a:cubicBezTo>
                  <a:cubicBezTo>
                    <a:pt x="67" y="77"/>
                    <a:pt x="65" y="67"/>
                    <a:pt x="65" y="57"/>
                  </a:cubicBezTo>
                  <a:cubicBezTo>
                    <a:pt x="65" y="47"/>
                    <a:pt x="67" y="37"/>
                    <a:pt x="70" y="27"/>
                  </a:cubicBezTo>
                  <a:cubicBezTo>
                    <a:pt x="73" y="17"/>
                    <a:pt x="77" y="8"/>
                    <a:pt x="83" y="0"/>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40" name="Freeform 15">
              <a:extLst>
                <a:ext uri="{FF2B5EF4-FFF2-40B4-BE49-F238E27FC236}">
                  <a16:creationId xmlns:a16="http://schemas.microsoft.com/office/drawing/2014/main" id="{E9692B62-DEDD-4FB7-8F98-2F63AC8EEBEB}"/>
                </a:ext>
              </a:extLst>
            </p:cNvPr>
            <p:cNvSpPr>
              <a:spLocks/>
            </p:cNvSpPr>
            <p:nvPr/>
          </p:nvSpPr>
          <p:spPr bwMode="auto">
            <a:xfrm>
              <a:off x="6494" y="2638"/>
              <a:ext cx="62" cy="85"/>
            </a:xfrm>
            <a:custGeom>
              <a:avLst/>
              <a:gdLst>
                <a:gd name="T0" fmla="*/ 0 w 83"/>
                <a:gd name="T1" fmla="*/ 0 h 114"/>
                <a:gd name="T2" fmla="*/ 0 w 83"/>
                <a:gd name="T3" fmla="*/ 0 h 114"/>
                <a:gd name="T4" fmla="*/ 13 w 83"/>
                <a:gd name="T5" fmla="*/ 27 h 114"/>
                <a:gd name="T6" fmla="*/ 18 w 83"/>
                <a:gd name="T7" fmla="*/ 57 h 114"/>
                <a:gd name="T8" fmla="*/ 13 w 83"/>
                <a:gd name="T9" fmla="*/ 87 h 114"/>
                <a:gd name="T10" fmla="*/ 0 w 83"/>
                <a:gd name="T11" fmla="*/ 114 h 114"/>
                <a:gd name="T12" fmla="*/ 44 w 83"/>
                <a:gd name="T13" fmla="*/ 89 h 114"/>
                <a:gd name="T14" fmla="*/ 83 w 83"/>
                <a:gd name="T15" fmla="*/ 57 h 114"/>
                <a:gd name="T16" fmla="*/ 44 w 83"/>
                <a:gd name="T17" fmla="*/ 24 h 114"/>
                <a:gd name="T18" fmla="*/ 0 w 83"/>
                <a:gd name="T1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114">
                  <a:moveTo>
                    <a:pt x="0" y="0"/>
                  </a:moveTo>
                  <a:lnTo>
                    <a:pt x="0" y="0"/>
                  </a:lnTo>
                  <a:cubicBezTo>
                    <a:pt x="6" y="8"/>
                    <a:pt x="10" y="17"/>
                    <a:pt x="13" y="27"/>
                  </a:cubicBezTo>
                  <a:cubicBezTo>
                    <a:pt x="16" y="37"/>
                    <a:pt x="18" y="47"/>
                    <a:pt x="18" y="57"/>
                  </a:cubicBezTo>
                  <a:cubicBezTo>
                    <a:pt x="18" y="67"/>
                    <a:pt x="16" y="77"/>
                    <a:pt x="13" y="87"/>
                  </a:cubicBezTo>
                  <a:cubicBezTo>
                    <a:pt x="10" y="96"/>
                    <a:pt x="6" y="106"/>
                    <a:pt x="0" y="114"/>
                  </a:cubicBezTo>
                  <a:cubicBezTo>
                    <a:pt x="16" y="107"/>
                    <a:pt x="31" y="99"/>
                    <a:pt x="44" y="89"/>
                  </a:cubicBezTo>
                  <a:cubicBezTo>
                    <a:pt x="58" y="79"/>
                    <a:pt x="71" y="69"/>
                    <a:pt x="83" y="57"/>
                  </a:cubicBezTo>
                  <a:cubicBezTo>
                    <a:pt x="71" y="45"/>
                    <a:pt x="58" y="34"/>
                    <a:pt x="44" y="24"/>
                  </a:cubicBezTo>
                  <a:cubicBezTo>
                    <a:pt x="31" y="14"/>
                    <a:pt x="16" y="6"/>
                    <a:pt x="0" y="0"/>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41" name="Freeform 16">
              <a:extLst>
                <a:ext uri="{FF2B5EF4-FFF2-40B4-BE49-F238E27FC236}">
                  <a16:creationId xmlns:a16="http://schemas.microsoft.com/office/drawing/2014/main" id="{DFCACDEF-B09B-4EE4-9652-D39DC57FC209}"/>
                </a:ext>
              </a:extLst>
            </p:cNvPr>
            <p:cNvSpPr>
              <a:spLocks noEditPoints="1"/>
            </p:cNvSpPr>
            <p:nvPr/>
          </p:nvSpPr>
          <p:spPr bwMode="auto">
            <a:xfrm>
              <a:off x="6377" y="2625"/>
              <a:ext cx="112" cy="112"/>
            </a:xfrm>
            <a:custGeom>
              <a:avLst/>
              <a:gdLst>
                <a:gd name="T0" fmla="*/ 52 w 150"/>
                <a:gd name="T1" fmla="*/ 65 h 150"/>
                <a:gd name="T2" fmla="*/ 52 w 150"/>
                <a:gd name="T3" fmla="*/ 65 h 150"/>
                <a:gd name="T4" fmla="*/ 57 w 150"/>
                <a:gd name="T5" fmla="*/ 57 h 150"/>
                <a:gd name="T6" fmla="*/ 65 w 150"/>
                <a:gd name="T7" fmla="*/ 52 h 150"/>
                <a:gd name="T8" fmla="*/ 75 w 150"/>
                <a:gd name="T9" fmla="*/ 50 h 150"/>
                <a:gd name="T10" fmla="*/ 85 w 150"/>
                <a:gd name="T11" fmla="*/ 52 h 150"/>
                <a:gd name="T12" fmla="*/ 93 w 150"/>
                <a:gd name="T13" fmla="*/ 57 h 150"/>
                <a:gd name="T14" fmla="*/ 98 w 150"/>
                <a:gd name="T15" fmla="*/ 65 h 150"/>
                <a:gd name="T16" fmla="*/ 100 w 150"/>
                <a:gd name="T17" fmla="*/ 75 h 150"/>
                <a:gd name="T18" fmla="*/ 98 w 150"/>
                <a:gd name="T19" fmla="*/ 84 h 150"/>
                <a:gd name="T20" fmla="*/ 93 w 150"/>
                <a:gd name="T21" fmla="*/ 92 h 150"/>
                <a:gd name="T22" fmla="*/ 85 w 150"/>
                <a:gd name="T23" fmla="*/ 98 h 150"/>
                <a:gd name="T24" fmla="*/ 75 w 150"/>
                <a:gd name="T25" fmla="*/ 100 h 150"/>
                <a:gd name="T26" fmla="*/ 65 w 150"/>
                <a:gd name="T27" fmla="*/ 98 h 150"/>
                <a:gd name="T28" fmla="*/ 57 w 150"/>
                <a:gd name="T29" fmla="*/ 92 h 150"/>
                <a:gd name="T30" fmla="*/ 52 w 150"/>
                <a:gd name="T31" fmla="*/ 84 h 150"/>
                <a:gd name="T32" fmla="*/ 50 w 150"/>
                <a:gd name="T33" fmla="*/ 75 h 150"/>
                <a:gd name="T34" fmla="*/ 52 w 150"/>
                <a:gd name="T35" fmla="*/ 65 h 150"/>
                <a:gd name="T36" fmla="*/ 46 w 150"/>
                <a:gd name="T37" fmla="*/ 144 h 150"/>
                <a:gd name="T38" fmla="*/ 46 w 150"/>
                <a:gd name="T39" fmla="*/ 144 h 150"/>
                <a:gd name="T40" fmla="*/ 75 w 150"/>
                <a:gd name="T41" fmla="*/ 150 h 150"/>
                <a:gd name="T42" fmla="*/ 104 w 150"/>
                <a:gd name="T43" fmla="*/ 144 h 150"/>
                <a:gd name="T44" fmla="*/ 128 w 150"/>
                <a:gd name="T45" fmla="*/ 128 h 150"/>
                <a:gd name="T46" fmla="*/ 144 w 150"/>
                <a:gd name="T47" fmla="*/ 104 h 150"/>
                <a:gd name="T48" fmla="*/ 150 w 150"/>
                <a:gd name="T49" fmla="*/ 75 h 150"/>
                <a:gd name="T50" fmla="*/ 144 w 150"/>
                <a:gd name="T51" fmla="*/ 46 h 150"/>
                <a:gd name="T52" fmla="*/ 128 w 150"/>
                <a:gd name="T53" fmla="*/ 22 h 150"/>
                <a:gd name="T54" fmla="*/ 104 w 150"/>
                <a:gd name="T55" fmla="*/ 6 h 150"/>
                <a:gd name="T56" fmla="*/ 75 w 150"/>
                <a:gd name="T57" fmla="*/ 0 h 150"/>
                <a:gd name="T58" fmla="*/ 46 w 150"/>
                <a:gd name="T59" fmla="*/ 6 h 150"/>
                <a:gd name="T60" fmla="*/ 22 w 150"/>
                <a:gd name="T61" fmla="*/ 22 h 150"/>
                <a:gd name="T62" fmla="*/ 6 w 150"/>
                <a:gd name="T63" fmla="*/ 46 h 150"/>
                <a:gd name="T64" fmla="*/ 0 w 150"/>
                <a:gd name="T65" fmla="*/ 75 h 150"/>
                <a:gd name="T66" fmla="*/ 6 w 150"/>
                <a:gd name="T67" fmla="*/ 104 h 150"/>
                <a:gd name="T68" fmla="*/ 22 w 150"/>
                <a:gd name="T69" fmla="*/ 128 h 150"/>
                <a:gd name="T70" fmla="*/ 46 w 150"/>
                <a:gd name="T71" fmla="*/ 14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0" h="150">
                  <a:moveTo>
                    <a:pt x="52" y="65"/>
                  </a:moveTo>
                  <a:lnTo>
                    <a:pt x="52" y="65"/>
                  </a:lnTo>
                  <a:cubicBezTo>
                    <a:pt x="53" y="62"/>
                    <a:pt x="55" y="59"/>
                    <a:pt x="57" y="57"/>
                  </a:cubicBezTo>
                  <a:cubicBezTo>
                    <a:pt x="60" y="55"/>
                    <a:pt x="62" y="53"/>
                    <a:pt x="65" y="52"/>
                  </a:cubicBezTo>
                  <a:cubicBezTo>
                    <a:pt x="68" y="50"/>
                    <a:pt x="71" y="50"/>
                    <a:pt x="75" y="50"/>
                  </a:cubicBezTo>
                  <a:cubicBezTo>
                    <a:pt x="79" y="50"/>
                    <a:pt x="82" y="50"/>
                    <a:pt x="85" y="52"/>
                  </a:cubicBezTo>
                  <a:cubicBezTo>
                    <a:pt x="88" y="53"/>
                    <a:pt x="90" y="55"/>
                    <a:pt x="93" y="57"/>
                  </a:cubicBezTo>
                  <a:cubicBezTo>
                    <a:pt x="95" y="59"/>
                    <a:pt x="97" y="62"/>
                    <a:pt x="98" y="65"/>
                  </a:cubicBezTo>
                  <a:cubicBezTo>
                    <a:pt x="99" y="68"/>
                    <a:pt x="100" y="71"/>
                    <a:pt x="100" y="75"/>
                  </a:cubicBezTo>
                  <a:cubicBezTo>
                    <a:pt x="100" y="78"/>
                    <a:pt x="99" y="81"/>
                    <a:pt x="98" y="84"/>
                  </a:cubicBezTo>
                  <a:cubicBezTo>
                    <a:pt x="97" y="87"/>
                    <a:pt x="95" y="90"/>
                    <a:pt x="93" y="92"/>
                  </a:cubicBezTo>
                  <a:cubicBezTo>
                    <a:pt x="90" y="95"/>
                    <a:pt x="88" y="96"/>
                    <a:pt x="85" y="98"/>
                  </a:cubicBezTo>
                  <a:cubicBezTo>
                    <a:pt x="82" y="99"/>
                    <a:pt x="79" y="100"/>
                    <a:pt x="75" y="100"/>
                  </a:cubicBezTo>
                  <a:cubicBezTo>
                    <a:pt x="71" y="100"/>
                    <a:pt x="68" y="99"/>
                    <a:pt x="65" y="98"/>
                  </a:cubicBezTo>
                  <a:cubicBezTo>
                    <a:pt x="62" y="96"/>
                    <a:pt x="60" y="95"/>
                    <a:pt x="57" y="92"/>
                  </a:cubicBezTo>
                  <a:cubicBezTo>
                    <a:pt x="55" y="90"/>
                    <a:pt x="53" y="87"/>
                    <a:pt x="52" y="84"/>
                  </a:cubicBezTo>
                  <a:cubicBezTo>
                    <a:pt x="51" y="81"/>
                    <a:pt x="50" y="78"/>
                    <a:pt x="50" y="75"/>
                  </a:cubicBezTo>
                  <a:cubicBezTo>
                    <a:pt x="50" y="71"/>
                    <a:pt x="51" y="68"/>
                    <a:pt x="52" y="65"/>
                  </a:cubicBezTo>
                  <a:close/>
                  <a:moveTo>
                    <a:pt x="46" y="144"/>
                  </a:moveTo>
                  <a:lnTo>
                    <a:pt x="46" y="144"/>
                  </a:lnTo>
                  <a:cubicBezTo>
                    <a:pt x="55" y="148"/>
                    <a:pt x="65" y="150"/>
                    <a:pt x="75" y="150"/>
                  </a:cubicBezTo>
                  <a:cubicBezTo>
                    <a:pt x="85" y="150"/>
                    <a:pt x="95" y="148"/>
                    <a:pt x="104" y="144"/>
                  </a:cubicBezTo>
                  <a:cubicBezTo>
                    <a:pt x="113" y="140"/>
                    <a:pt x="121" y="134"/>
                    <a:pt x="128" y="128"/>
                  </a:cubicBezTo>
                  <a:cubicBezTo>
                    <a:pt x="135" y="121"/>
                    <a:pt x="140" y="113"/>
                    <a:pt x="144" y="104"/>
                  </a:cubicBezTo>
                  <a:cubicBezTo>
                    <a:pt x="148" y="95"/>
                    <a:pt x="150" y="85"/>
                    <a:pt x="150" y="75"/>
                  </a:cubicBezTo>
                  <a:cubicBezTo>
                    <a:pt x="150" y="64"/>
                    <a:pt x="148" y="55"/>
                    <a:pt x="144" y="46"/>
                  </a:cubicBezTo>
                  <a:cubicBezTo>
                    <a:pt x="140" y="36"/>
                    <a:pt x="135" y="29"/>
                    <a:pt x="128" y="22"/>
                  </a:cubicBezTo>
                  <a:cubicBezTo>
                    <a:pt x="121" y="15"/>
                    <a:pt x="113" y="10"/>
                    <a:pt x="104" y="6"/>
                  </a:cubicBezTo>
                  <a:cubicBezTo>
                    <a:pt x="95" y="2"/>
                    <a:pt x="85" y="0"/>
                    <a:pt x="75" y="0"/>
                  </a:cubicBezTo>
                  <a:cubicBezTo>
                    <a:pt x="65" y="0"/>
                    <a:pt x="55" y="2"/>
                    <a:pt x="46" y="6"/>
                  </a:cubicBezTo>
                  <a:cubicBezTo>
                    <a:pt x="37" y="10"/>
                    <a:pt x="29" y="15"/>
                    <a:pt x="22" y="22"/>
                  </a:cubicBezTo>
                  <a:cubicBezTo>
                    <a:pt x="15" y="29"/>
                    <a:pt x="10" y="36"/>
                    <a:pt x="6" y="46"/>
                  </a:cubicBezTo>
                  <a:cubicBezTo>
                    <a:pt x="2" y="55"/>
                    <a:pt x="0" y="64"/>
                    <a:pt x="0" y="75"/>
                  </a:cubicBezTo>
                  <a:cubicBezTo>
                    <a:pt x="0" y="85"/>
                    <a:pt x="2" y="95"/>
                    <a:pt x="6" y="104"/>
                  </a:cubicBezTo>
                  <a:cubicBezTo>
                    <a:pt x="10" y="113"/>
                    <a:pt x="15" y="121"/>
                    <a:pt x="22" y="128"/>
                  </a:cubicBezTo>
                  <a:cubicBezTo>
                    <a:pt x="29" y="134"/>
                    <a:pt x="37" y="140"/>
                    <a:pt x="46" y="144"/>
                  </a:cubicBez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42" name="Freeform 17">
              <a:extLst>
                <a:ext uri="{FF2B5EF4-FFF2-40B4-BE49-F238E27FC236}">
                  <a16:creationId xmlns:a16="http://schemas.microsoft.com/office/drawing/2014/main" id="{1036F420-8ED6-4ECC-9EDD-24CF80CCCF42}"/>
                </a:ext>
              </a:extLst>
            </p:cNvPr>
            <p:cNvSpPr>
              <a:spLocks/>
            </p:cNvSpPr>
            <p:nvPr/>
          </p:nvSpPr>
          <p:spPr bwMode="auto">
            <a:xfrm>
              <a:off x="6415" y="2662"/>
              <a:ext cx="37" cy="37"/>
            </a:xfrm>
            <a:custGeom>
              <a:avLst/>
              <a:gdLst>
                <a:gd name="T0" fmla="*/ 7 w 50"/>
                <a:gd name="T1" fmla="*/ 42 h 50"/>
                <a:gd name="T2" fmla="*/ 7 w 50"/>
                <a:gd name="T3" fmla="*/ 42 h 50"/>
                <a:gd name="T4" fmla="*/ 15 w 50"/>
                <a:gd name="T5" fmla="*/ 48 h 50"/>
                <a:gd name="T6" fmla="*/ 25 w 50"/>
                <a:gd name="T7" fmla="*/ 50 h 50"/>
                <a:gd name="T8" fmla="*/ 35 w 50"/>
                <a:gd name="T9" fmla="*/ 48 h 50"/>
                <a:gd name="T10" fmla="*/ 43 w 50"/>
                <a:gd name="T11" fmla="*/ 42 h 50"/>
                <a:gd name="T12" fmla="*/ 48 w 50"/>
                <a:gd name="T13" fmla="*/ 34 h 50"/>
                <a:gd name="T14" fmla="*/ 50 w 50"/>
                <a:gd name="T15" fmla="*/ 25 h 50"/>
                <a:gd name="T16" fmla="*/ 48 w 50"/>
                <a:gd name="T17" fmla="*/ 15 h 50"/>
                <a:gd name="T18" fmla="*/ 43 w 50"/>
                <a:gd name="T19" fmla="*/ 7 h 50"/>
                <a:gd name="T20" fmla="*/ 35 w 50"/>
                <a:gd name="T21" fmla="*/ 2 h 50"/>
                <a:gd name="T22" fmla="*/ 25 w 50"/>
                <a:gd name="T23" fmla="*/ 0 h 50"/>
                <a:gd name="T24" fmla="*/ 15 w 50"/>
                <a:gd name="T25" fmla="*/ 2 h 50"/>
                <a:gd name="T26" fmla="*/ 7 w 50"/>
                <a:gd name="T27" fmla="*/ 7 h 50"/>
                <a:gd name="T28" fmla="*/ 2 w 50"/>
                <a:gd name="T29" fmla="*/ 15 h 50"/>
                <a:gd name="T30" fmla="*/ 0 w 50"/>
                <a:gd name="T31" fmla="*/ 25 h 50"/>
                <a:gd name="T32" fmla="*/ 2 w 50"/>
                <a:gd name="T33" fmla="*/ 34 h 50"/>
                <a:gd name="T34" fmla="*/ 7 w 50"/>
                <a:gd name="T35"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50">
                  <a:moveTo>
                    <a:pt x="7" y="42"/>
                  </a:moveTo>
                  <a:lnTo>
                    <a:pt x="7" y="42"/>
                  </a:lnTo>
                  <a:cubicBezTo>
                    <a:pt x="10" y="45"/>
                    <a:pt x="12" y="46"/>
                    <a:pt x="15" y="48"/>
                  </a:cubicBezTo>
                  <a:cubicBezTo>
                    <a:pt x="18" y="49"/>
                    <a:pt x="21" y="50"/>
                    <a:pt x="25" y="50"/>
                  </a:cubicBezTo>
                  <a:cubicBezTo>
                    <a:pt x="29" y="50"/>
                    <a:pt x="32" y="49"/>
                    <a:pt x="35" y="48"/>
                  </a:cubicBezTo>
                  <a:cubicBezTo>
                    <a:pt x="38" y="46"/>
                    <a:pt x="40" y="45"/>
                    <a:pt x="43" y="42"/>
                  </a:cubicBezTo>
                  <a:cubicBezTo>
                    <a:pt x="45" y="40"/>
                    <a:pt x="47" y="37"/>
                    <a:pt x="48" y="34"/>
                  </a:cubicBezTo>
                  <a:cubicBezTo>
                    <a:pt x="49" y="31"/>
                    <a:pt x="50" y="28"/>
                    <a:pt x="50" y="25"/>
                  </a:cubicBezTo>
                  <a:cubicBezTo>
                    <a:pt x="50" y="21"/>
                    <a:pt x="49" y="18"/>
                    <a:pt x="48" y="15"/>
                  </a:cubicBezTo>
                  <a:cubicBezTo>
                    <a:pt x="47" y="12"/>
                    <a:pt x="45" y="9"/>
                    <a:pt x="43" y="7"/>
                  </a:cubicBezTo>
                  <a:cubicBezTo>
                    <a:pt x="40" y="5"/>
                    <a:pt x="38" y="3"/>
                    <a:pt x="35" y="2"/>
                  </a:cubicBezTo>
                  <a:cubicBezTo>
                    <a:pt x="32" y="0"/>
                    <a:pt x="29" y="0"/>
                    <a:pt x="25" y="0"/>
                  </a:cubicBezTo>
                  <a:cubicBezTo>
                    <a:pt x="21" y="0"/>
                    <a:pt x="18" y="0"/>
                    <a:pt x="15" y="2"/>
                  </a:cubicBezTo>
                  <a:cubicBezTo>
                    <a:pt x="12" y="3"/>
                    <a:pt x="10" y="5"/>
                    <a:pt x="7" y="7"/>
                  </a:cubicBezTo>
                  <a:cubicBezTo>
                    <a:pt x="5" y="9"/>
                    <a:pt x="3" y="12"/>
                    <a:pt x="2" y="15"/>
                  </a:cubicBezTo>
                  <a:cubicBezTo>
                    <a:pt x="1" y="18"/>
                    <a:pt x="0" y="21"/>
                    <a:pt x="0" y="25"/>
                  </a:cubicBezTo>
                  <a:cubicBezTo>
                    <a:pt x="0" y="28"/>
                    <a:pt x="1" y="31"/>
                    <a:pt x="2" y="34"/>
                  </a:cubicBezTo>
                  <a:cubicBezTo>
                    <a:pt x="3" y="37"/>
                    <a:pt x="5" y="40"/>
                    <a:pt x="7" y="42"/>
                  </a:cubicBezTo>
                  <a:close/>
                </a:path>
              </a:pathLst>
            </a:custGeom>
            <a:solidFill>
              <a:srgbClr val="2F2F2F"/>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51" name="Freeform 18">
              <a:extLst>
                <a:ext uri="{FF2B5EF4-FFF2-40B4-BE49-F238E27FC236}">
                  <a16:creationId xmlns:a16="http://schemas.microsoft.com/office/drawing/2014/main" id="{4D622C7D-DEC5-4252-AF69-B6961EB6E383}"/>
                </a:ext>
              </a:extLst>
            </p:cNvPr>
            <p:cNvSpPr>
              <a:spLocks/>
            </p:cNvSpPr>
            <p:nvPr/>
          </p:nvSpPr>
          <p:spPr bwMode="auto">
            <a:xfrm>
              <a:off x="6273" y="2584"/>
              <a:ext cx="320" cy="87"/>
            </a:xfrm>
            <a:custGeom>
              <a:avLst/>
              <a:gdLst>
                <a:gd name="T0" fmla="*/ 216 w 429"/>
                <a:gd name="T1" fmla="*/ 0 h 117"/>
                <a:gd name="T2" fmla="*/ 216 w 429"/>
                <a:gd name="T3" fmla="*/ 0 h 117"/>
                <a:gd name="T4" fmla="*/ 212 w 429"/>
                <a:gd name="T5" fmla="*/ 0 h 117"/>
                <a:gd name="T6" fmla="*/ 4 w 429"/>
                <a:gd name="T7" fmla="*/ 95 h 117"/>
                <a:gd name="T8" fmla="*/ 5 w 429"/>
                <a:gd name="T9" fmla="*/ 113 h 117"/>
                <a:gd name="T10" fmla="*/ 22 w 429"/>
                <a:gd name="T11" fmla="*/ 112 h 117"/>
                <a:gd name="T12" fmla="*/ 212 w 429"/>
                <a:gd name="T13" fmla="*/ 25 h 117"/>
                <a:gd name="T14" fmla="*/ 216 w 429"/>
                <a:gd name="T15" fmla="*/ 25 h 117"/>
                <a:gd name="T16" fmla="*/ 405 w 429"/>
                <a:gd name="T17" fmla="*/ 112 h 117"/>
                <a:gd name="T18" fmla="*/ 415 w 429"/>
                <a:gd name="T19" fmla="*/ 116 h 117"/>
                <a:gd name="T20" fmla="*/ 423 w 429"/>
                <a:gd name="T21" fmla="*/ 113 h 117"/>
                <a:gd name="T22" fmla="*/ 424 w 429"/>
                <a:gd name="T23" fmla="*/ 95 h 117"/>
                <a:gd name="T24" fmla="*/ 216 w 429"/>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 h="117">
                  <a:moveTo>
                    <a:pt x="216" y="0"/>
                  </a:moveTo>
                  <a:lnTo>
                    <a:pt x="216" y="0"/>
                  </a:lnTo>
                  <a:lnTo>
                    <a:pt x="212" y="0"/>
                  </a:lnTo>
                  <a:cubicBezTo>
                    <a:pt x="132" y="0"/>
                    <a:pt x="56" y="35"/>
                    <a:pt x="4" y="95"/>
                  </a:cubicBezTo>
                  <a:cubicBezTo>
                    <a:pt x="0" y="100"/>
                    <a:pt x="1" y="108"/>
                    <a:pt x="5" y="113"/>
                  </a:cubicBezTo>
                  <a:cubicBezTo>
                    <a:pt x="10" y="117"/>
                    <a:pt x="18" y="117"/>
                    <a:pt x="22" y="112"/>
                  </a:cubicBezTo>
                  <a:cubicBezTo>
                    <a:pt x="70" y="56"/>
                    <a:pt x="139" y="25"/>
                    <a:pt x="212" y="25"/>
                  </a:cubicBezTo>
                  <a:lnTo>
                    <a:pt x="216" y="25"/>
                  </a:lnTo>
                  <a:cubicBezTo>
                    <a:pt x="288" y="25"/>
                    <a:pt x="358" y="56"/>
                    <a:pt x="405" y="112"/>
                  </a:cubicBezTo>
                  <a:cubicBezTo>
                    <a:pt x="408" y="114"/>
                    <a:pt x="411" y="116"/>
                    <a:pt x="415" y="116"/>
                  </a:cubicBezTo>
                  <a:cubicBezTo>
                    <a:pt x="418" y="116"/>
                    <a:pt x="420" y="115"/>
                    <a:pt x="423" y="113"/>
                  </a:cubicBezTo>
                  <a:cubicBezTo>
                    <a:pt x="428" y="108"/>
                    <a:pt x="429" y="100"/>
                    <a:pt x="424" y="95"/>
                  </a:cubicBezTo>
                  <a:cubicBezTo>
                    <a:pt x="372" y="35"/>
                    <a:pt x="296" y="0"/>
                    <a:pt x="216" y="0"/>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grpSp>
      <p:pic>
        <p:nvPicPr>
          <p:cNvPr id="52" name="Picture 51">
            <a:extLst>
              <a:ext uri="{FF2B5EF4-FFF2-40B4-BE49-F238E27FC236}">
                <a16:creationId xmlns:a16="http://schemas.microsoft.com/office/drawing/2014/main" id="{47980B1A-98ED-471C-B504-4E1951442B61}"/>
              </a:ext>
              <a:ext uri="{C183D7F6-B498-43B3-948B-1728B52AA6E4}">
                <adec:decorative xmlns:adec="http://schemas.microsoft.com/office/drawing/2017/decorative" val="1"/>
              </a:ext>
            </a:extLst>
          </p:cNvPr>
          <p:cNvPicPr>
            <a:picLocks noChangeAspect="1"/>
          </p:cNvPicPr>
          <p:nvPr/>
        </p:nvPicPr>
        <p:blipFill rotWithShape="1">
          <a:blip r:embed="rId3"/>
          <a:srcRect l="11382" t="11382" r="11382" b="20188"/>
          <a:stretch/>
        </p:blipFill>
        <p:spPr>
          <a:xfrm>
            <a:off x="1790544" y="3139054"/>
            <a:ext cx="776944" cy="579892"/>
          </a:xfrm>
          <a:prstGeom prst="rect">
            <a:avLst/>
          </a:prstGeom>
        </p:spPr>
      </p:pic>
      <p:grpSp>
        <p:nvGrpSpPr>
          <p:cNvPr id="76" name="Group 67">
            <a:extLst>
              <a:ext uri="{FF2B5EF4-FFF2-40B4-BE49-F238E27FC236}">
                <a16:creationId xmlns:a16="http://schemas.microsoft.com/office/drawing/2014/main" id="{6CA8A865-1297-4A67-AABA-7AE38AA3AECF}"/>
              </a:ext>
              <a:ext uri="{C183D7F6-B498-43B3-948B-1728B52AA6E4}">
                <adec:decorative xmlns:adec="http://schemas.microsoft.com/office/drawing/2017/decorative" val="1"/>
              </a:ext>
            </a:extLst>
          </p:cNvPr>
          <p:cNvGrpSpPr>
            <a:grpSpLocks noChangeAspect="1"/>
          </p:cNvGrpSpPr>
          <p:nvPr/>
        </p:nvGrpSpPr>
        <p:grpSpPr bwMode="auto">
          <a:xfrm>
            <a:off x="9571107" y="3111221"/>
            <a:ext cx="671946" cy="635558"/>
            <a:chOff x="6325" y="986"/>
            <a:chExt cx="277" cy="262"/>
          </a:xfrm>
        </p:grpSpPr>
        <p:sp>
          <p:nvSpPr>
            <p:cNvPr id="77" name="Freeform 68">
              <a:extLst>
                <a:ext uri="{FF2B5EF4-FFF2-40B4-BE49-F238E27FC236}">
                  <a16:creationId xmlns:a16="http://schemas.microsoft.com/office/drawing/2014/main" id="{8C4453FA-2362-4136-9D61-CE7EC287D993}"/>
                </a:ext>
              </a:extLst>
            </p:cNvPr>
            <p:cNvSpPr>
              <a:spLocks/>
            </p:cNvSpPr>
            <p:nvPr/>
          </p:nvSpPr>
          <p:spPr bwMode="auto">
            <a:xfrm>
              <a:off x="6415" y="986"/>
              <a:ext cx="102" cy="93"/>
            </a:xfrm>
            <a:custGeom>
              <a:avLst/>
              <a:gdLst>
                <a:gd name="T0" fmla="*/ 57 w 138"/>
                <a:gd name="T1" fmla="*/ 107 h 125"/>
                <a:gd name="T2" fmla="*/ 57 w 138"/>
                <a:gd name="T3" fmla="*/ 107 h 125"/>
                <a:gd name="T4" fmla="*/ 76 w 138"/>
                <a:gd name="T5" fmla="*/ 125 h 125"/>
                <a:gd name="T6" fmla="*/ 138 w 138"/>
                <a:gd name="T7" fmla="*/ 63 h 125"/>
                <a:gd name="T8" fmla="*/ 76 w 138"/>
                <a:gd name="T9" fmla="*/ 0 h 125"/>
                <a:gd name="T10" fmla="*/ 57 w 138"/>
                <a:gd name="T11" fmla="*/ 19 h 125"/>
                <a:gd name="T12" fmla="*/ 87 w 138"/>
                <a:gd name="T13" fmla="*/ 49 h 125"/>
                <a:gd name="T14" fmla="*/ 0 w 138"/>
                <a:gd name="T15" fmla="*/ 49 h 125"/>
                <a:gd name="T16" fmla="*/ 0 w 138"/>
                <a:gd name="T17" fmla="*/ 76 h 125"/>
                <a:gd name="T18" fmla="*/ 87 w 138"/>
                <a:gd name="T19" fmla="*/ 76 h 125"/>
                <a:gd name="T20" fmla="*/ 57 w 138"/>
                <a:gd name="T2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25">
                  <a:moveTo>
                    <a:pt x="57" y="107"/>
                  </a:moveTo>
                  <a:lnTo>
                    <a:pt x="57" y="107"/>
                  </a:lnTo>
                  <a:lnTo>
                    <a:pt x="76" y="125"/>
                  </a:lnTo>
                  <a:lnTo>
                    <a:pt x="138" y="63"/>
                  </a:lnTo>
                  <a:lnTo>
                    <a:pt x="76" y="0"/>
                  </a:lnTo>
                  <a:lnTo>
                    <a:pt x="57" y="19"/>
                  </a:lnTo>
                  <a:lnTo>
                    <a:pt x="87" y="49"/>
                  </a:lnTo>
                  <a:lnTo>
                    <a:pt x="0" y="49"/>
                  </a:lnTo>
                  <a:lnTo>
                    <a:pt x="0" y="76"/>
                  </a:lnTo>
                  <a:lnTo>
                    <a:pt x="87" y="76"/>
                  </a:lnTo>
                  <a:lnTo>
                    <a:pt x="57" y="107"/>
                  </a:ln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78" name="Freeform 69">
              <a:extLst>
                <a:ext uri="{FF2B5EF4-FFF2-40B4-BE49-F238E27FC236}">
                  <a16:creationId xmlns:a16="http://schemas.microsoft.com/office/drawing/2014/main" id="{A2EEBB46-A616-4DA2-9574-26185DB90E87}"/>
                </a:ext>
              </a:extLst>
            </p:cNvPr>
            <p:cNvSpPr>
              <a:spLocks/>
            </p:cNvSpPr>
            <p:nvPr/>
          </p:nvSpPr>
          <p:spPr bwMode="auto">
            <a:xfrm>
              <a:off x="6424" y="1100"/>
              <a:ext cx="79" cy="79"/>
            </a:xfrm>
            <a:custGeom>
              <a:avLst/>
              <a:gdLst>
                <a:gd name="T0" fmla="*/ 54 w 107"/>
                <a:gd name="T1" fmla="*/ 0 h 106"/>
                <a:gd name="T2" fmla="*/ 54 w 107"/>
                <a:gd name="T3" fmla="*/ 0 h 106"/>
                <a:gd name="T4" fmla="*/ 32 w 107"/>
                <a:gd name="T5" fmla="*/ 5 h 106"/>
                <a:gd name="T6" fmla="*/ 0 w 107"/>
                <a:gd name="T7" fmla="*/ 53 h 106"/>
                <a:gd name="T8" fmla="*/ 54 w 107"/>
                <a:gd name="T9" fmla="*/ 106 h 106"/>
                <a:gd name="T10" fmla="*/ 107 w 107"/>
                <a:gd name="T11" fmla="*/ 53 h 106"/>
                <a:gd name="T12" fmla="*/ 76 w 107"/>
                <a:gd name="T13" fmla="*/ 5 h 106"/>
                <a:gd name="T14" fmla="*/ 54 w 107"/>
                <a:gd name="T15" fmla="*/ 0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6">
                  <a:moveTo>
                    <a:pt x="54" y="0"/>
                  </a:moveTo>
                  <a:lnTo>
                    <a:pt x="54" y="0"/>
                  </a:lnTo>
                  <a:cubicBezTo>
                    <a:pt x="46" y="0"/>
                    <a:pt x="38" y="2"/>
                    <a:pt x="32" y="5"/>
                  </a:cubicBezTo>
                  <a:cubicBezTo>
                    <a:pt x="13" y="13"/>
                    <a:pt x="0" y="32"/>
                    <a:pt x="0" y="53"/>
                  </a:cubicBezTo>
                  <a:cubicBezTo>
                    <a:pt x="0" y="83"/>
                    <a:pt x="24" y="106"/>
                    <a:pt x="54" y="106"/>
                  </a:cubicBezTo>
                  <a:cubicBezTo>
                    <a:pt x="83" y="106"/>
                    <a:pt x="107" y="83"/>
                    <a:pt x="107" y="53"/>
                  </a:cubicBezTo>
                  <a:cubicBezTo>
                    <a:pt x="107" y="32"/>
                    <a:pt x="94" y="13"/>
                    <a:pt x="76" y="5"/>
                  </a:cubicBezTo>
                  <a:cubicBezTo>
                    <a:pt x="69" y="2"/>
                    <a:pt x="62" y="0"/>
                    <a:pt x="54" y="0"/>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79" name="Freeform 70">
              <a:extLst>
                <a:ext uri="{FF2B5EF4-FFF2-40B4-BE49-F238E27FC236}">
                  <a16:creationId xmlns:a16="http://schemas.microsoft.com/office/drawing/2014/main" id="{0BB51079-F135-4A74-A8C9-EBBEE793DE5C}"/>
                </a:ext>
              </a:extLst>
            </p:cNvPr>
            <p:cNvSpPr>
              <a:spLocks/>
            </p:cNvSpPr>
            <p:nvPr/>
          </p:nvSpPr>
          <p:spPr bwMode="auto">
            <a:xfrm>
              <a:off x="6538" y="1030"/>
              <a:ext cx="49" cy="50"/>
            </a:xfrm>
            <a:custGeom>
              <a:avLst/>
              <a:gdLst>
                <a:gd name="T0" fmla="*/ 33 w 66"/>
                <a:gd name="T1" fmla="*/ 67 h 67"/>
                <a:gd name="T2" fmla="*/ 33 w 66"/>
                <a:gd name="T3" fmla="*/ 67 h 67"/>
                <a:gd name="T4" fmla="*/ 66 w 66"/>
                <a:gd name="T5" fmla="*/ 34 h 67"/>
                <a:gd name="T6" fmla="*/ 33 w 66"/>
                <a:gd name="T7" fmla="*/ 0 h 67"/>
                <a:gd name="T8" fmla="*/ 0 w 66"/>
                <a:gd name="T9" fmla="*/ 34 h 67"/>
                <a:gd name="T10" fmla="*/ 33 w 66"/>
                <a:gd name="T11" fmla="*/ 67 h 67"/>
              </a:gdLst>
              <a:ahLst/>
              <a:cxnLst>
                <a:cxn ang="0">
                  <a:pos x="T0" y="T1"/>
                </a:cxn>
                <a:cxn ang="0">
                  <a:pos x="T2" y="T3"/>
                </a:cxn>
                <a:cxn ang="0">
                  <a:pos x="T4" y="T5"/>
                </a:cxn>
                <a:cxn ang="0">
                  <a:pos x="T6" y="T7"/>
                </a:cxn>
                <a:cxn ang="0">
                  <a:pos x="T8" y="T9"/>
                </a:cxn>
                <a:cxn ang="0">
                  <a:pos x="T10" y="T11"/>
                </a:cxn>
              </a:cxnLst>
              <a:rect l="0" t="0" r="r" b="b"/>
              <a:pathLst>
                <a:path w="66" h="67">
                  <a:moveTo>
                    <a:pt x="33" y="67"/>
                  </a:moveTo>
                  <a:lnTo>
                    <a:pt x="33" y="67"/>
                  </a:lnTo>
                  <a:cubicBezTo>
                    <a:pt x="51" y="67"/>
                    <a:pt x="66" y="52"/>
                    <a:pt x="66" y="34"/>
                  </a:cubicBezTo>
                  <a:cubicBezTo>
                    <a:pt x="66" y="15"/>
                    <a:pt x="51" y="0"/>
                    <a:pt x="33" y="0"/>
                  </a:cubicBezTo>
                  <a:cubicBezTo>
                    <a:pt x="15" y="0"/>
                    <a:pt x="0" y="15"/>
                    <a:pt x="0" y="34"/>
                  </a:cubicBezTo>
                  <a:cubicBezTo>
                    <a:pt x="0" y="52"/>
                    <a:pt x="15" y="67"/>
                    <a:pt x="33" y="67"/>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80" name="Freeform 71">
              <a:extLst>
                <a:ext uri="{FF2B5EF4-FFF2-40B4-BE49-F238E27FC236}">
                  <a16:creationId xmlns:a16="http://schemas.microsoft.com/office/drawing/2014/main" id="{0AF1EA0F-F743-4930-AFA1-0095BA24336F}"/>
                </a:ext>
              </a:extLst>
            </p:cNvPr>
            <p:cNvSpPr>
              <a:spLocks/>
            </p:cNvSpPr>
            <p:nvPr/>
          </p:nvSpPr>
          <p:spPr bwMode="auto">
            <a:xfrm>
              <a:off x="6523" y="1090"/>
              <a:ext cx="79" cy="39"/>
            </a:xfrm>
            <a:custGeom>
              <a:avLst/>
              <a:gdLst>
                <a:gd name="T0" fmla="*/ 53 w 106"/>
                <a:gd name="T1" fmla="*/ 0 h 53"/>
                <a:gd name="T2" fmla="*/ 53 w 106"/>
                <a:gd name="T3" fmla="*/ 0 h 53"/>
                <a:gd name="T4" fmla="*/ 0 w 106"/>
                <a:gd name="T5" fmla="*/ 53 h 53"/>
                <a:gd name="T6" fmla="*/ 106 w 106"/>
                <a:gd name="T7" fmla="*/ 53 h 53"/>
                <a:gd name="T8" fmla="*/ 53 w 106"/>
                <a:gd name="T9" fmla="*/ 0 h 53"/>
              </a:gdLst>
              <a:ahLst/>
              <a:cxnLst>
                <a:cxn ang="0">
                  <a:pos x="T0" y="T1"/>
                </a:cxn>
                <a:cxn ang="0">
                  <a:pos x="T2" y="T3"/>
                </a:cxn>
                <a:cxn ang="0">
                  <a:pos x="T4" y="T5"/>
                </a:cxn>
                <a:cxn ang="0">
                  <a:pos x="T6" y="T7"/>
                </a:cxn>
                <a:cxn ang="0">
                  <a:pos x="T8" y="T9"/>
                </a:cxn>
              </a:cxnLst>
              <a:rect l="0" t="0" r="r" b="b"/>
              <a:pathLst>
                <a:path w="106" h="53">
                  <a:moveTo>
                    <a:pt x="53" y="0"/>
                  </a:moveTo>
                  <a:lnTo>
                    <a:pt x="53" y="0"/>
                  </a:lnTo>
                  <a:cubicBezTo>
                    <a:pt x="24" y="0"/>
                    <a:pt x="0" y="24"/>
                    <a:pt x="0" y="53"/>
                  </a:cubicBezTo>
                  <a:lnTo>
                    <a:pt x="106" y="53"/>
                  </a:lnTo>
                  <a:cubicBezTo>
                    <a:pt x="106" y="24"/>
                    <a:pt x="82" y="0"/>
                    <a:pt x="53" y="0"/>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81" name="Freeform 72">
              <a:extLst>
                <a:ext uri="{FF2B5EF4-FFF2-40B4-BE49-F238E27FC236}">
                  <a16:creationId xmlns:a16="http://schemas.microsoft.com/office/drawing/2014/main" id="{F6B73360-E666-4E08-B996-6D57EE88641C}"/>
                </a:ext>
              </a:extLst>
            </p:cNvPr>
            <p:cNvSpPr>
              <a:spLocks/>
            </p:cNvSpPr>
            <p:nvPr/>
          </p:nvSpPr>
          <p:spPr bwMode="auto">
            <a:xfrm>
              <a:off x="6339" y="1030"/>
              <a:ext cx="50" cy="50"/>
            </a:xfrm>
            <a:custGeom>
              <a:avLst/>
              <a:gdLst>
                <a:gd name="T0" fmla="*/ 33 w 67"/>
                <a:gd name="T1" fmla="*/ 67 h 67"/>
                <a:gd name="T2" fmla="*/ 33 w 67"/>
                <a:gd name="T3" fmla="*/ 67 h 67"/>
                <a:gd name="T4" fmla="*/ 67 w 67"/>
                <a:gd name="T5" fmla="*/ 34 h 67"/>
                <a:gd name="T6" fmla="*/ 33 w 67"/>
                <a:gd name="T7" fmla="*/ 0 h 67"/>
                <a:gd name="T8" fmla="*/ 0 w 67"/>
                <a:gd name="T9" fmla="*/ 34 h 67"/>
                <a:gd name="T10" fmla="*/ 33 w 67"/>
                <a:gd name="T11" fmla="*/ 67 h 67"/>
              </a:gdLst>
              <a:ahLst/>
              <a:cxnLst>
                <a:cxn ang="0">
                  <a:pos x="T0" y="T1"/>
                </a:cxn>
                <a:cxn ang="0">
                  <a:pos x="T2" y="T3"/>
                </a:cxn>
                <a:cxn ang="0">
                  <a:pos x="T4" y="T5"/>
                </a:cxn>
                <a:cxn ang="0">
                  <a:pos x="T6" y="T7"/>
                </a:cxn>
                <a:cxn ang="0">
                  <a:pos x="T8" y="T9"/>
                </a:cxn>
                <a:cxn ang="0">
                  <a:pos x="T10" y="T11"/>
                </a:cxn>
              </a:cxnLst>
              <a:rect l="0" t="0" r="r" b="b"/>
              <a:pathLst>
                <a:path w="67" h="67">
                  <a:moveTo>
                    <a:pt x="33" y="67"/>
                  </a:moveTo>
                  <a:lnTo>
                    <a:pt x="33" y="67"/>
                  </a:lnTo>
                  <a:cubicBezTo>
                    <a:pt x="52" y="67"/>
                    <a:pt x="67" y="52"/>
                    <a:pt x="67" y="34"/>
                  </a:cubicBezTo>
                  <a:cubicBezTo>
                    <a:pt x="67" y="15"/>
                    <a:pt x="52" y="0"/>
                    <a:pt x="33" y="0"/>
                  </a:cubicBezTo>
                  <a:cubicBezTo>
                    <a:pt x="15" y="0"/>
                    <a:pt x="0" y="15"/>
                    <a:pt x="0" y="34"/>
                  </a:cubicBezTo>
                  <a:cubicBezTo>
                    <a:pt x="0" y="52"/>
                    <a:pt x="15" y="67"/>
                    <a:pt x="33" y="67"/>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82" name="Freeform 73">
              <a:extLst>
                <a:ext uri="{FF2B5EF4-FFF2-40B4-BE49-F238E27FC236}">
                  <a16:creationId xmlns:a16="http://schemas.microsoft.com/office/drawing/2014/main" id="{B416465D-532F-4FE9-9189-601F9E159A6A}"/>
                </a:ext>
              </a:extLst>
            </p:cNvPr>
            <p:cNvSpPr>
              <a:spLocks/>
            </p:cNvSpPr>
            <p:nvPr/>
          </p:nvSpPr>
          <p:spPr bwMode="auto">
            <a:xfrm>
              <a:off x="6325" y="1090"/>
              <a:ext cx="79" cy="39"/>
            </a:xfrm>
            <a:custGeom>
              <a:avLst/>
              <a:gdLst>
                <a:gd name="T0" fmla="*/ 53 w 107"/>
                <a:gd name="T1" fmla="*/ 0 h 53"/>
                <a:gd name="T2" fmla="*/ 53 w 107"/>
                <a:gd name="T3" fmla="*/ 0 h 53"/>
                <a:gd name="T4" fmla="*/ 0 w 107"/>
                <a:gd name="T5" fmla="*/ 53 h 53"/>
                <a:gd name="T6" fmla="*/ 107 w 107"/>
                <a:gd name="T7" fmla="*/ 53 h 53"/>
                <a:gd name="T8" fmla="*/ 53 w 107"/>
                <a:gd name="T9" fmla="*/ 0 h 53"/>
              </a:gdLst>
              <a:ahLst/>
              <a:cxnLst>
                <a:cxn ang="0">
                  <a:pos x="T0" y="T1"/>
                </a:cxn>
                <a:cxn ang="0">
                  <a:pos x="T2" y="T3"/>
                </a:cxn>
                <a:cxn ang="0">
                  <a:pos x="T4" y="T5"/>
                </a:cxn>
                <a:cxn ang="0">
                  <a:pos x="T6" y="T7"/>
                </a:cxn>
                <a:cxn ang="0">
                  <a:pos x="T8" y="T9"/>
                </a:cxn>
              </a:cxnLst>
              <a:rect l="0" t="0" r="r" b="b"/>
              <a:pathLst>
                <a:path w="107" h="53">
                  <a:moveTo>
                    <a:pt x="53" y="0"/>
                  </a:moveTo>
                  <a:lnTo>
                    <a:pt x="53" y="0"/>
                  </a:lnTo>
                  <a:cubicBezTo>
                    <a:pt x="24" y="0"/>
                    <a:pt x="0" y="24"/>
                    <a:pt x="0" y="53"/>
                  </a:cubicBezTo>
                  <a:lnTo>
                    <a:pt x="107" y="53"/>
                  </a:lnTo>
                  <a:cubicBezTo>
                    <a:pt x="107" y="24"/>
                    <a:pt x="83" y="0"/>
                    <a:pt x="53" y="0"/>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83" name="Freeform 74">
              <a:extLst>
                <a:ext uri="{FF2B5EF4-FFF2-40B4-BE49-F238E27FC236}">
                  <a16:creationId xmlns:a16="http://schemas.microsoft.com/office/drawing/2014/main" id="{22AC4CC2-3EF8-428E-997D-E747171BD476}"/>
                </a:ext>
              </a:extLst>
            </p:cNvPr>
            <p:cNvSpPr>
              <a:spLocks/>
            </p:cNvSpPr>
            <p:nvPr/>
          </p:nvSpPr>
          <p:spPr bwMode="auto">
            <a:xfrm>
              <a:off x="6404" y="1189"/>
              <a:ext cx="119" cy="59"/>
            </a:xfrm>
            <a:custGeom>
              <a:avLst/>
              <a:gdLst>
                <a:gd name="T0" fmla="*/ 80 w 160"/>
                <a:gd name="T1" fmla="*/ 0 h 80"/>
                <a:gd name="T2" fmla="*/ 80 w 160"/>
                <a:gd name="T3" fmla="*/ 0 h 80"/>
                <a:gd name="T4" fmla="*/ 0 w 160"/>
                <a:gd name="T5" fmla="*/ 80 h 80"/>
                <a:gd name="T6" fmla="*/ 160 w 160"/>
                <a:gd name="T7" fmla="*/ 80 h 80"/>
                <a:gd name="T8" fmla="*/ 80 w 160"/>
                <a:gd name="T9" fmla="*/ 0 h 80"/>
              </a:gdLst>
              <a:ahLst/>
              <a:cxnLst>
                <a:cxn ang="0">
                  <a:pos x="T0" y="T1"/>
                </a:cxn>
                <a:cxn ang="0">
                  <a:pos x="T2" y="T3"/>
                </a:cxn>
                <a:cxn ang="0">
                  <a:pos x="T4" y="T5"/>
                </a:cxn>
                <a:cxn ang="0">
                  <a:pos x="T6" y="T7"/>
                </a:cxn>
                <a:cxn ang="0">
                  <a:pos x="T8" y="T9"/>
                </a:cxn>
              </a:cxnLst>
              <a:rect l="0" t="0" r="r" b="b"/>
              <a:pathLst>
                <a:path w="160" h="80">
                  <a:moveTo>
                    <a:pt x="80" y="0"/>
                  </a:moveTo>
                  <a:lnTo>
                    <a:pt x="80" y="0"/>
                  </a:lnTo>
                  <a:cubicBezTo>
                    <a:pt x="35" y="0"/>
                    <a:pt x="0" y="36"/>
                    <a:pt x="0" y="80"/>
                  </a:cubicBezTo>
                  <a:lnTo>
                    <a:pt x="160" y="80"/>
                  </a:lnTo>
                  <a:cubicBezTo>
                    <a:pt x="160" y="36"/>
                    <a:pt x="124" y="0"/>
                    <a:pt x="80" y="0"/>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grpSp>
    </p:spTree>
    <p:extLst>
      <p:ext uri="{BB962C8B-B14F-4D97-AF65-F5344CB8AC3E}">
        <p14:creationId xmlns:p14="http://schemas.microsoft.com/office/powerpoint/2010/main" val="232645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par>
                                <p:cTn id="8" presetID="53" presetClass="entr" presetSubtype="16" fill="hold" grpId="1" nodeType="withEffect">
                                  <p:stCondLst>
                                    <p:cond delay="250"/>
                                  </p:stCondLst>
                                  <p:childTnLst>
                                    <p:set>
                                      <p:cBhvr>
                                        <p:cTn id="9" dur="1" fill="hold">
                                          <p:stCondLst>
                                            <p:cond delay="0"/>
                                          </p:stCondLst>
                                        </p:cTn>
                                        <p:tgtEl>
                                          <p:spTgt spid="29"/>
                                        </p:tgtEl>
                                        <p:attrNameLst>
                                          <p:attrName>style.visibility</p:attrName>
                                        </p:attrNameLst>
                                      </p:cBhvr>
                                      <p:to>
                                        <p:strVal val="visible"/>
                                      </p:to>
                                    </p:set>
                                    <p:anim calcmode="lin" valueType="num">
                                      <p:cBhvr>
                                        <p:cTn id="10" dur="500" fill="hold"/>
                                        <p:tgtEl>
                                          <p:spTgt spid="29"/>
                                        </p:tgtEl>
                                        <p:attrNameLst>
                                          <p:attrName>ppt_w</p:attrName>
                                        </p:attrNameLst>
                                      </p:cBhvr>
                                      <p:tavLst>
                                        <p:tav tm="0">
                                          <p:val>
                                            <p:fltVal val="0"/>
                                          </p:val>
                                        </p:tav>
                                        <p:tav tm="100000">
                                          <p:val>
                                            <p:strVal val="#ppt_w"/>
                                          </p:val>
                                        </p:tav>
                                      </p:tavLst>
                                    </p:anim>
                                    <p:anim calcmode="lin" valueType="num">
                                      <p:cBhvr>
                                        <p:cTn id="11" dur="500" fill="hold"/>
                                        <p:tgtEl>
                                          <p:spTgt spid="29"/>
                                        </p:tgtEl>
                                        <p:attrNameLst>
                                          <p:attrName>ppt_h</p:attrName>
                                        </p:attrNameLst>
                                      </p:cBhvr>
                                      <p:tavLst>
                                        <p:tav tm="0">
                                          <p:val>
                                            <p:fltVal val="0"/>
                                          </p:val>
                                        </p:tav>
                                        <p:tav tm="100000">
                                          <p:val>
                                            <p:strVal val="#ppt_h"/>
                                          </p:val>
                                        </p:tav>
                                      </p:tavLst>
                                    </p:anim>
                                    <p:animEffect transition="in" filter="fade">
                                      <p:cBhvr>
                                        <p:cTn id="12" dur="500"/>
                                        <p:tgtEl>
                                          <p:spTgt spid="29"/>
                                        </p:tgtEl>
                                      </p:cBhvr>
                                    </p:animEffect>
                                  </p:childTnLst>
                                </p:cTn>
                              </p:par>
                              <p:par>
                                <p:cTn id="13" presetID="8" presetClass="emph" presetSubtype="0" repeatCount="indefinite" fill="hold" grpId="0" nodeType="withEffect">
                                  <p:stCondLst>
                                    <p:cond delay="250"/>
                                  </p:stCondLst>
                                  <p:childTnLst>
                                    <p:animRot by="21600000">
                                      <p:cBhvr>
                                        <p:cTn id="14" dur="20000" fill="hold"/>
                                        <p:tgtEl>
                                          <p:spTgt spid="29"/>
                                        </p:tgtEl>
                                        <p:attrNameLst>
                                          <p:attrName>r</p:attrName>
                                        </p:attrNameLst>
                                      </p:cBhvr>
                                    </p:animRot>
                                  </p:childTnLst>
                                </p:cTn>
                              </p:par>
                              <p:par>
                                <p:cTn id="15" presetID="42" presetClass="entr" presetSubtype="0" fill="hold" grpId="0" nodeType="withEffect">
                                  <p:stCondLst>
                                    <p:cond delay="5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anim calcmode="lin" valueType="num">
                                      <p:cBhvr>
                                        <p:cTn id="28" dur="500" fill="hold"/>
                                        <p:tgtEl>
                                          <p:spTgt spid="45"/>
                                        </p:tgtEl>
                                        <p:attrNameLst>
                                          <p:attrName>ppt_x</p:attrName>
                                        </p:attrNameLst>
                                      </p:cBhvr>
                                      <p:tavLst>
                                        <p:tav tm="0">
                                          <p:val>
                                            <p:strVal val="#ppt_x"/>
                                          </p:val>
                                        </p:tav>
                                        <p:tav tm="100000">
                                          <p:val>
                                            <p:strVal val="#ppt_x"/>
                                          </p:val>
                                        </p:tav>
                                      </p:tavLst>
                                    </p:anim>
                                    <p:anim calcmode="lin" valueType="num">
                                      <p:cBhvr>
                                        <p:cTn id="29" dur="500" fill="hold"/>
                                        <p:tgtEl>
                                          <p:spTgt spid="45"/>
                                        </p:tgtEl>
                                        <p:attrNameLst>
                                          <p:attrName>ppt_y</p:attrName>
                                        </p:attrNameLst>
                                      </p:cBhvr>
                                      <p:tavLst>
                                        <p:tav tm="0">
                                          <p:val>
                                            <p:strVal val="#ppt_y+.1"/>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par>
                                <p:cTn id="36" presetID="10" presetClass="entr" presetSubtype="0"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par>
                                <p:cTn id="42" presetID="10" presetClass="entr" presetSubtype="0" fill="hold" nodeType="with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fade">
                                      <p:cBhvr>
                                        <p:cTn id="44" dur="500"/>
                                        <p:tgtEl>
                                          <p:spTgt spid="7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fade">
                                      <p:cBhvr>
                                        <p:cTn id="4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1" grpId="0" animBg="1"/>
      <p:bldP spid="43" grpId="0"/>
      <p:bldP spid="44" grpId="0"/>
      <p:bldP spid="45" grpId="0"/>
      <p:bldP spid="47" grpId="0" animBg="1"/>
      <p:bldP spid="59"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gile">
            <a:extLst>
              <a:ext uri="{FF2B5EF4-FFF2-40B4-BE49-F238E27FC236}">
                <a16:creationId xmlns:a16="http://schemas.microsoft.com/office/drawing/2014/main" id="{F1FAD5CF-24AA-406C-B2F9-0768E68E7240}"/>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50" normalizeH="0" baseline="0" noProof="0" dirty="0">
                <a:ln w="3175">
                  <a:noFill/>
                </a:ln>
                <a:solidFill>
                  <a:schemeClr val="tx1"/>
                </a:solidFill>
                <a:effectLst/>
                <a:uLnTx/>
                <a:uFillTx/>
                <a:latin typeface="+mj-lt"/>
                <a:ea typeface="+mn-ea"/>
                <a:cs typeface="Segoe UI" pitchFamily="34" charset="0"/>
              </a:rPr>
              <a:t>Be agile in dynamic environments</a:t>
            </a:r>
          </a:p>
        </p:txBody>
      </p:sp>
      <p:sp>
        <p:nvSpPr>
          <p:cNvPr id="45" name="TextBox 44">
            <a:extLst>
              <a:ext uri="{FF2B5EF4-FFF2-40B4-BE49-F238E27FC236}">
                <a16:creationId xmlns:a16="http://schemas.microsoft.com/office/drawing/2014/main" id="{35F0EADC-C25C-4157-AE38-A2D43F8D7EBA}"/>
              </a:ext>
            </a:extLst>
          </p:cNvPr>
          <p:cNvSpPr txBox="1"/>
          <p:nvPr/>
        </p:nvSpPr>
        <p:spPr>
          <a:xfrm>
            <a:off x="588263" y="2925180"/>
            <a:ext cx="5542691" cy="276999"/>
          </a:xfrm>
          <a:prstGeom prst="rect">
            <a:avLst/>
          </a:prstGeom>
          <a:noFill/>
          <a:ln w="9525">
            <a:noFill/>
          </a:ln>
        </p:spPr>
        <p:txBody>
          <a:bodyPr wrap="square" lIns="0" tIns="0" rIns="0" bIns="0" rtlCol="0" anchor="ctr">
            <a:spAutoFit/>
          </a:bodyPr>
          <a:lstStyle/>
          <a:p>
            <a:pPr marL="0" marR="0" lvl="0" indent="0" algn="l" defTabSz="914367"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1"/>
                </a:solidFill>
                <a:effectLst/>
                <a:uLnTx/>
                <a:uFillTx/>
                <a:latin typeface="+mj-lt"/>
                <a:ea typeface="+mn-ea"/>
                <a:cs typeface="+mn-cs"/>
              </a:rPr>
              <a:t>Challenges</a:t>
            </a:r>
          </a:p>
        </p:txBody>
      </p:sp>
      <p:sp>
        <p:nvSpPr>
          <p:cNvPr id="51" name="TextBox 50">
            <a:extLst>
              <a:ext uri="{FF2B5EF4-FFF2-40B4-BE49-F238E27FC236}">
                <a16:creationId xmlns:a16="http://schemas.microsoft.com/office/drawing/2014/main" id="{A485F081-3643-4B98-9523-76D7269A637F}"/>
              </a:ext>
            </a:extLst>
          </p:cNvPr>
          <p:cNvSpPr txBox="1"/>
          <p:nvPr/>
        </p:nvSpPr>
        <p:spPr>
          <a:xfrm>
            <a:off x="588263" y="3409068"/>
            <a:ext cx="5049584" cy="553998"/>
          </a:xfrm>
          <a:prstGeom prst="rect">
            <a:avLst/>
          </a:prstGeom>
          <a:noFill/>
        </p:spPr>
        <p:txBody>
          <a:bodyPr wrap="square" lIns="0" tIns="0" rIns="0" bIns="0" rtlCol="0" anchor="ctr">
            <a:spAutoFit/>
          </a:bodyPr>
          <a:lstStyle/>
          <a:p>
            <a:pPr lvl="0">
              <a:defRPr/>
            </a:pPr>
            <a:r>
              <a:rPr lang="en-US" sz="1800" dirty="0"/>
              <a:t>Disorganized approval processes reduce efficiency and customer satisfaction</a:t>
            </a:r>
          </a:p>
        </p:txBody>
      </p:sp>
      <p:sp>
        <p:nvSpPr>
          <p:cNvPr id="49" name="TextBox 48">
            <a:extLst>
              <a:ext uri="{FF2B5EF4-FFF2-40B4-BE49-F238E27FC236}">
                <a16:creationId xmlns:a16="http://schemas.microsoft.com/office/drawing/2014/main" id="{51C1910E-FABF-4F1A-9A5F-A3E7ED23371B}"/>
              </a:ext>
            </a:extLst>
          </p:cNvPr>
          <p:cNvSpPr txBox="1"/>
          <p:nvPr/>
        </p:nvSpPr>
        <p:spPr>
          <a:xfrm>
            <a:off x="588262" y="4335996"/>
            <a:ext cx="5507737" cy="553998"/>
          </a:xfrm>
          <a:prstGeom prst="rect">
            <a:avLst/>
          </a:prstGeom>
          <a:noFill/>
        </p:spPr>
        <p:txBody>
          <a:bodyPr wrap="square" lIns="0" tIns="0" rIns="0" bIns="0" rtlCol="0" anchor="ctr">
            <a:spAutoFit/>
          </a:bodyPr>
          <a:lstStyle/>
          <a:p>
            <a:pPr lvl="0">
              <a:defRPr/>
            </a:pPr>
            <a:r>
              <a:rPr lang="en-US" sz="1800" dirty="0"/>
              <a:t>Legacy approval methods force frontline workers away from core value-add activities </a:t>
            </a:r>
          </a:p>
        </p:txBody>
      </p:sp>
      <p:sp>
        <p:nvSpPr>
          <p:cNvPr id="50" name="TextBox 49">
            <a:extLst>
              <a:ext uri="{FF2B5EF4-FFF2-40B4-BE49-F238E27FC236}">
                <a16:creationId xmlns:a16="http://schemas.microsoft.com/office/drawing/2014/main" id="{C883A0A6-BB7E-4D35-A533-A8A94C637660}"/>
              </a:ext>
            </a:extLst>
          </p:cNvPr>
          <p:cNvSpPr txBox="1"/>
          <p:nvPr/>
        </p:nvSpPr>
        <p:spPr>
          <a:xfrm>
            <a:off x="588262" y="5262924"/>
            <a:ext cx="5995417" cy="553998"/>
          </a:xfrm>
          <a:prstGeom prst="rect">
            <a:avLst/>
          </a:prstGeom>
          <a:noFill/>
        </p:spPr>
        <p:txBody>
          <a:bodyPr wrap="square" lIns="0" tIns="0" rIns="0" bIns="0" rtlCol="0" anchor="ctr">
            <a:spAutoFit/>
          </a:bodyPr>
          <a:lstStyle/>
          <a:p>
            <a:pPr lvl="0">
              <a:defRPr/>
            </a:pPr>
            <a:r>
              <a:rPr lang="en-US" sz="1800" dirty="0"/>
              <a:t>Telehealth can feel complicated, limiting the depth of patient interactions</a:t>
            </a:r>
          </a:p>
        </p:txBody>
      </p:sp>
      <p:sp>
        <p:nvSpPr>
          <p:cNvPr id="18" name="!!Oval 67">
            <a:extLst>
              <a:ext uri="{FF2B5EF4-FFF2-40B4-BE49-F238E27FC236}">
                <a16:creationId xmlns:a16="http://schemas.microsoft.com/office/drawing/2014/main" id="{C05896C4-285B-458A-A0A5-39C969EAE502}"/>
              </a:ext>
              <a:ext uri="{C183D7F6-B498-43B3-948B-1728B52AA6E4}">
                <adec:decorative xmlns:adec="http://schemas.microsoft.com/office/drawing/2017/decorative" val="1"/>
              </a:ext>
            </a:extLst>
          </p:cNvPr>
          <p:cNvSpPr>
            <a:spLocks/>
          </p:cNvSpPr>
          <p:nvPr/>
        </p:nvSpPr>
        <p:spPr bwMode="auto">
          <a:xfrm>
            <a:off x="588263" y="1764968"/>
            <a:ext cx="859160" cy="859160"/>
          </a:xfrm>
          <a:prstGeom prst="ellipse">
            <a:avLst/>
          </a:prstGeom>
          <a:solidFill>
            <a:schemeClr val="bg1"/>
          </a:solidFill>
          <a:ln w="3175">
            <a:solidFill>
              <a:schemeClr val="bg1">
                <a:lumMod val="85000"/>
              </a:schemeClr>
            </a:solidFill>
            <a:prstDash val="solid"/>
            <a:headEnd type="none" w="med" len="med"/>
            <a:tailEnd type="none" w="med" len="med"/>
          </a:ln>
          <a:effectLst>
            <a:outerShdw blurRad="88900" algn="ctr" rotWithShape="0">
              <a:schemeClr val="bg1">
                <a:lumMod val="50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grpSp>
        <p:nvGrpSpPr>
          <p:cNvPr id="20" name="Group 67">
            <a:extLst>
              <a:ext uri="{FF2B5EF4-FFF2-40B4-BE49-F238E27FC236}">
                <a16:creationId xmlns:a16="http://schemas.microsoft.com/office/drawing/2014/main" id="{50372AC4-40B2-4C8C-9F2F-393072ADE932}"/>
              </a:ext>
              <a:ext uri="{C183D7F6-B498-43B3-948B-1728B52AA6E4}">
                <adec:decorative xmlns:adec="http://schemas.microsoft.com/office/drawing/2017/decorative" val="1"/>
              </a:ext>
            </a:extLst>
          </p:cNvPr>
          <p:cNvGrpSpPr>
            <a:grpSpLocks noChangeAspect="1"/>
          </p:cNvGrpSpPr>
          <p:nvPr/>
        </p:nvGrpSpPr>
        <p:grpSpPr bwMode="auto">
          <a:xfrm>
            <a:off x="802390" y="2011989"/>
            <a:ext cx="430906" cy="407571"/>
            <a:chOff x="6325" y="986"/>
            <a:chExt cx="277" cy="262"/>
          </a:xfrm>
        </p:grpSpPr>
        <p:sp>
          <p:nvSpPr>
            <p:cNvPr id="21" name="Freeform 68">
              <a:extLst>
                <a:ext uri="{FF2B5EF4-FFF2-40B4-BE49-F238E27FC236}">
                  <a16:creationId xmlns:a16="http://schemas.microsoft.com/office/drawing/2014/main" id="{E39F65A6-8D42-4934-B09B-476130DCB8DC}"/>
                </a:ext>
              </a:extLst>
            </p:cNvPr>
            <p:cNvSpPr>
              <a:spLocks/>
            </p:cNvSpPr>
            <p:nvPr/>
          </p:nvSpPr>
          <p:spPr bwMode="auto">
            <a:xfrm>
              <a:off x="6415" y="986"/>
              <a:ext cx="102" cy="93"/>
            </a:xfrm>
            <a:custGeom>
              <a:avLst/>
              <a:gdLst>
                <a:gd name="T0" fmla="*/ 57 w 138"/>
                <a:gd name="T1" fmla="*/ 107 h 125"/>
                <a:gd name="T2" fmla="*/ 57 w 138"/>
                <a:gd name="T3" fmla="*/ 107 h 125"/>
                <a:gd name="T4" fmla="*/ 76 w 138"/>
                <a:gd name="T5" fmla="*/ 125 h 125"/>
                <a:gd name="T6" fmla="*/ 138 w 138"/>
                <a:gd name="T7" fmla="*/ 63 h 125"/>
                <a:gd name="T8" fmla="*/ 76 w 138"/>
                <a:gd name="T9" fmla="*/ 0 h 125"/>
                <a:gd name="T10" fmla="*/ 57 w 138"/>
                <a:gd name="T11" fmla="*/ 19 h 125"/>
                <a:gd name="T12" fmla="*/ 87 w 138"/>
                <a:gd name="T13" fmla="*/ 49 h 125"/>
                <a:gd name="T14" fmla="*/ 0 w 138"/>
                <a:gd name="T15" fmla="*/ 49 h 125"/>
                <a:gd name="T16" fmla="*/ 0 w 138"/>
                <a:gd name="T17" fmla="*/ 76 h 125"/>
                <a:gd name="T18" fmla="*/ 87 w 138"/>
                <a:gd name="T19" fmla="*/ 76 h 125"/>
                <a:gd name="T20" fmla="*/ 57 w 138"/>
                <a:gd name="T2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25">
                  <a:moveTo>
                    <a:pt x="57" y="107"/>
                  </a:moveTo>
                  <a:lnTo>
                    <a:pt x="57" y="107"/>
                  </a:lnTo>
                  <a:lnTo>
                    <a:pt x="76" y="125"/>
                  </a:lnTo>
                  <a:lnTo>
                    <a:pt x="138" y="63"/>
                  </a:lnTo>
                  <a:lnTo>
                    <a:pt x="76" y="0"/>
                  </a:lnTo>
                  <a:lnTo>
                    <a:pt x="57" y="19"/>
                  </a:lnTo>
                  <a:lnTo>
                    <a:pt x="87" y="49"/>
                  </a:lnTo>
                  <a:lnTo>
                    <a:pt x="0" y="49"/>
                  </a:lnTo>
                  <a:lnTo>
                    <a:pt x="0" y="76"/>
                  </a:lnTo>
                  <a:lnTo>
                    <a:pt x="87" y="76"/>
                  </a:lnTo>
                  <a:lnTo>
                    <a:pt x="57" y="107"/>
                  </a:ln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p>
          </p:txBody>
        </p:sp>
        <p:sp>
          <p:nvSpPr>
            <p:cNvPr id="22" name="Freeform 69">
              <a:extLst>
                <a:ext uri="{FF2B5EF4-FFF2-40B4-BE49-F238E27FC236}">
                  <a16:creationId xmlns:a16="http://schemas.microsoft.com/office/drawing/2014/main" id="{CFBEB4C5-41A2-4C2F-ABF2-CC9F02C1CE2B}"/>
                </a:ext>
              </a:extLst>
            </p:cNvPr>
            <p:cNvSpPr>
              <a:spLocks/>
            </p:cNvSpPr>
            <p:nvPr/>
          </p:nvSpPr>
          <p:spPr bwMode="auto">
            <a:xfrm>
              <a:off x="6424" y="1100"/>
              <a:ext cx="79" cy="79"/>
            </a:xfrm>
            <a:custGeom>
              <a:avLst/>
              <a:gdLst>
                <a:gd name="T0" fmla="*/ 54 w 107"/>
                <a:gd name="T1" fmla="*/ 0 h 106"/>
                <a:gd name="T2" fmla="*/ 54 w 107"/>
                <a:gd name="T3" fmla="*/ 0 h 106"/>
                <a:gd name="T4" fmla="*/ 32 w 107"/>
                <a:gd name="T5" fmla="*/ 5 h 106"/>
                <a:gd name="T6" fmla="*/ 0 w 107"/>
                <a:gd name="T7" fmla="*/ 53 h 106"/>
                <a:gd name="T8" fmla="*/ 54 w 107"/>
                <a:gd name="T9" fmla="*/ 106 h 106"/>
                <a:gd name="T10" fmla="*/ 107 w 107"/>
                <a:gd name="T11" fmla="*/ 53 h 106"/>
                <a:gd name="T12" fmla="*/ 76 w 107"/>
                <a:gd name="T13" fmla="*/ 5 h 106"/>
                <a:gd name="T14" fmla="*/ 54 w 107"/>
                <a:gd name="T15" fmla="*/ 0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6">
                  <a:moveTo>
                    <a:pt x="54" y="0"/>
                  </a:moveTo>
                  <a:lnTo>
                    <a:pt x="54" y="0"/>
                  </a:lnTo>
                  <a:cubicBezTo>
                    <a:pt x="46" y="0"/>
                    <a:pt x="38" y="2"/>
                    <a:pt x="32" y="5"/>
                  </a:cubicBezTo>
                  <a:cubicBezTo>
                    <a:pt x="13" y="13"/>
                    <a:pt x="0" y="32"/>
                    <a:pt x="0" y="53"/>
                  </a:cubicBezTo>
                  <a:cubicBezTo>
                    <a:pt x="0" y="83"/>
                    <a:pt x="24" y="106"/>
                    <a:pt x="54" y="106"/>
                  </a:cubicBezTo>
                  <a:cubicBezTo>
                    <a:pt x="83" y="106"/>
                    <a:pt x="107" y="83"/>
                    <a:pt x="107" y="53"/>
                  </a:cubicBezTo>
                  <a:cubicBezTo>
                    <a:pt x="107" y="32"/>
                    <a:pt x="94" y="13"/>
                    <a:pt x="76" y="5"/>
                  </a:cubicBezTo>
                  <a:cubicBezTo>
                    <a:pt x="69" y="2"/>
                    <a:pt x="62" y="0"/>
                    <a:pt x="54" y="0"/>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p>
          </p:txBody>
        </p:sp>
        <p:sp>
          <p:nvSpPr>
            <p:cNvPr id="23" name="Freeform 70">
              <a:extLst>
                <a:ext uri="{FF2B5EF4-FFF2-40B4-BE49-F238E27FC236}">
                  <a16:creationId xmlns:a16="http://schemas.microsoft.com/office/drawing/2014/main" id="{968AC8C8-EB48-4BDF-8FE2-236ECA8FCC4D}"/>
                </a:ext>
              </a:extLst>
            </p:cNvPr>
            <p:cNvSpPr>
              <a:spLocks/>
            </p:cNvSpPr>
            <p:nvPr/>
          </p:nvSpPr>
          <p:spPr bwMode="auto">
            <a:xfrm>
              <a:off x="6538" y="1030"/>
              <a:ext cx="49" cy="50"/>
            </a:xfrm>
            <a:custGeom>
              <a:avLst/>
              <a:gdLst>
                <a:gd name="T0" fmla="*/ 33 w 66"/>
                <a:gd name="T1" fmla="*/ 67 h 67"/>
                <a:gd name="T2" fmla="*/ 33 w 66"/>
                <a:gd name="T3" fmla="*/ 67 h 67"/>
                <a:gd name="T4" fmla="*/ 66 w 66"/>
                <a:gd name="T5" fmla="*/ 34 h 67"/>
                <a:gd name="T6" fmla="*/ 33 w 66"/>
                <a:gd name="T7" fmla="*/ 0 h 67"/>
                <a:gd name="T8" fmla="*/ 0 w 66"/>
                <a:gd name="T9" fmla="*/ 34 h 67"/>
                <a:gd name="T10" fmla="*/ 33 w 66"/>
                <a:gd name="T11" fmla="*/ 67 h 67"/>
              </a:gdLst>
              <a:ahLst/>
              <a:cxnLst>
                <a:cxn ang="0">
                  <a:pos x="T0" y="T1"/>
                </a:cxn>
                <a:cxn ang="0">
                  <a:pos x="T2" y="T3"/>
                </a:cxn>
                <a:cxn ang="0">
                  <a:pos x="T4" y="T5"/>
                </a:cxn>
                <a:cxn ang="0">
                  <a:pos x="T6" y="T7"/>
                </a:cxn>
                <a:cxn ang="0">
                  <a:pos x="T8" y="T9"/>
                </a:cxn>
                <a:cxn ang="0">
                  <a:pos x="T10" y="T11"/>
                </a:cxn>
              </a:cxnLst>
              <a:rect l="0" t="0" r="r" b="b"/>
              <a:pathLst>
                <a:path w="66" h="67">
                  <a:moveTo>
                    <a:pt x="33" y="67"/>
                  </a:moveTo>
                  <a:lnTo>
                    <a:pt x="33" y="67"/>
                  </a:lnTo>
                  <a:cubicBezTo>
                    <a:pt x="51" y="67"/>
                    <a:pt x="66" y="52"/>
                    <a:pt x="66" y="34"/>
                  </a:cubicBezTo>
                  <a:cubicBezTo>
                    <a:pt x="66" y="15"/>
                    <a:pt x="51" y="0"/>
                    <a:pt x="33" y="0"/>
                  </a:cubicBezTo>
                  <a:cubicBezTo>
                    <a:pt x="15" y="0"/>
                    <a:pt x="0" y="15"/>
                    <a:pt x="0" y="34"/>
                  </a:cubicBezTo>
                  <a:cubicBezTo>
                    <a:pt x="0" y="52"/>
                    <a:pt x="15" y="67"/>
                    <a:pt x="33" y="67"/>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p>
          </p:txBody>
        </p:sp>
        <p:sp>
          <p:nvSpPr>
            <p:cNvPr id="24" name="Freeform 71">
              <a:extLst>
                <a:ext uri="{FF2B5EF4-FFF2-40B4-BE49-F238E27FC236}">
                  <a16:creationId xmlns:a16="http://schemas.microsoft.com/office/drawing/2014/main" id="{2BBD2E06-A5B8-41CA-B369-F0C4271613E7}"/>
                </a:ext>
              </a:extLst>
            </p:cNvPr>
            <p:cNvSpPr>
              <a:spLocks/>
            </p:cNvSpPr>
            <p:nvPr/>
          </p:nvSpPr>
          <p:spPr bwMode="auto">
            <a:xfrm>
              <a:off x="6523" y="1090"/>
              <a:ext cx="79" cy="39"/>
            </a:xfrm>
            <a:custGeom>
              <a:avLst/>
              <a:gdLst>
                <a:gd name="T0" fmla="*/ 53 w 106"/>
                <a:gd name="T1" fmla="*/ 0 h 53"/>
                <a:gd name="T2" fmla="*/ 53 w 106"/>
                <a:gd name="T3" fmla="*/ 0 h 53"/>
                <a:gd name="T4" fmla="*/ 0 w 106"/>
                <a:gd name="T5" fmla="*/ 53 h 53"/>
                <a:gd name="T6" fmla="*/ 106 w 106"/>
                <a:gd name="T7" fmla="*/ 53 h 53"/>
                <a:gd name="T8" fmla="*/ 53 w 106"/>
                <a:gd name="T9" fmla="*/ 0 h 53"/>
              </a:gdLst>
              <a:ahLst/>
              <a:cxnLst>
                <a:cxn ang="0">
                  <a:pos x="T0" y="T1"/>
                </a:cxn>
                <a:cxn ang="0">
                  <a:pos x="T2" y="T3"/>
                </a:cxn>
                <a:cxn ang="0">
                  <a:pos x="T4" y="T5"/>
                </a:cxn>
                <a:cxn ang="0">
                  <a:pos x="T6" y="T7"/>
                </a:cxn>
                <a:cxn ang="0">
                  <a:pos x="T8" y="T9"/>
                </a:cxn>
              </a:cxnLst>
              <a:rect l="0" t="0" r="r" b="b"/>
              <a:pathLst>
                <a:path w="106" h="53">
                  <a:moveTo>
                    <a:pt x="53" y="0"/>
                  </a:moveTo>
                  <a:lnTo>
                    <a:pt x="53" y="0"/>
                  </a:lnTo>
                  <a:cubicBezTo>
                    <a:pt x="24" y="0"/>
                    <a:pt x="0" y="24"/>
                    <a:pt x="0" y="53"/>
                  </a:cubicBezTo>
                  <a:lnTo>
                    <a:pt x="106" y="53"/>
                  </a:lnTo>
                  <a:cubicBezTo>
                    <a:pt x="106" y="24"/>
                    <a:pt x="82" y="0"/>
                    <a:pt x="53" y="0"/>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p>
          </p:txBody>
        </p:sp>
        <p:sp>
          <p:nvSpPr>
            <p:cNvPr id="26" name="Freeform 72">
              <a:extLst>
                <a:ext uri="{FF2B5EF4-FFF2-40B4-BE49-F238E27FC236}">
                  <a16:creationId xmlns:a16="http://schemas.microsoft.com/office/drawing/2014/main" id="{8D604378-89B5-42A2-BDCC-4CC2293EC4CB}"/>
                </a:ext>
              </a:extLst>
            </p:cNvPr>
            <p:cNvSpPr>
              <a:spLocks/>
            </p:cNvSpPr>
            <p:nvPr/>
          </p:nvSpPr>
          <p:spPr bwMode="auto">
            <a:xfrm>
              <a:off x="6339" y="1030"/>
              <a:ext cx="50" cy="50"/>
            </a:xfrm>
            <a:custGeom>
              <a:avLst/>
              <a:gdLst>
                <a:gd name="T0" fmla="*/ 33 w 67"/>
                <a:gd name="T1" fmla="*/ 67 h 67"/>
                <a:gd name="T2" fmla="*/ 33 w 67"/>
                <a:gd name="T3" fmla="*/ 67 h 67"/>
                <a:gd name="T4" fmla="*/ 67 w 67"/>
                <a:gd name="T5" fmla="*/ 34 h 67"/>
                <a:gd name="T6" fmla="*/ 33 w 67"/>
                <a:gd name="T7" fmla="*/ 0 h 67"/>
                <a:gd name="T8" fmla="*/ 0 w 67"/>
                <a:gd name="T9" fmla="*/ 34 h 67"/>
                <a:gd name="T10" fmla="*/ 33 w 67"/>
                <a:gd name="T11" fmla="*/ 67 h 67"/>
              </a:gdLst>
              <a:ahLst/>
              <a:cxnLst>
                <a:cxn ang="0">
                  <a:pos x="T0" y="T1"/>
                </a:cxn>
                <a:cxn ang="0">
                  <a:pos x="T2" y="T3"/>
                </a:cxn>
                <a:cxn ang="0">
                  <a:pos x="T4" y="T5"/>
                </a:cxn>
                <a:cxn ang="0">
                  <a:pos x="T6" y="T7"/>
                </a:cxn>
                <a:cxn ang="0">
                  <a:pos x="T8" y="T9"/>
                </a:cxn>
                <a:cxn ang="0">
                  <a:pos x="T10" y="T11"/>
                </a:cxn>
              </a:cxnLst>
              <a:rect l="0" t="0" r="r" b="b"/>
              <a:pathLst>
                <a:path w="67" h="67">
                  <a:moveTo>
                    <a:pt x="33" y="67"/>
                  </a:moveTo>
                  <a:lnTo>
                    <a:pt x="33" y="67"/>
                  </a:lnTo>
                  <a:cubicBezTo>
                    <a:pt x="52" y="67"/>
                    <a:pt x="67" y="52"/>
                    <a:pt x="67" y="34"/>
                  </a:cubicBezTo>
                  <a:cubicBezTo>
                    <a:pt x="67" y="15"/>
                    <a:pt x="52" y="0"/>
                    <a:pt x="33" y="0"/>
                  </a:cubicBezTo>
                  <a:cubicBezTo>
                    <a:pt x="15" y="0"/>
                    <a:pt x="0" y="15"/>
                    <a:pt x="0" y="34"/>
                  </a:cubicBezTo>
                  <a:cubicBezTo>
                    <a:pt x="0" y="52"/>
                    <a:pt x="15" y="67"/>
                    <a:pt x="33" y="67"/>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p>
          </p:txBody>
        </p:sp>
        <p:sp>
          <p:nvSpPr>
            <p:cNvPr id="27" name="Freeform 73">
              <a:extLst>
                <a:ext uri="{FF2B5EF4-FFF2-40B4-BE49-F238E27FC236}">
                  <a16:creationId xmlns:a16="http://schemas.microsoft.com/office/drawing/2014/main" id="{AA0CBC44-1986-46FC-A236-3802D78D542B}"/>
                </a:ext>
              </a:extLst>
            </p:cNvPr>
            <p:cNvSpPr>
              <a:spLocks/>
            </p:cNvSpPr>
            <p:nvPr/>
          </p:nvSpPr>
          <p:spPr bwMode="auto">
            <a:xfrm>
              <a:off x="6325" y="1090"/>
              <a:ext cx="79" cy="39"/>
            </a:xfrm>
            <a:custGeom>
              <a:avLst/>
              <a:gdLst>
                <a:gd name="T0" fmla="*/ 53 w 107"/>
                <a:gd name="T1" fmla="*/ 0 h 53"/>
                <a:gd name="T2" fmla="*/ 53 w 107"/>
                <a:gd name="T3" fmla="*/ 0 h 53"/>
                <a:gd name="T4" fmla="*/ 0 w 107"/>
                <a:gd name="T5" fmla="*/ 53 h 53"/>
                <a:gd name="T6" fmla="*/ 107 w 107"/>
                <a:gd name="T7" fmla="*/ 53 h 53"/>
                <a:gd name="T8" fmla="*/ 53 w 107"/>
                <a:gd name="T9" fmla="*/ 0 h 53"/>
              </a:gdLst>
              <a:ahLst/>
              <a:cxnLst>
                <a:cxn ang="0">
                  <a:pos x="T0" y="T1"/>
                </a:cxn>
                <a:cxn ang="0">
                  <a:pos x="T2" y="T3"/>
                </a:cxn>
                <a:cxn ang="0">
                  <a:pos x="T4" y="T5"/>
                </a:cxn>
                <a:cxn ang="0">
                  <a:pos x="T6" y="T7"/>
                </a:cxn>
                <a:cxn ang="0">
                  <a:pos x="T8" y="T9"/>
                </a:cxn>
              </a:cxnLst>
              <a:rect l="0" t="0" r="r" b="b"/>
              <a:pathLst>
                <a:path w="107" h="53">
                  <a:moveTo>
                    <a:pt x="53" y="0"/>
                  </a:moveTo>
                  <a:lnTo>
                    <a:pt x="53" y="0"/>
                  </a:lnTo>
                  <a:cubicBezTo>
                    <a:pt x="24" y="0"/>
                    <a:pt x="0" y="24"/>
                    <a:pt x="0" y="53"/>
                  </a:cubicBezTo>
                  <a:lnTo>
                    <a:pt x="107" y="53"/>
                  </a:lnTo>
                  <a:cubicBezTo>
                    <a:pt x="107" y="24"/>
                    <a:pt x="83" y="0"/>
                    <a:pt x="53" y="0"/>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p>
          </p:txBody>
        </p:sp>
        <p:sp>
          <p:nvSpPr>
            <p:cNvPr id="28" name="Freeform 74">
              <a:extLst>
                <a:ext uri="{FF2B5EF4-FFF2-40B4-BE49-F238E27FC236}">
                  <a16:creationId xmlns:a16="http://schemas.microsoft.com/office/drawing/2014/main" id="{97ADC498-2FBC-4BAD-A14B-B75AC5A56B31}"/>
                </a:ext>
              </a:extLst>
            </p:cNvPr>
            <p:cNvSpPr>
              <a:spLocks/>
            </p:cNvSpPr>
            <p:nvPr/>
          </p:nvSpPr>
          <p:spPr bwMode="auto">
            <a:xfrm>
              <a:off x="6404" y="1189"/>
              <a:ext cx="119" cy="59"/>
            </a:xfrm>
            <a:custGeom>
              <a:avLst/>
              <a:gdLst>
                <a:gd name="T0" fmla="*/ 80 w 160"/>
                <a:gd name="T1" fmla="*/ 0 h 80"/>
                <a:gd name="T2" fmla="*/ 80 w 160"/>
                <a:gd name="T3" fmla="*/ 0 h 80"/>
                <a:gd name="T4" fmla="*/ 0 w 160"/>
                <a:gd name="T5" fmla="*/ 80 h 80"/>
                <a:gd name="T6" fmla="*/ 160 w 160"/>
                <a:gd name="T7" fmla="*/ 80 h 80"/>
                <a:gd name="T8" fmla="*/ 80 w 160"/>
                <a:gd name="T9" fmla="*/ 0 h 80"/>
              </a:gdLst>
              <a:ahLst/>
              <a:cxnLst>
                <a:cxn ang="0">
                  <a:pos x="T0" y="T1"/>
                </a:cxn>
                <a:cxn ang="0">
                  <a:pos x="T2" y="T3"/>
                </a:cxn>
                <a:cxn ang="0">
                  <a:pos x="T4" y="T5"/>
                </a:cxn>
                <a:cxn ang="0">
                  <a:pos x="T6" y="T7"/>
                </a:cxn>
                <a:cxn ang="0">
                  <a:pos x="T8" y="T9"/>
                </a:cxn>
              </a:cxnLst>
              <a:rect l="0" t="0" r="r" b="b"/>
              <a:pathLst>
                <a:path w="160" h="80">
                  <a:moveTo>
                    <a:pt x="80" y="0"/>
                  </a:moveTo>
                  <a:lnTo>
                    <a:pt x="80" y="0"/>
                  </a:lnTo>
                  <a:cubicBezTo>
                    <a:pt x="35" y="0"/>
                    <a:pt x="0" y="36"/>
                    <a:pt x="0" y="80"/>
                  </a:cubicBezTo>
                  <a:lnTo>
                    <a:pt x="160" y="80"/>
                  </a:lnTo>
                  <a:cubicBezTo>
                    <a:pt x="160" y="36"/>
                    <a:pt x="124" y="0"/>
                    <a:pt x="80" y="0"/>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p>
          </p:txBody>
        </p:sp>
      </p:grpSp>
    </p:spTree>
    <p:extLst>
      <p:ext uri="{BB962C8B-B14F-4D97-AF65-F5344CB8AC3E}">
        <p14:creationId xmlns:p14="http://schemas.microsoft.com/office/powerpoint/2010/main" val="1272968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3DC929-EE72-A837-E9F5-BF69A2D217A9}"/>
              </a:ext>
            </a:extLst>
          </p:cNvPr>
          <p:cNvSpPr>
            <a:spLocks noGrp="1"/>
          </p:cNvSpPr>
          <p:nvPr>
            <p:ph type="body" idx="1"/>
          </p:nvPr>
        </p:nvSpPr>
        <p:spPr/>
        <p:txBody>
          <a:bodyPr/>
          <a:lstStyle/>
          <a:p>
            <a:r>
              <a:rPr lang="en-US" dirty="0"/>
              <a:t>Updates App</a:t>
            </a:r>
          </a:p>
        </p:txBody>
      </p:sp>
    </p:spTree>
    <p:extLst>
      <p:ext uri="{BB962C8B-B14F-4D97-AF65-F5344CB8AC3E}">
        <p14:creationId xmlns:p14="http://schemas.microsoft.com/office/powerpoint/2010/main" val="25819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EE3AE-6DC4-84C6-ED32-EA62EDA125E6}"/>
              </a:ext>
            </a:extLst>
          </p:cNvPr>
          <p:cNvSpPr>
            <a:spLocks noGrp="1"/>
          </p:cNvSpPr>
          <p:nvPr>
            <p:ph type="title"/>
          </p:nvPr>
        </p:nvSpPr>
        <p:spPr>
          <a:xfrm>
            <a:off x="588263" y="457200"/>
            <a:ext cx="11018520" cy="553998"/>
          </a:xfrm>
        </p:spPr>
        <p:txBody>
          <a:bodyPr wrap="square" anchor="t">
            <a:normAutofit/>
          </a:bodyPr>
          <a:lstStyle/>
          <a:p>
            <a:r>
              <a:rPr lang="en-US"/>
              <a:t>Overview of the Updates App</a:t>
            </a:r>
          </a:p>
        </p:txBody>
      </p:sp>
      <p:sp>
        <p:nvSpPr>
          <p:cNvPr id="4" name="Content Placeholder 3">
            <a:extLst>
              <a:ext uri="{FF2B5EF4-FFF2-40B4-BE49-F238E27FC236}">
                <a16:creationId xmlns:a16="http://schemas.microsoft.com/office/drawing/2014/main" id="{4D2EF879-2D62-C0FE-F408-B424B97D8923}"/>
              </a:ext>
            </a:extLst>
          </p:cNvPr>
          <p:cNvSpPr>
            <a:spLocks noGrp="1"/>
          </p:cNvSpPr>
          <p:nvPr>
            <p:ph sz="half" idx="1"/>
          </p:nvPr>
        </p:nvSpPr>
        <p:spPr>
          <a:xfrm>
            <a:off x="838200" y="1825625"/>
            <a:ext cx="5181600" cy="4351338"/>
          </a:xfrm>
        </p:spPr>
        <p:txBody>
          <a:bodyPr wrap="square">
            <a:normAutofit/>
          </a:bodyPr>
          <a:lstStyle/>
          <a:p>
            <a:pPr>
              <a:lnSpc>
                <a:spcPct val="90000"/>
              </a:lnSpc>
            </a:pPr>
            <a:r>
              <a:rPr lang="en-US" dirty="0"/>
              <a:t>Centralized hub for tracking updates</a:t>
            </a:r>
          </a:p>
          <a:p>
            <a:pPr>
              <a:lnSpc>
                <a:spcPct val="90000"/>
              </a:lnSpc>
            </a:pPr>
            <a:r>
              <a:rPr lang="en-US" dirty="0"/>
              <a:t>Seamlessly integrates with team discussions and tasks</a:t>
            </a:r>
          </a:p>
          <a:p>
            <a:pPr>
              <a:lnSpc>
                <a:spcPct val="90000"/>
              </a:lnSpc>
            </a:pPr>
            <a:r>
              <a:rPr lang="en-US" dirty="0"/>
              <a:t>Customizable notifications for important changes</a:t>
            </a:r>
          </a:p>
          <a:p>
            <a:pPr>
              <a:lnSpc>
                <a:spcPct val="90000"/>
              </a:lnSpc>
            </a:pPr>
            <a:r>
              <a:rPr lang="en-US" dirty="0"/>
              <a:t>Supports both individual and team-based updates</a:t>
            </a:r>
          </a:p>
          <a:p>
            <a:pPr>
              <a:lnSpc>
                <a:spcPct val="90000"/>
              </a:lnSpc>
            </a:pPr>
            <a:r>
              <a:rPr lang="en-US" dirty="0"/>
              <a:t>Enhances visibility for project milestones and deadlines</a:t>
            </a:r>
          </a:p>
        </p:txBody>
      </p:sp>
      <p:pic>
        <p:nvPicPr>
          <p:cNvPr id="8" name="Content Placeholder 7">
            <a:extLst>
              <a:ext uri="{FF2B5EF4-FFF2-40B4-BE49-F238E27FC236}">
                <a16:creationId xmlns:a16="http://schemas.microsoft.com/office/drawing/2014/main" id="{7B412B7E-8587-79C6-579F-5A22A6E99C58}"/>
              </a:ext>
            </a:extLst>
          </p:cNvPr>
          <p:cNvPicPr>
            <a:picLocks noGrp="1" noChangeAspect="1"/>
          </p:cNvPicPr>
          <p:nvPr>
            <p:ph sz="half" idx="2"/>
          </p:nvPr>
        </p:nvPicPr>
        <p:blipFill>
          <a:blip r:embed="rId3"/>
          <a:stretch>
            <a:fillRect/>
          </a:stretch>
        </p:blipFill>
        <p:spPr>
          <a:xfrm>
            <a:off x="6172200" y="2543969"/>
            <a:ext cx="5181600" cy="2914649"/>
          </a:xfrm>
          <a:noFill/>
        </p:spPr>
      </p:pic>
    </p:spTree>
    <p:extLst>
      <p:ext uri="{BB962C8B-B14F-4D97-AF65-F5344CB8AC3E}">
        <p14:creationId xmlns:p14="http://schemas.microsoft.com/office/powerpoint/2010/main" val="3826018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A9BDB-12FF-B34B-2028-62F105EF19FE}"/>
              </a:ext>
            </a:extLst>
          </p:cNvPr>
          <p:cNvSpPr>
            <a:spLocks noGrp="1"/>
          </p:cNvSpPr>
          <p:nvPr>
            <p:ph type="title"/>
          </p:nvPr>
        </p:nvSpPr>
        <p:spPr/>
        <p:txBody>
          <a:bodyPr/>
          <a:lstStyle/>
          <a:p>
            <a:r>
              <a:rPr lang="en-US" dirty="0"/>
              <a:t>Demo | Updates</a:t>
            </a:r>
          </a:p>
        </p:txBody>
      </p:sp>
    </p:spTree>
    <p:extLst>
      <p:ext uri="{BB962C8B-B14F-4D97-AF65-F5344CB8AC3E}">
        <p14:creationId xmlns:p14="http://schemas.microsoft.com/office/powerpoint/2010/main" val="328888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853F35-4606-E611-05F4-B225C10213F9}"/>
              </a:ext>
            </a:extLst>
          </p:cNvPr>
          <p:cNvSpPr>
            <a:spLocks noGrp="1"/>
          </p:cNvSpPr>
          <p:nvPr>
            <p:ph type="body" idx="1"/>
          </p:nvPr>
        </p:nvSpPr>
        <p:spPr/>
        <p:txBody>
          <a:bodyPr/>
          <a:lstStyle/>
          <a:p>
            <a:r>
              <a:rPr lang="en-US" dirty="0"/>
              <a:t>Agenda</a:t>
            </a:r>
          </a:p>
        </p:txBody>
      </p:sp>
      <p:sp>
        <p:nvSpPr>
          <p:cNvPr id="3" name="Content Placeholder 2">
            <a:extLst>
              <a:ext uri="{FF2B5EF4-FFF2-40B4-BE49-F238E27FC236}">
                <a16:creationId xmlns:a16="http://schemas.microsoft.com/office/drawing/2014/main" id="{90802E3D-DBCA-3CF6-0496-1213DEB8EA46}"/>
              </a:ext>
            </a:extLst>
          </p:cNvPr>
          <p:cNvSpPr>
            <a:spLocks noGrp="1"/>
          </p:cNvSpPr>
          <p:nvPr>
            <p:ph sz="quarter" idx="4"/>
          </p:nvPr>
        </p:nvSpPr>
        <p:spPr>
          <a:xfrm>
            <a:off x="6286500" y="2551837"/>
            <a:ext cx="5831205" cy="1754326"/>
          </a:xfrm>
        </p:spPr>
        <p:txBody>
          <a:bodyPr/>
          <a:lstStyle/>
          <a:p>
            <a:pPr marL="457200" indent="-457200">
              <a:spcBef>
                <a:spcPts val="588"/>
              </a:spcBef>
              <a:spcAft>
                <a:spcPts val="1176"/>
              </a:spcAft>
              <a:buFont typeface="Arial" panose="020B0604020202020204" pitchFamily="34" charset="0"/>
              <a:buChar char="•"/>
            </a:pPr>
            <a:r>
              <a:rPr lang="en-US" sz="2800" dirty="0">
                <a:latin typeface="Segoe UI Semibold" panose="020B0702040204020203" pitchFamily="34" charset="0"/>
                <a:cs typeface="Segoe UI Semibold" panose="020B0702040204020203" pitchFamily="34" charset="0"/>
              </a:rPr>
              <a:t>Introduction</a:t>
            </a:r>
          </a:p>
          <a:p>
            <a:pPr marL="457200" indent="-457200">
              <a:spcBef>
                <a:spcPts val="588"/>
              </a:spcBef>
              <a:spcAft>
                <a:spcPts val="1176"/>
              </a:spcAft>
              <a:buFont typeface="Arial" panose="020B0604020202020204" pitchFamily="34" charset="0"/>
              <a:buChar char="•"/>
            </a:pPr>
            <a:r>
              <a:rPr lang="en-US" sz="2800" dirty="0">
                <a:latin typeface="Segoe UI Semibold" panose="020B0702040204020203" pitchFamily="34" charset="0"/>
                <a:cs typeface="Segoe UI Semibold" panose="020B0702040204020203" pitchFamily="34" charset="0"/>
              </a:rPr>
              <a:t>Sponsors</a:t>
            </a:r>
          </a:p>
          <a:p>
            <a:pPr marL="457200" indent="-457200">
              <a:spcBef>
                <a:spcPts val="588"/>
              </a:spcBef>
              <a:spcAft>
                <a:spcPts val="1176"/>
              </a:spcAft>
              <a:buFont typeface="Arial" panose="020B0604020202020204" pitchFamily="34" charset="0"/>
              <a:buChar char="•"/>
            </a:pPr>
            <a:r>
              <a:rPr lang="en-US" sz="2800" dirty="0">
                <a:latin typeface="Segoe UI Semibold" panose="020B0702040204020203" pitchFamily="34" charset="0"/>
                <a:cs typeface="Segoe UI Semibold" panose="020B0702040204020203" pitchFamily="34" charset="0"/>
              </a:rPr>
              <a:t>Q&amp;A</a:t>
            </a:r>
          </a:p>
        </p:txBody>
      </p:sp>
    </p:spTree>
    <p:extLst>
      <p:ext uri="{BB962C8B-B14F-4D97-AF65-F5344CB8AC3E}">
        <p14:creationId xmlns:p14="http://schemas.microsoft.com/office/powerpoint/2010/main" val="7181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8A88CD-2CA0-7ECC-E011-BDAEF2FC038F}"/>
              </a:ext>
            </a:extLst>
          </p:cNvPr>
          <p:cNvSpPr>
            <a:spLocks noGrp="1"/>
          </p:cNvSpPr>
          <p:nvPr>
            <p:ph type="body" idx="1"/>
          </p:nvPr>
        </p:nvSpPr>
        <p:spPr/>
        <p:txBody>
          <a:bodyPr/>
          <a:lstStyle/>
          <a:p>
            <a:r>
              <a:rPr lang="en-US" dirty="0"/>
              <a:t>Approvals</a:t>
            </a:r>
          </a:p>
        </p:txBody>
      </p:sp>
    </p:spTree>
    <p:extLst>
      <p:ext uri="{BB962C8B-B14F-4D97-AF65-F5344CB8AC3E}">
        <p14:creationId xmlns:p14="http://schemas.microsoft.com/office/powerpoint/2010/main" val="232819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6C999-A14C-460C-8E62-1A326EE7BB0E}"/>
              </a:ext>
            </a:extLst>
          </p:cNvPr>
          <p:cNvSpPr>
            <a:spLocks noGrp="1"/>
          </p:cNvSpPr>
          <p:nvPr>
            <p:ph type="title"/>
          </p:nvPr>
        </p:nvSpPr>
        <p:spPr/>
        <p:txBody>
          <a:bodyPr/>
          <a:lstStyle/>
          <a:p>
            <a:r>
              <a:rPr lang="en-US"/>
              <a:t>You have so many approvals to manage</a:t>
            </a:r>
          </a:p>
        </p:txBody>
      </p:sp>
      <p:sp>
        <p:nvSpPr>
          <p:cNvPr id="4" name="Rectangle: Rounded Corners 3">
            <a:extLst>
              <a:ext uri="{FF2B5EF4-FFF2-40B4-BE49-F238E27FC236}">
                <a16:creationId xmlns:a16="http://schemas.microsoft.com/office/drawing/2014/main" id="{D675B782-8909-47BF-9569-B92562BC4DE5}"/>
              </a:ext>
            </a:extLst>
          </p:cNvPr>
          <p:cNvSpPr/>
          <p:nvPr/>
        </p:nvSpPr>
        <p:spPr bwMode="auto">
          <a:xfrm>
            <a:off x="830788" y="1762700"/>
            <a:ext cx="1921726" cy="441788"/>
          </a:xfrm>
          <a:prstGeom prst="roundRect">
            <a:avLst>
              <a:gd name="adj" fmla="val 50000"/>
            </a:avLst>
          </a:prstGeom>
          <a:solidFill>
            <a:schemeClr val="accent1"/>
          </a:solidFill>
          <a:ln w="10795" cap="flat" cmpd="sng" algn="ctr">
            <a:noFill/>
            <a:prstDash val="solid"/>
          </a:ln>
          <a:effectLst>
            <a:outerShdw blurRad="190500" dist="38100" dir="2700000" algn="tl" rotWithShape="0">
              <a:prstClr val="black">
                <a:alpha val="25000"/>
              </a:prstClr>
            </a:outerShdw>
          </a:effectLst>
        </p:spPr>
        <p:txBody>
          <a:bodyPr rot="0" spcFirstLastPara="0" vertOverflow="overflow" horzOverflow="overflow" vert="horz" wrap="square" lIns="182802" tIns="146243" rIns="182802" bIns="146243" numCol="1" spcCol="0" rtlCol="0" fromWordArt="0" anchor="ctr"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bold"/>
                <a:ea typeface="+mn-ea"/>
                <a:cs typeface="Segoe UI Semilight" panose="020B0402040204020203" pitchFamily="34" charset="0"/>
              </a:rPr>
              <a:t>Time-off requests</a:t>
            </a:r>
          </a:p>
        </p:txBody>
      </p:sp>
      <p:sp>
        <p:nvSpPr>
          <p:cNvPr id="9" name="Rectangle: Rounded Corners 8">
            <a:extLst>
              <a:ext uri="{FF2B5EF4-FFF2-40B4-BE49-F238E27FC236}">
                <a16:creationId xmlns:a16="http://schemas.microsoft.com/office/drawing/2014/main" id="{24D31DDE-A671-4A9C-92D5-7DF215721FC6}"/>
              </a:ext>
            </a:extLst>
          </p:cNvPr>
          <p:cNvSpPr/>
          <p:nvPr/>
        </p:nvSpPr>
        <p:spPr bwMode="auto">
          <a:xfrm>
            <a:off x="3121685" y="1637959"/>
            <a:ext cx="2784260" cy="640078"/>
          </a:xfrm>
          <a:prstGeom prst="roundRect">
            <a:avLst>
              <a:gd name="adj" fmla="val 50000"/>
            </a:avLst>
          </a:prstGeom>
          <a:solidFill>
            <a:schemeClr val="accent1"/>
          </a:solidFill>
          <a:ln w="10795" cap="flat" cmpd="sng" algn="ctr">
            <a:noFill/>
            <a:prstDash val="solid"/>
          </a:ln>
          <a:effectLst>
            <a:outerShdw blurRad="190500" dist="38100" dir="2700000" algn="tl" rotWithShape="0">
              <a:prstClr val="black">
                <a:alpha val="25000"/>
              </a:prstClr>
            </a:outerShdw>
          </a:effectLst>
        </p:spPr>
        <p:txBody>
          <a:bodyPr rot="0" spcFirstLastPara="0" vertOverflow="overflow" horzOverflow="overflow" vert="horz" wrap="square" lIns="182802" tIns="146243" rIns="182802" bIns="146243" numCol="1" spcCol="0" rtlCol="0" fromWordArt="0" anchor="ctr"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a:ea typeface="+mn-ea"/>
                <a:cs typeface="Segoe UI Semilight" panose="020B0402040204020203" pitchFamily="34" charset="0"/>
              </a:rPr>
              <a:t>Vendor invoices</a:t>
            </a:r>
          </a:p>
        </p:txBody>
      </p:sp>
      <p:sp>
        <p:nvSpPr>
          <p:cNvPr id="10" name="Rectangle: Rounded Corners 9">
            <a:extLst>
              <a:ext uri="{FF2B5EF4-FFF2-40B4-BE49-F238E27FC236}">
                <a16:creationId xmlns:a16="http://schemas.microsoft.com/office/drawing/2014/main" id="{B07191E3-3E5B-41EC-866B-CF5229702F9F}"/>
              </a:ext>
            </a:extLst>
          </p:cNvPr>
          <p:cNvSpPr/>
          <p:nvPr/>
        </p:nvSpPr>
        <p:spPr bwMode="auto">
          <a:xfrm>
            <a:off x="8696537" y="2818862"/>
            <a:ext cx="2784260" cy="640078"/>
          </a:xfrm>
          <a:prstGeom prst="roundRect">
            <a:avLst>
              <a:gd name="adj" fmla="val 50000"/>
            </a:avLst>
          </a:prstGeom>
          <a:solidFill>
            <a:schemeClr val="accent1"/>
          </a:solidFill>
          <a:ln w="10795" cap="flat" cmpd="sng" algn="ctr">
            <a:noFill/>
            <a:prstDash val="solid"/>
          </a:ln>
          <a:effectLst>
            <a:outerShdw blurRad="190500" dist="38100" dir="2700000" algn="tl" rotWithShape="0">
              <a:prstClr val="black">
                <a:alpha val="25000"/>
              </a:prstClr>
            </a:outerShdw>
          </a:effectLst>
        </p:spPr>
        <p:txBody>
          <a:bodyPr rot="0" spcFirstLastPara="0" vertOverflow="overflow" horzOverflow="overflow" vert="horz" wrap="square" lIns="182802" tIns="146243" rIns="182802" bIns="146243" numCol="1" spcCol="0" rtlCol="0" fromWordArt="0" anchor="ctr"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a:ea typeface="+mn-ea"/>
                <a:cs typeface="Segoe UI Semilight" panose="020B0402040204020203" pitchFamily="34" charset="0"/>
              </a:rPr>
              <a:t>Vendor discounts</a:t>
            </a:r>
          </a:p>
        </p:txBody>
      </p:sp>
      <p:sp>
        <p:nvSpPr>
          <p:cNvPr id="11" name="Rectangle: Rounded Corners 10">
            <a:extLst>
              <a:ext uri="{FF2B5EF4-FFF2-40B4-BE49-F238E27FC236}">
                <a16:creationId xmlns:a16="http://schemas.microsoft.com/office/drawing/2014/main" id="{8D8B0EFC-D8AE-4788-9CDC-F9E835E7D771}"/>
              </a:ext>
            </a:extLst>
          </p:cNvPr>
          <p:cNvSpPr/>
          <p:nvPr/>
        </p:nvSpPr>
        <p:spPr bwMode="auto">
          <a:xfrm>
            <a:off x="9559071" y="1796819"/>
            <a:ext cx="1921726" cy="441788"/>
          </a:xfrm>
          <a:prstGeom prst="roundRect">
            <a:avLst>
              <a:gd name="adj" fmla="val 50000"/>
            </a:avLst>
          </a:prstGeom>
          <a:solidFill>
            <a:schemeClr val="accent1"/>
          </a:solidFill>
          <a:ln w="10795" cap="flat" cmpd="sng" algn="ctr">
            <a:noFill/>
            <a:prstDash val="solid"/>
          </a:ln>
          <a:effectLst>
            <a:outerShdw blurRad="190500" dist="38100" dir="2700000" algn="tl" rotWithShape="0">
              <a:prstClr val="black">
                <a:alpha val="25000"/>
              </a:prstClr>
            </a:outerShdw>
          </a:effectLst>
        </p:spPr>
        <p:txBody>
          <a:bodyPr rot="0" spcFirstLastPara="0" vertOverflow="overflow" horzOverflow="overflow" vert="horz" wrap="square" lIns="182802" tIns="146243" rIns="182802" bIns="146243" numCol="1" spcCol="0" rtlCol="0" fromWordArt="0" anchor="ctr"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bold"/>
                <a:ea typeface="+mn-ea"/>
                <a:cs typeface="Segoe UI Semilight" panose="020B0402040204020203" pitchFamily="34" charset="0"/>
              </a:rPr>
              <a:t>Budget planning</a:t>
            </a:r>
          </a:p>
        </p:txBody>
      </p:sp>
      <p:sp>
        <p:nvSpPr>
          <p:cNvPr id="12" name="Rectangle: Rounded Corners 11">
            <a:extLst>
              <a:ext uri="{FF2B5EF4-FFF2-40B4-BE49-F238E27FC236}">
                <a16:creationId xmlns:a16="http://schemas.microsoft.com/office/drawing/2014/main" id="{417CA585-C227-4F31-8E98-35FC40A63B0C}"/>
              </a:ext>
            </a:extLst>
          </p:cNvPr>
          <p:cNvSpPr/>
          <p:nvPr/>
        </p:nvSpPr>
        <p:spPr bwMode="auto">
          <a:xfrm>
            <a:off x="1310523" y="2816344"/>
            <a:ext cx="2409822" cy="553998"/>
          </a:xfrm>
          <a:prstGeom prst="roundRect">
            <a:avLst>
              <a:gd name="adj" fmla="val 50000"/>
            </a:avLst>
          </a:prstGeom>
          <a:solidFill>
            <a:schemeClr val="accent1"/>
          </a:solidFill>
          <a:ln w="10795" cap="flat" cmpd="sng" algn="ctr">
            <a:noFill/>
            <a:prstDash val="solid"/>
          </a:ln>
          <a:effectLst>
            <a:outerShdw blurRad="190500" dist="38100" dir="2700000" algn="tl" rotWithShape="0">
              <a:prstClr val="black">
                <a:alpha val="25000"/>
              </a:prstClr>
            </a:outerShdw>
          </a:effectLst>
        </p:spPr>
        <p:txBody>
          <a:bodyPr rot="0" spcFirstLastPara="0" vertOverflow="overflow" horzOverflow="overflow" vert="horz" wrap="square" lIns="182802" tIns="146243" rIns="182802" bIns="146243" numCol="1" spcCol="0" rtlCol="0" fromWordArt="0" anchor="ctr"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Segoe UI Semibold"/>
                <a:ea typeface="+mn-ea"/>
                <a:cs typeface="Segoe UI Semilight" panose="020B0402040204020203" pitchFamily="34" charset="0"/>
              </a:rPr>
              <a:t>Time sheets</a:t>
            </a:r>
          </a:p>
        </p:txBody>
      </p:sp>
      <p:sp>
        <p:nvSpPr>
          <p:cNvPr id="13" name="Rectangle: Rounded Corners 12">
            <a:extLst>
              <a:ext uri="{FF2B5EF4-FFF2-40B4-BE49-F238E27FC236}">
                <a16:creationId xmlns:a16="http://schemas.microsoft.com/office/drawing/2014/main" id="{179BBDA7-D9E0-4280-A87D-C5AA8A6D0677}"/>
              </a:ext>
            </a:extLst>
          </p:cNvPr>
          <p:cNvSpPr/>
          <p:nvPr/>
        </p:nvSpPr>
        <p:spPr bwMode="auto">
          <a:xfrm>
            <a:off x="5021285" y="2513563"/>
            <a:ext cx="2784260" cy="640078"/>
          </a:xfrm>
          <a:prstGeom prst="roundRect">
            <a:avLst>
              <a:gd name="adj" fmla="val 50000"/>
            </a:avLst>
          </a:prstGeom>
          <a:solidFill>
            <a:schemeClr val="accent1"/>
          </a:solidFill>
          <a:ln w="10795" cap="flat" cmpd="sng" algn="ctr">
            <a:noFill/>
            <a:prstDash val="solid"/>
          </a:ln>
          <a:effectLst>
            <a:outerShdw blurRad="190500" dist="38100" dir="2700000" algn="tl" rotWithShape="0">
              <a:prstClr val="black">
                <a:alpha val="25000"/>
              </a:prstClr>
            </a:outerShdw>
          </a:effectLst>
        </p:spPr>
        <p:txBody>
          <a:bodyPr rot="0" spcFirstLastPara="0" vertOverflow="overflow" horzOverflow="overflow" vert="horz" wrap="square" lIns="182802" tIns="146243" rIns="182802" bIns="146243" numCol="1" spcCol="0" rtlCol="0" fromWordArt="0" anchor="ctr"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a:ea typeface="+mn-ea"/>
                <a:cs typeface="Segoe UI Semilight" panose="020B0402040204020203" pitchFamily="34" charset="0"/>
              </a:rPr>
              <a:t>Marketing spend</a:t>
            </a:r>
          </a:p>
        </p:txBody>
      </p:sp>
      <p:sp>
        <p:nvSpPr>
          <p:cNvPr id="14" name="Rectangle: Rounded Corners 13">
            <a:extLst>
              <a:ext uri="{FF2B5EF4-FFF2-40B4-BE49-F238E27FC236}">
                <a16:creationId xmlns:a16="http://schemas.microsoft.com/office/drawing/2014/main" id="{602A47C5-1A96-490C-857D-45E751523005}"/>
              </a:ext>
            </a:extLst>
          </p:cNvPr>
          <p:cNvSpPr/>
          <p:nvPr/>
        </p:nvSpPr>
        <p:spPr bwMode="auto">
          <a:xfrm>
            <a:off x="257912" y="3711821"/>
            <a:ext cx="1921726" cy="441788"/>
          </a:xfrm>
          <a:prstGeom prst="roundRect">
            <a:avLst>
              <a:gd name="adj" fmla="val 50000"/>
            </a:avLst>
          </a:prstGeom>
          <a:solidFill>
            <a:schemeClr val="accent1"/>
          </a:solidFill>
          <a:ln w="10795" cap="flat" cmpd="sng" algn="ctr">
            <a:noFill/>
            <a:prstDash val="solid"/>
          </a:ln>
          <a:effectLst>
            <a:outerShdw blurRad="190500" dist="38100" dir="2700000" algn="tl" rotWithShape="0">
              <a:prstClr val="black">
                <a:alpha val="25000"/>
              </a:prstClr>
            </a:outerShdw>
          </a:effectLst>
        </p:spPr>
        <p:txBody>
          <a:bodyPr rot="0" spcFirstLastPara="0" vertOverflow="overflow" horzOverflow="overflow" vert="horz" wrap="square" lIns="182802" tIns="146243" rIns="182802" bIns="146243" numCol="1" spcCol="0" rtlCol="0" fromWordArt="0" anchor="ctr"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bold"/>
                <a:ea typeface="+mn-ea"/>
                <a:cs typeface="Segoe UI Semilight" panose="020B0402040204020203" pitchFamily="34" charset="0"/>
              </a:rPr>
              <a:t>Expense reports</a:t>
            </a:r>
          </a:p>
        </p:txBody>
      </p:sp>
      <p:sp>
        <p:nvSpPr>
          <p:cNvPr id="15" name="Rectangle: Rounded Corners 14">
            <a:extLst>
              <a:ext uri="{FF2B5EF4-FFF2-40B4-BE49-F238E27FC236}">
                <a16:creationId xmlns:a16="http://schemas.microsoft.com/office/drawing/2014/main" id="{AC2E3895-31A3-4264-8E9E-055C9AD02BFE}"/>
              </a:ext>
            </a:extLst>
          </p:cNvPr>
          <p:cNvSpPr/>
          <p:nvPr/>
        </p:nvSpPr>
        <p:spPr bwMode="auto">
          <a:xfrm>
            <a:off x="6611514" y="1717277"/>
            <a:ext cx="1921726" cy="441788"/>
          </a:xfrm>
          <a:prstGeom prst="roundRect">
            <a:avLst>
              <a:gd name="adj" fmla="val 50000"/>
            </a:avLst>
          </a:prstGeom>
          <a:solidFill>
            <a:schemeClr val="accent1"/>
          </a:solidFill>
          <a:ln w="10795" cap="flat" cmpd="sng" algn="ctr">
            <a:noFill/>
            <a:prstDash val="solid"/>
          </a:ln>
          <a:effectLst>
            <a:outerShdw blurRad="190500" dist="38100" dir="2700000" algn="tl" rotWithShape="0">
              <a:prstClr val="black">
                <a:alpha val="25000"/>
              </a:prstClr>
            </a:outerShdw>
          </a:effectLst>
        </p:spPr>
        <p:txBody>
          <a:bodyPr rot="0" spcFirstLastPara="0" vertOverflow="overflow" horzOverflow="overflow" vert="horz" wrap="square" lIns="182802" tIns="146243" rIns="182802" bIns="146243" numCol="1" spcCol="0" rtlCol="0" fromWordArt="0" anchor="ctr"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bold"/>
                <a:ea typeface="+mn-ea"/>
                <a:cs typeface="Segoe UI Semilight" panose="020B0402040204020203" pitchFamily="34" charset="0"/>
              </a:rPr>
              <a:t>IT equipment</a:t>
            </a:r>
          </a:p>
        </p:txBody>
      </p:sp>
      <p:sp>
        <p:nvSpPr>
          <p:cNvPr id="19" name="Rectangle: Rounded Corners 18">
            <a:extLst>
              <a:ext uri="{FF2B5EF4-FFF2-40B4-BE49-F238E27FC236}">
                <a16:creationId xmlns:a16="http://schemas.microsoft.com/office/drawing/2014/main" id="{B8EBAE4A-DA66-4CAC-8AB7-9097C2794FDA}"/>
              </a:ext>
            </a:extLst>
          </p:cNvPr>
          <p:cNvSpPr/>
          <p:nvPr/>
        </p:nvSpPr>
        <p:spPr bwMode="auto">
          <a:xfrm>
            <a:off x="830788" y="5550251"/>
            <a:ext cx="1921726" cy="441788"/>
          </a:xfrm>
          <a:prstGeom prst="roundRect">
            <a:avLst>
              <a:gd name="adj" fmla="val 50000"/>
            </a:avLst>
          </a:prstGeom>
          <a:solidFill>
            <a:schemeClr val="accent1"/>
          </a:solidFill>
          <a:ln w="10795" cap="flat" cmpd="sng" algn="ctr">
            <a:noFill/>
            <a:prstDash val="solid"/>
          </a:ln>
          <a:effectLst>
            <a:outerShdw blurRad="190500" dist="38100" dir="2700000" algn="tl" rotWithShape="0">
              <a:prstClr val="black">
                <a:alpha val="25000"/>
              </a:prstClr>
            </a:outerShdw>
          </a:effectLst>
        </p:spPr>
        <p:txBody>
          <a:bodyPr rot="0" spcFirstLastPara="0" vertOverflow="overflow" horzOverflow="overflow" vert="horz" wrap="square" lIns="182802" tIns="146243" rIns="182802" bIns="146243" numCol="1" spcCol="0" rtlCol="0" fromWordArt="0" anchor="ctr"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bold"/>
                <a:ea typeface="+mn-ea"/>
                <a:cs typeface="Segoe UI Semilight" panose="020B0402040204020203" pitchFamily="34" charset="0"/>
              </a:rPr>
              <a:t>Markdowns</a:t>
            </a:r>
          </a:p>
        </p:txBody>
      </p:sp>
      <p:sp>
        <p:nvSpPr>
          <p:cNvPr id="20" name="Rectangle: Rounded Corners 19">
            <a:extLst>
              <a:ext uri="{FF2B5EF4-FFF2-40B4-BE49-F238E27FC236}">
                <a16:creationId xmlns:a16="http://schemas.microsoft.com/office/drawing/2014/main" id="{84486102-B0D7-4428-AD7A-9F333DD034E1}"/>
              </a:ext>
            </a:extLst>
          </p:cNvPr>
          <p:cNvSpPr/>
          <p:nvPr/>
        </p:nvSpPr>
        <p:spPr bwMode="auto">
          <a:xfrm>
            <a:off x="3273213" y="3746093"/>
            <a:ext cx="2165774" cy="441788"/>
          </a:xfrm>
          <a:prstGeom prst="roundRect">
            <a:avLst>
              <a:gd name="adj" fmla="val 50000"/>
            </a:avLst>
          </a:prstGeom>
          <a:solidFill>
            <a:schemeClr val="accent1"/>
          </a:solidFill>
          <a:ln w="10795" cap="flat" cmpd="sng" algn="ctr">
            <a:noFill/>
            <a:prstDash val="solid"/>
          </a:ln>
          <a:effectLst>
            <a:outerShdw blurRad="190500" dist="38100" dir="2700000" algn="tl" rotWithShape="0">
              <a:prstClr val="black">
                <a:alpha val="25000"/>
              </a:prstClr>
            </a:outerShdw>
          </a:effectLst>
        </p:spPr>
        <p:txBody>
          <a:bodyPr rot="0" spcFirstLastPara="0" vertOverflow="overflow" horzOverflow="overflow" vert="horz" wrap="square" lIns="182802" tIns="146243" rIns="182802" bIns="146243" numCol="1" spcCol="0" rtlCol="0" fromWordArt="0" anchor="ctr"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bold"/>
                <a:ea typeface="+mn-ea"/>
                <a:cs typeface="Segoe UI Semilight" panose="020B0402040204020203" pitchFamily="34" charset="0"/>
              </a:rPr>
              <a:t>Signature requests</a:t>
            </a:r>
          </a:p>
        </p:txBody>
      </p:sp>
      <p:sp>
        <p:nvSpPr>
          <p:cNvPr id="21" name="Rectangle: Rounded Corners 20">
            <a:extLst>
              <a:ext uri="{FF2B5EF4-FFF2-40B4-BE49-F238E27FC236}">
                <a16:creationId xmlns:a16="http://schemas.microsoft.com/office/drawing/2014/main" id="{896015F8-2336-4EB0-8942-A8BF40C60602}"/>
              </a:ext>
            </a:extLst>
          </p:cNvPr>
          <p:cNvSpPr/>
          <p:nvPr/>
        </p:nvSpPr>
        <p:spPr bwMode="auto">
          <a:xfrm>
            <a:off x="6387936" y="3683498"/>
            <a:ext cx="2409822" cy="553998"/>
          </a:xfrm>
          <a:prstGeom prst="roundRect">
            <a:avLst>
              <a:gd name="adj" fmla="val 50000"/>
            </a:avLst>
          </a:prstGeom>
          <a:solidFill>
            <a:schemeClr val="accent1"/>
          </a:solidFill>
          <a:ln w="10795" cap="flat" cmpd="sng" algn="ctr">
            <a:noFill/>
            <a:prstDash val="solid"/>
          </a:ln>
          <a:effectLst>
            <a:outerShdw blurRad="190500" dist="38100" dir="2700000" algn="tl" rotWithShape="0">
              <a:prstClr val="black">
                <a:alpha val="25000"/>
              </a:prstClr>
            </a:outerShdw>
          </a:effectLst>
        </p:spPr>
        <p:txBody>
          <a:bodyPr rot="0" spcFirstLastPara="0" vertOverflow="overflow" horzOverflow="overflow" vert="horz" wrap="square" lIns="182802" tIns="146243" rIns="182802" bIns="146243" numCol="1" spcCol="0" rtlCol="0" fromWordArt="0" anchor="ctr"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Segoe UI Semibold"/>
                <a:ea typeface="+mn-ea"/>
                <a:cs typeface="Segoe UI Semilight" panose="020B0402040204020203" pitchFamily="34" charset="0"/>
              </a:rPr>
              <a:t>Vehicle requests</a:t>
            </a:r>
          </a:p>
        </p:txBody>
      </p:sp>
      <p:sp>
        <p:nvSpPr>
          <p:cNvPr id="22" name="Rectangle: Rounded Corners 21">
            <a:extLst>
              <a:ext uri="{FF2B5EF4-FFF2-40B4-BE49-F238E27FC236}">
                <a16:creationId xmlns:a16="http://schemas.microsoft.com/office/drawing/2014/main" id="{B5D9FAA4-CD17-4642-B189-6A7D639061C8}"/>
              </a:ext>
            </a:extLst>
          </p:cNvPr>
          <p:cNvSpPr/>
          <p:nvPr/>
        </p:nvSpPr>
        <p:spPr bwMode="auto">
          <a:xfrm>
            <a:off x="4046857" y="5644711"/>
            <a:ext cx="2784260" cy="640078"/>
          </a:xfrm>
          <a:prstGeom prst="roundRect">
            <a:avLst>
              <a:gd name="adj" fmla="val 50000"/>
            </a:avLst>
          </a:prstGeom>
          <a:solidFill>
            <a:schemeClr val="accent1"/>
          </a:solidFill>
          <a:ln w="10795" cap="flat" cmpd="sng" algn="ctr">
            <a:noFill/>
            <a:prstDash val="solid"/>
          </a:ln>
          <a:effectLst>
            <a:outerShdw blurRad="190500" dist="38100" dir="2700000" algn="tl" rotWithShape="0">
              <a:prstClr val="black">
                <a:alpha val="25000"/>
              </a:prstClr>
            </a:outerShdw>
          </a:effectLst>
        </p:spPr>
        <p:txBody>
          <a:bodyPr rot="0" spcFirstLastPara="0" vertOverflow="overflow" horzOverflow="overflow" vert="horz" wrap="square" lIns="182802" tIns="146243" rIns="182802" bIns="146243" numCol="1" spcCol="0" rtlCol="0" fromWordArt="0" anchor="ctr"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a:ea typeface="+mn-ea"/>
                <a:cs typeface="Segoe UI Semilight" panose="020B0402040204020203" pitchFamily="34" charset="0"/>
              </a:rPr>
              <a:t>Benefits enrollment</a:t>
            </a:r>
          </a:p>
        </p:txBody>
      </p:sp>
      <p:sp>
        <p:nvSpPr>
          <p:cNvPr id="24" name="Rectangle: Rounded Corners 23">
            <a:extLst>
              <a:ext uri="{FF2B5EF4-FFF2-40B4-BE49-F238E27FC236}">
                <a16:creationId xmlns:a16="http://schemas.microsoft.com/office/drawing/2014/main" id="{CEA41DEC-3D8E-4C98-9D8F-E3D2CABDF1AE}"/>
              </a:ext>
            </a:extLst>
          </p:cNvPr>
          <p:cNvSpPr/>
          <p:nvPr/>
        </p:nvSpPr>
        <p:spPr bwMode="auto">
          <a:xfrm>
            <a:off x="1729555" y="4557636"/>
            <a:ext cx="2784260" cy="640078"/>
          </a:xfrm>
          <a:prstGeom prst="roundRect">
            <a:avLst>
              <a:gd name="adj" fmla="val 50000"/>
            </a:avLst>
          </a:prstGeom>
          <a:solidFill>
            <a:schemeClr val="accent1"/>
          </a:solidFill>
          <a:ln w="10795" cap="flat" cmpd="sng" algn="ctr">
            <a:noFill/>
            <a:prstDash val="solid"/>
          </a:ln>
          <a:effectLst>
            <a:outerShdw blurRad="190500" dist="38100" dir="2700000" algn="tl" rotWithShape="0">
              <a:prstClr val="black">
                <a:alpha val="25000"/>
              </a:prstClr>
            </a:outerShdw>
          </a:effectLst>
        </p:spPr>
        <p:txBody>
          <a:bodyPr rot="0" spcFirstLastPara="0" vertOverflow="overflow" horzOverflow="overflow" vert="horz" wrap="square" lIns="182802" tIns="146243" rIns="182802" bIns="146243" numCol="1" spcCol="0" rtlCol="0" fromWordArt="0" anchor="ctr"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a:ea typeface="+mn-ea"/>
                <a:cs typeface="Segoe UI Semilight" panose="020B0402040204020203" pitchFamily="34" charset="0"/>
              </a:rPr>
              <a:t>Candidate offers</a:t>
            </a:r>
          </a:p>
        </p:txBody>
      </p:sp>
      <p:sp>
        <p:nvSpPr>
          <p:cNvPr id="25" name="Rectangle: Rounded Corners 24">
            <a:extLst>
              <a:ext uri="{FF2B5EF4-FFF2-40B4-BE49-F238E27FC236}">
                <a16:creationId xmlns:a16="http://schemas.microsoft.com/office/drawing/2014/main" id="{6F862D21-C8E2-4AC5-81BE-A0228F063883}"/>
              </a:ext>
            </a:extLst>
          </p:cNvPr>
          <p:cNvSpPr/>
          <p:nvPr/>
        </p:nvSpPr>
        <p:spPr bwMode="auto">
          <a:xfrm>
            <a:off x="6206274" y="4709067"/>
            <a:ext cx="1921726" cy="441788"/>
          </a:xfrm>
          <a:prstGeom prst="roundRect">
            <a:avLst>
              <a:gd name="adj" fmla="val 50000"/>
            </a:avLst>
          </a:prstGeom>
          <a:solidFill>
            <a:schemeClr val="accent1"/>
          </a:solidFill>
          <a:ln w="10795" cap="flat" cmpd="sng" algn="ctr">
            <a:noFill/>
            <a:prstDash val="solid"/>
          </a:ln>
          <a:effectLst>
            <a:outerShdw blurRad="190500" dist="38100" dir="2700000" algn="tl" rotWithShape="0">
              <a:prstClr val="black">
                <a:alpha val="25000"/>
              </a:prstClr>
            </a:outerShdw>
          </a:effectLst>
        </p:spPr>
        <p:txBody>
          <a:bodyPr rot="0" spcFirstLastPara="0" vertOverflow="overflow" horzOverflow="overflow" vert="horz" wrap="square" lIns="182802" tIns="146243" rIns="182802" bIns="146243" numCol="1" spcCol="0" rtlCol="0" fromWordArt="0" anchor="ctr"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bold"/>
                <a:ea typeface="+mn-ea"/>
                <a:cs typeface="Segoe UI Semilight" panose="020B0402040204020203" pitchFamily="34" charset="0"/>
              </a:rPr>
              <a:t>Audit approvals</a:t>
            </a:r>
          </a:p>
        </p:txBody>
      </p:sp>
      <p:sp>
        <p:nvSpPr>
          <p:cNvPr id="26" name="Rectangle: Rounded Corners 25">
            <a:extLst>
              <a:ext uri="{FF2B5EF4-FFF2-40B4-BE49-F238E27FC236}">
                <a16:creationId xmlns:a16="http://schemas.microsoft.com/office/drawing/2014/main" id="{E5A95EAE-1370-4996-955B-06846B21DDB3}"/>
              </a:ext>
            </a:extLst>
          </p:cNvPr>
          <p:cNvSpPr/>
          <p:nvPr/>
        </p:nvSpPr>
        <p:spPr bwMode="auto">
          <a:xfrm>
            <a:off x="9070975" y="3979761"/>
            <a:ext cx="2409822" cy="553998"/>
          </a:xfrm>
          <a:prstGeom prst="roundRect">
            <a:avLst>
              <a:gd name="adj" fmla="val 50000"/>
            </a:avLst>
          </a:prstGeom>
          <a:solidFill>
            <a:schemeClr val="accent1"/>
          </a:solidFill>
          <a:ln w="10795" cap="flat" cmpd="sng" algn="ctr">
            <a:noFill/>
            <a:prstDash val="solid"/>
          </a:ln>
          <a:effectLst>
            <a:outerShdw blurRad="190500" dist="38100" dir="2700000" algn="tl" rotWithShape="0">
              <a:prstClr val="black">
                <a:alpha val="25000"/>
              </a:prstClr>
            </a:outerShdw>
          </a:effectLst>
        </p:spPr>
        <p:txBody>
          <a:bodyPr rot="0" spcFirstLastPara="0" vertOverflow="overflow" horzOverflow="overflow" vert="horz" wrap="square" lIns="182802" tIns="146243" rIns="182802" bIns="146243" numCol="1" spcCol="0" rtlCol="0" fromWordArt="0" anchor="ctr"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Segoe UI Semibold"/>
                <a:ea typeface="+mn-ea"/>
                <a:cs typeface="Segoe UI Semilight" panose="020B0402040204020203" pitchFamily="34" charset="0"/>
              </a:rPr>
              <a:t>Statements of work</a:t>
            </a:r>
          </a:p>
        </p:txBody>
      </p:sp>
      <p:sp>
        <p:nvSpPr>
          <p:cNvPr id="27" name="Rectangle: Rounded Corners 26">
            <a:extLst>
              <a:ext uri="{FF2B5EF4-FFF2-40B4-BE49-F238E27FC236}">
                <a16:creationId xmlns:a16="http://schemas.microsoft.com/office/drawing/2014/main" id="{3E8B7DF3-C28D-43B6-B782-C671001631AA}"/>
              </a:ext>
            </a:extLst>
          </p:cNvPr>
          <p:cNvSpPr/>
          <p:nvPr/>
        </p:nvSpPr>
        <p:spPr bwMode="auto">
          <a:xfrm>
            <a:off x="8533240" y="5618492"/>
            <a:ext cx="2129998" cy="441788"/>
          </a:xfrm>
          <a:prstGeom prst="roundRect">
            <a:avLst>
              <a:gd name="adj" fmla="val 50000"/>
            </a:avLst>
          </a:prstGeom>
          <a:solidFill>
            <a:schemeClr val="accent1"/>
          </a:solidFill>
          <a:ln w="10795" cap="flat" cmpd="sng" algn="ctr">
            <a:noFill/>
            <a:prstDash val="solid"/>
          </a:ln>
          <a:effectLst>
            <a:outerShdw blurRad="190500" dist="38100" dir="2700000" algn="tl" rotWithShape="0">
              <a:prstClr val="black">
                <a:alpha val="25000"/>
              </a:prstClr>
            </a:outerShdw>
          </a:effectLst>
        </p:spPr>
        <p:txBody>
          <a:bodyPr rot="0" spcFirstLastPara="0" vertOverflow="overflow" horzOverflow="overflow" vert="horz" wrap="square" lIns="182802" tIns="146243" rIns="182802" bIns="146243" numCol="1" spcCol="0" rtlCol="0" fromWordArt="0" anchor="ctr"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bold"/>
                <a:ea typeface="+mn-ea"/>
                <a:cs typeface="Segoe UI Semilight" panose="020B0402040204020203" pitchFamily="34" charset="0"/>
              </a:rPr>
              <a:t>Customer proposals</a:t>
            </a:r>
          </a:p>
        </p:txBody>
      </p:sp>
    </p:spTree>
    <p:extLst>
      <p:ext uri="{BB962C8B-B14F-4D97-AF65-F5344CB8AC3E}">
        <p14:creationId xmlns:p14="http://schemas.microsoft.com/office/powerpoint/2010/main" val="7650086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B00F3-A7F2-4AEE-A317-F41ED5470358}"/>
              </a:ext>
            </a:extLst>
          </p:cNvPr>
          <p:cNvSpPr>
            <a:spLocks noGrp="1"/>
          </p:cNvSpPr>
          <p:nvPr>
            <p:ph type="title"/>
          </p:nvPr>
        </p:nvSpPr>
        <p:spPr>
          <a:xfrm>
            <a:off x="588263" y="457200"/>
            <a:ext cx="6432647" cy="553998"/>
          </a:xfrm>
        </p:spPr>
        <p:txBody>
          <a:bodyPr>
            <a:noAutofit/>
          </a:bodyPr>
          <a:lstStyle/>
          <a:p>
            <a:r>
              <a:rPr lang="en-US" sz="3600">
                <a:solidFill>
                  <a:schemeClr val="bg1"/>
                </a:solidFill>
              </a:rPr>
              <a:t>Approvals app in Teams keeps all your approvals in one place</a:t>
            </a:r>
          </a:p>
        </p:txBody>
      </p:sp>
      <p:sp>
        <p:nvSpPr>
          <p:cNvPr id="5" name="Text Placeholder 2">
            <a:extLst>
              <a:ext uri="{FF2B5EF4-FFF2-40B4-BE49-F238E27FC236}">
                <a16:creationId xmlns:a16="http://schemas.microsoft.com/office/drawing/2014/main" id="{8E78A9E3-D497-4242-B16C-5AE50A53EA5E}"/>
              </a:ext>
            </a:extLst>
          </p:cNvPr>
          <p:cNvSpPr txBox="1">
            <a:spLocks/>
          </p:cNvSpPr>
          <p:nvPr/>
        </p:nvSpPr>
        <p:spPr>
          <a:xfrm>
            <a:off x="588263" y="2019300"/>
            <a:ext cx="3544533" cy="2760566"/>
          </a:xfrm>
          <a:prstGeom prst="rect">
            <a:avLst/>
          </a:prstGeom>
        </p:spPr>
        <p:txBody>
          <a:bodyPr lIns="0" tIns="45720" rIns="91440" bIns="45720" anchor="t">
            <a:no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marR="0" lvl="0" indent="0" algn="l" defTabSz="932742" rtl="0" eaLnBrk="1" fontAlgn="auto" latinLnBrk="0" hangingPunct="1">
              <a:lnSpc>
                <a:spcPct val="100000"/>
              </a:lnSpc>
              <a:spcBef>
                <a:spcPts val="3000"/>
              </a:spcBef>
              <a:spcAft>
                <a:spcPts val="0"/>
              </a:spcAft>
              <a:buClrTx/>
              <a:buSzPct val="90000"/>
              <a:buFont typeface="Wingdings" panose="05000000000000000000" pitchFamily="2" charset="2"/>
              <a:buNone/>
              <a:tabLst/>
              <a:defRPr/>
            </a:pPr>
            <a:r>
              <a:rPr kumimoji="0" lang="en-US" sz="1800" b="0" i="0" u="none" strike="noStrike" kern="1200" cap="none" spc="0" normalizeH="0" baseline="0" noProof="0" dirty="0">
                <a:ln>
                  <a:noFill/>
                </a:ln>
                <a:solidFill>
                  <a:schemeClr val="bg1"/>
                </a:solidFill>
                <a:effectLst/>
                <a:uLnTx/>
                <a:uFillTx/>
                <a:latin typeface="Segoe UI"/>
                <a:ea typeface="+mn-ea"/>
                <a:cs typeface="Segoe UI" panose="020B0502040204020203" pitchFamily="34" charset="0"/>
              </a:rPr>
              <a:t>Streamline processes</a:t>
            </a:r>
          </a:p>
          <a:p>
            <a:pPr marL="685800" marR="0" lvl="0" indent="0" algn="l" defTabSz="932742" rtl="0" eaLnBrk="1" fontAlgn="auto" latinLnBrk="0" hangingPunct="1">
              <a:lnSpc>
                <a:spcPct val="100000"/>
              </a:lnSpc>
              <a:spcBef>
                <a:spcPts val="3000"/>
              </a:spcBef>
              <a:spcAft>
                <a:spcPts val="0"/>
              </a:spcAft>
              <a:buClrTx/>
              <a:buSzPct val="90000"/>
              <a:buFont typeface="Wingdings" panose="05000000000000000000" pitchFamily="2" charset="2"/>
              <a:buNone/>
              <a:tabLst/>
              <a:defRPr/>
            </a:pPr>
            <a:r>
              <a:rPr kumimoji="0" lang="en-US" sz="1800" b="0" i="0" u="none" strike="noStrike" kern="1200" cap="none" spc="0" normalizeH="0" baseline="0" noProof="0" dirty="0">
                <a:ln>
                  <a:noFill/>
                </a:ln>
                <a:solidFill>
                  <a:schemeClr val="bg1"/>
                </a:solidFill>
                <a:effectLst/>
                <a:uLnTx/>
                <a:uFillTx/>
                <a:latin typeface="Segoe UI"/>
                <a:ea typeface="+mn-ea"/>
                <a:cs typeface="Segoe UI" panose="020B0502040204020203" pitchFamily="34" charset="0"/>
              </a:rPr>
              <a:t>Digitize workflows</a:t>
            </a:r>
          </a:p>
          <a:p>
            <a:pPr marL="685800" marR="0" lvl="0" indent="0" algn="l" defTabSz="932742" rtl="0" eaLnBrk="1" fontAlgn="auto" latinLnBrk="0" hangingPunct="1">
              <a:lnSpc>
                <a:spcPct val="100000"/>
              </a:lnSpc>
              <a:spcBef>
                <a:spcPts val="3000"/>
              </a:spcBef>
              <a:spcAft>
                <a:spcPts val="0"/>
              </a:spcAft>
              <a:buClrTx/>
              <a:buSzPct val="90000"/>
              <a:buFont typeface="Wingdings" panose="05000000000000000000" pitchFamily="2" charset="2"/>
              <a:buNone/>
              <a:tabLst/>
              <a:defRPr/>
            </a:pPr>
            <a:r>
              <a:rPr kumimoji="0" lang="en-US" sz="1800" b="0" i="0" u="none" strike="noStrike" kern="1200" cap="none" spc="0" normalizeH="0" baseline="0" noProof="0" dirty="0">
                <a:ln>
                  <a:noFill/>
                </a:ln>
                <a:solidFill>
                  <a:schemeClr val="bg1"/>
                </a:solidFill>
                <a:effectLst/>
                <a:uLnTx/>
                <a:uFillTx/>
                <a:latin typeface="Segoe UI"/>
                <a:ea typeface="+mn-ea"/>
                <a:cs typeface="Segoe UI" panose="020B0502040204020203" pitchFamily="34" charset="0"/>
              </a:rPr>
              <a:t>Automatically track</a:t>
            </a: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1600" b="0" i="0" u="none" strike="noStrike" kern="1200" cap="none" spc="0" normalizeH="0" baseline="0" noProof="0" dirty="0">
              <a:ln>
                <a:noFill/>
              </a:ln>
              <a:solidFill>
                <a:schemeClr val="bg1"/>
              </a:solidFill>
              <a:effectLst/>
              <a:uLnTx/>
              <a:uFillTx/>
              <a:latin typeface="Segoe UI"/>
              <a:ea typeface="+mn-ea"/>
              <a:cs typeface="Segoe UI"/>
            </a:endParaRPr>
          </a:p>
        </p:txBody>
      </p:sp>
      <p:sp>
        <p:nvSpPr>
          <p:cNvPr id="13" name="Freeform 37">
            <a:extLst>
              <a:ext uri="{FF2B5EF4-FFF2-40B4-BE49-F238E27FC236}">
                <a16:creationId xmlns:a16="http://schemas.microsoft.com/office/drawing/2014/main" id="{77FB47F4-61A4-4C12-96F5-4373B8FE1B1D}"/>
              </a:ext>
            </a:extLst>
          </p:cNvPr>
          <p:cNvSpPr>
            <a:spLocks noEditPoints="1"/>
          </p:cNvSpPr>
          <p:nvPr/>
        </p:nvSpPr>
        <p:spPr bwMode="auto">
          <a:xfrm>
            <a:off x="588263" y="1964039"/>
            <a:ext cx="482674" cy="482674"/>
          </a:xfrm>
          <a:custGeom>
            <a:avLst/>
            <a:gdLst>
              <a:gd name="T0" fmla="*/ 173 w 426"/>
              <a:gd name="T1" fmla="*/ 298 h 426"/>
              <a:gd name="T2" fmla="*/ 173 w 426"/>
              <a:gd name="T3" fmla="*/ 298 h 426"/>
              <a:gd name="T4" fmla="*/ 97 w 426"/>
              <a:gd name="T5" fmla="*/ 222 h 426"/>
              <a:gd name="T6" fmla="*/ 116 w 426"/>
              <a:gd name="T7" fmla="*/ 203 h 426"/>
              <a:gd name="T8" fmla="*/ 173 w 426"/>
              <a:gd name="T9" fmla="*/ 260 h 426"/>
              <a:gd name="T10" fmla="*/ 310 w 426"/>
              <a:gd name="T11" fmla="*/ 123 h 426"/>
              <a:gd name="T12" fmla="*/ 329 w 426"/>
              <a:gd name="T13" fmla="*/ 142 h 426"/>
              <a:gd name="T14" fmla="*/ 173 w 426"/>
              <a:gd name="T15" fmla="*/ 298 h 426"/>
              <a:gd name="T16" fmla="*/ 397 w 426"/>
              <a:gd name="T17" fmla="*/ 104 h 426"/>
              <a:gd name="T18" fmla="*/ 397 w 426"/>
              <a:gd name="T19" fmla="*/ 104 h 426"/>
              <a:gd name="T20" fmla="*/ 364 w 426"/>
              <a:gd name="T21" fmla="*/ 61 h 426"/>
              <a:gd name="T22" fmla="*/ 321 w 426"/>
              <a:gd name="T23" fmla="*/ 28 h 426"/>
              <a:gd name="T24" fmla="*/ 269 w 426"/>
              <a:gd name="T25" fmla="*/ 6 h 426"/>
              <a:gd name="T26" fmla="*/ 213 w 426"/>
              <a:gd name="T27" fmla="*/ 0 h 426"/>
              <a:gd name="T28" fmla="*/ 156 w 426"/>
              <a:gd name="T29" fmla="*/ 6 h 426"/>
              <a:gd name="T30" fmla="*/ 105 w 426"/>
              <a:gd name="T31" fmla="*/ 28 h 426"/>
              <a:gd name="T32" fmla="*/ 62 w 426"/>
              <a:gd name="T33" fmla="*/ 61 h 426"/>
              <a:gd name="T34" fmla="*/ 29 w 426"/>
              <a:gd name="T35" fmla="*/ 104 h 426"/>
              <a:gd name="T36" fmla="*/ 7 w 426"/>
              <a:gd name="T37" fmla="*/ 156 h 426"/>
              <a:gd name="T38" fmla="*/ 0 w 426"/>
              <a:gd name="T39" fmla="*/ 212 h 426"/>
              <a:gd name="T40" fmla="*/ 7 w 426"/>
              <a:gd name="T41" fmla="*/ 269 h 426"/>
              <a:gd name="T42" fmla="*/ 29 w 426"/>
              <a:gd name="T43" fmla="*/ 320 h 426"/>
              <a:gd name="T44" fmla="*/ 62 w 426"/>
              <a:gd name="T45" fmla="*/ 363 h 426"/>
              <a:gd name="T46" fmla="*/ 105 w 426"/>
              <a:gd name="T47" fmla="*/ 396 h 426"/>
              <a:gd name="T48" fmla="*/ 156 w 426"/>
              <a:gd name="T49" fmla="*/ 418 h 426"/>
              <a:gd name="T50" fmla="*/ 213 w 426"/>
              <a:gd name="T51" fmla="*/ 426 h 426"/>
              <a:gd name="T52" fmla="*/ 269 w 426"/>
              <a:gd name="T53" fmla="*/ 418 h 426"/>
              <a:gd name="T54" fmla="*/ 321 w 426"/>
              <a:gd name="T55" fmla="*/ 396 h 426"/>
              <a:gd name="T56" fmla="*/ 364 w 426"/>
              <a:gd name="T57" fmla="*/ 363 h 426"/>
              <a:gd name="T58" fmla="*/ 397 w 426"/>
              <a:gd name="T59" fmla="*/ 320 h 426"/>
              <a:gd name="T60" fmla="*/ 419 w 426"/>
              <a:gd name="T61" fmla="*/ 269 h 426"/>
              <a:gd name="T62" fmla="*/ 426 w 426"/>
              <a:gd name="T63" fmla="*/ 212 h 426"/>
              <a:gd name="T64" fmla="*/ 419 w 426"/>
              <a:gd name="T65" fmla="*/ 156 h 426"/>
              <a:gd name="T66" fmla="*/ 397 w 426"/>
              <a:gd name="T67" fmla="*/ 10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6" h="426">
                <a:moveTo>
                  <a:pt x="173" y="298"/>
                </a:moveTo>
                <a:lnTo>
                  <a:pt x="173" y="298"/>
                </a:lnTo>
                <a:lnTo>
                  <a:pt x="97" y="222"/>
                </a:lnTo>
                <a:lnTo>
                  <a:pt x="116" y="203"/>
                </a:lnTo>
                <a:lnTo>
                  <a:pt x="173" y="260"/>
                </a:lnTo>
                <a:lnTo>
                  <a:pt x="310" y="123"/>
                </a:lnTo>
                <a:lnTo>
                  <a:pt x="329" y="142"/>
                </a:lnTo>
                <a:lnTo>
                  <a:pt x="173" y="298"/>
                </a:lnTo>
                <a:close/>
                <a:moveTo>
                  <a:pt x="397" y="104"/>
                </a:moveTo>
                <a:lnTo>
                  <a:pt x="397" y="104"/>
                </a:lnTo>
                <a:cubicBezTo>
                  <a:pt x="388" y="89"/>
                  <a:pt x="377" y="74"/>
                  <a:pt x="364" y="61"/>
                </a:cubicBezTo>
                <a:cubicBezTo>
                  <a:pt x="351" y="48"/>
                  <a:pt x="336" y="37"/>
                  <a:pt x="321" y="28"/>
                </a:cubicBezTo>
                <a:cubicBezTo>
                  <a:pt x="305" y="19"/>
                  <a:pt x="288" y="12"/>
                  <a:pt x="269" y="6"/>
                </a:cubicBezTo>
                <a:cubicBezTo>
                  <a:pt x="251" y="2"/>
                  <a:pt x="232" y="0"/>
                  <a:pt x="213" y="0"/>
                </a:cubicBezTo>
                <a:cubicBezTo>
                  <a:pt x="193" y="0"/>
                  <a:pt x="174" y="2"/>
                  <a:pt x="156" y="6"/>
                </a:cubicBezTo>
                <a:cubicBezTo>
                  <a:pt x="138" y="12"/>
                  <a:pt x="121" y="19"/>
                  <a:pt x="105" y="28"/>
                </a:cubicBezTo>
                <a:cubicBezTo>
                  <a:pt x="89" y="37"/>
                  <a:pt x="75" y="48"/>
                  <a:pt x="62" y="61"/>
                </a:cubicBezTo>
                <a:cubicBezTo>
                  <a:pt x="49" y="74"/>
                  <a:pt x="38" y="89"/>
                  <a:pt x="29" y="104"/>
                </a:cubicBezTo>
                <a:cubicBezTo>
                  <a:pt x="19" y="120"/>
                  <a:pt x="12" y="137"/>
                  <a:pt x="7" y="156"/>
                </a:cubicBezTo>
                <a:cubicBezTo>
                  <a:pt x="2" y="174"/>
                  <a:pt x="0" y="193"/>
                  <a:pt x="0" y="212"/>
                </a:cubicBezTo>
                <a:cubicBezTo>
                  <a:pt x="0" y="232"/>
                  <a:pt x="2" y="251"/>
                  <a:pt x="7" y="269"/>
                </a:cubicBezTo>
                <a:cubicBezTo>
                  <a:pt x="12" y="287"/>
                  <a:pt x="19" y="304"/>
                  <a:pt x="29" y="320"/>
                </a:cubicBezTo>
                <a:cubicBezTo>
                  <a:pt x="38" y="336"/>
                  <a:pt x="49" y="350"/>
                  <a:pt x="62" y="363"/>
                </a:cubicBezTo>
                <a:cubicBezTo>
                  <a:pt x="75" y="376"/>
                  <a:pt x="89" y="387"/>
                  <a:pt x="105" y="396"/>
                </a:cubicBezTo>
                <a:cubicBezTo>
                  <a:pt x="121" y="406"/>
                  <a:pt x="138" y="413"/>
                  <a:pt x="156" y="418"/>
                </a:cubicBezTo>
                <a:cubicBezTo>
                  <a:pt x="174" y="423"/>
                  <a:pt x="193" y="426"/>
                  <a:pt x="213" y="426"/>
                </a:cubicBezTo>
                <a:cubicBezTo>
                  <a:pt x="232" y="426"/>
                  <a:pt x="251" y="423"/>
                  <a:pt x="269" y="418"/>
                </a:cubicBezTo>
                <a:cubicBezTo>
                  <a:pt x="288" y="413"/>
                  <a:pt x="305" y="406"/>
                  <a:pt x="321" y="396"/>
                </a:cubicBezTo>
                <a:cubicBezTo>
                  <a:pt x="336" y="387"/>
                  <a:pt x="351" y="376"/>
                  <a:pt x="364" y="363"/>
                </a:cubicBezTo>
                <a:cubicBezTo>
                  <a:pt x="377" y="350"/>
                  <a:pt x="388" y="336"/>
                  <a:pt x="397" y="320"/>
                </a:cubicBezTo>
                <a:cubicBezTo>
                  <a:pt x="406" y="304"/>
                  <a:pt x="413" y="287"/>
                  <a:pt x="419" y="269"/>
                </a:cubicBezTo>
                <a:cubicBezTo>
                  <a:pt x="424" y="251"/>
                  <a:pt x="426" y="232"/>
                  <a:pt x="426" y="212"/>
                </a:cubicBezTo>
                <a:cubicBezTo>
                  <a:pt x="426" y="193"/>
                  <a:pt x="424" y="174"/>
                  <a:pt x="419" y="156"/>
                </a:cubicBezTo>
                <a:cubicBezTo>
                  <a:pt x="413" y="137"/>
                  <a:pt x="406" y="120"/>
                  <a:pt x="397" y="104"/>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Segoe UI"/>
              <a:ea typeface="+mn-ea"/>
              <a:cs typeface="+mn-cs"/>
            </a:endParaRPr>
          </a:p>
        </p:txBody>
      </p:sp>
      <p:sp>
        <p:nvSpPr>
          <p:cNvPr id="15" name="Freeform 37">
            <a:extLst>
              <a:ext uri="{FF2B5EF4-FFF2-40B4-BE49-F238E27FC236}">
                <a16:creationId xmlns:a16="http://schemas.microsoft.com/office/drawing/2014/main" id="{D6679819-32ED-4CE1-9E19-F900F2921E4C}"/>
              </a:ext>
            </a:extLst>
          </p:cNvPr>
          <p:cNvSpPr>
            <a:spLocks noEditPoints="1"/>
          </p:cNvSpPr>
          <p:nvPr/>
        </p:nvSpPr>
        <p:spPr bwMode="auto">
          <a:xfrm>
            <a:off x="588263" y="2628421"/>
            <a:ext cx="482674" cy="482674"/>
          </a:xfrm>
          <a:custGeom>
            <a:avLst/>
            <a:gdLst>
              <a:gd name="T0" fmla="*/ 173 w 426"/>
              <a:gd name="T1" fmla="*/ 298 h 426"/>
              <a:gd name="T2" fmla="*/ 173 w 426"/>
              <a:gd name="T3" fmla="*/ 298 h 426"/>
              <a:gd name="T4" fmla="*/ 97 w 426"/>
              <a:gd name="T5" fmla="*/ 222 h 426"/>
              <a:gd name="T6" fmla="*/ 116 w 426"/>
              <a:gd name="T7" fmla="*/ 203 h 426"/>
              <a:gd name="T8" fmla="*/ 173 w 426"/>
              <a:gd name="T9" fmla="*/ 260 h 426"/>
              <a:gd name="T10" fmla="*/ 310 w 426"/>
              <a:gd name="T11" fmla="*/ 123 h 426"/>
              <a:gd name="T12" fmla="*/ 329 w 426"/>
              <a:gd name="T13" fmla="*/ 142 h 426"/>
              <a:gd name="T14" fmla="*/ 173 w 426"/>
              <a:gd name="T15" fmla="*/ 298 h 426"/>
              <a:gd name="T16" fmla="*/ 397 w 426"/>
              <a:gd name="T17" fmla="*/ 104 h 426"/>
              <a:gd name="T18" fmla="*/ 397 w 426"/>
              <a:gd name="T19" fmla="*/ 104 h 426"/>
              <a:gd name="T20" fmla="*/ 364 w 426"/>
              <a:gd name="T21" fmla="*/ 61 h 426"/>
              <a:gd name="T22" fmla="*/ 321 w 426"/>
              <a:gd name="T23" fmla="*/ 28 h 426"/>
              <a:gd name="T24" fmla="*/ 269 w 426"/>
              <a:gd name="T25" fmla="*/ 6 h 426"/>
              <a:gd name="T26" fmla="*/ 213 w 426"/>
              <a:gd name="T27" fmla="*/ 0 h 426"/>
              <a:gd name="T28" fmla="*/ 156 w 426"/>
              <a:gd name="T29" fmla="*/ 6 h 426"/>
              <a:gd name="T30" fmla="*/ 105 w 426"/>
              <a:gd name="T31" fmla="*/ 28 h 426"/>
              <a:gd name="T32" fmla="*/ 62 w 426"/>
              <a:gd name="T33" fmla="*/ 61 h 426"/>
              <a:gd name="T34" fmla="*/ 29 w 426"/>
              <a:gd name="T35" fmla="*/ 104 h 426"/>
              <a:gd name="T36" fmla="*/ 7 w 426"/>
              <a:gd name="T37" fmla="*/ 156 h 426"/>
              <a:gd name="T38" fmla="*/ 0 w 426"/>
              <a:gd name="T39" fmla="*/ 212 h 426"/>
              <a:gd name="T40" fmla="*/ 7 w 426"/>
              <a:gd name="T41" fmla="*/ 269 h 426"/>
              <a:gd name="T42" fmla="*/ 29 w 426"/>
              <a:gd name="T43" fmla="*/ 320 h 426"/>
              <a:gd name="T44" fmla="*/ 62 w 426"/>
              <a:gd name="T45" fmla="*/ 363 h 426"/>
              <a:gd name="T46" fmla="*/ 105 w 426"/>
              <a:gd name="T47" fmla="*/ 396 h 426"/>
              <a:gd name="T48" fmla="*/ 156 w 426"/>
              <a:gd name="T49" fmla="*/ 418 h 426"/>
              <a:gd name="T50" fmla="*/ 213 w 426"/>
              <a:gd name="T51" fmla="*/ 426 h 426"/>
              <a:gd name="T52" fmla="*/ 269 w 426"/>
              <a:gd name="T53" fmla="*/ 418 h 426"/>
              <a:gd name="T54" fmla="*/ 321 w 426"/>
              <a:gd name="T55" fmla="*/ 396 h 426"/>
              <a:gd name="T56" fmla="*/ 364 w 426"/>
              <a:gd name="T57" fmla="*/ 363 h 426"/>
              <a:gd name="T58" fmla="*/ 397 w 426"/>
              <a:gd name="T59" fmla="*/ 320 h 426"/>
              <a:gd name="T60" fmla="*/ 419 w 426"/>
              <a:gd name="T61" fmla="*/ 269 h 426"/>
              <a:gd name="T62" fmla="*/ 426 w 426"/>
              <a:gd name="T63" fmla="*/ 212 h 426"/>
              <a:gd name="T64" fmla="*/ 419 w 426"/>
              <a:gd name="T65" fmla="*/ 156 h 426"/>
              <a:gd name="T66" fmla="*/ 397 w 426"/>
              <a:gd name="T67" fmla="*/ 10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6" h="426">
                <a:moveTo>
                  <a:pt x="173" y="298"/>
                </a:moveTo>
                <a:lnTo>
                  <a:pt x="173" y="298"/>
                </a:lnTo>
                <a:lnTo>
                  <a:pt x="97" y="222"/>
                </a:lnTo>
                <a:lnTo>
                  <a:pt x="116" y="203"/>
                </a:lnTo>
                <a:lnTo>
                  <a:pt x="173" y="260"/>
                </a:lnTo>
                <a:lnTo>
                  <a:pt x="310" y="123"/>
                </a:lnTo>
                <a:lnTo>
                  <a:pt x="329" y="142"/>
                </a:lnTo>
                <a:lnTo>
                  <a:pt x="173" y="298"/>
                </a:lnTo>
                <a:close/>
                <a:moveTo>
                  <a:pt x="397" y="104"/>
                </a:moveTo>
                <a:lnTo>
                  <a:pt x="397" y="104"/>
                </a:lnTo>
                <a:cubicBezTo>
                  <a:pt x="388" y="89"/>
                  <a:pt x="377" y="74"/>
                  <a:pt x="364" y="61"/>
                </a:cubicBezTo>
                <a:cubicBezTo>
                  <a:pt x="351" y="48"/>
                  <a:pt x="336" y="37"/>
                  <a:pt x="321" y="28"/>
                </a:cubicBezTo>
                <a:cubicBezTo>
                  <a:pt x="305" y="19"/>
                  <a:pt x="288" y="12"/>
                  <a:pt x="269" y="6"/>
                </a:cubicBezTo>
                <a:cubicBezTo>
                  <a:pt x="251" y="2"/>
                  <a:pt x="232" y="0"/>
                  <a:pt x="213" y="0"/>
                </a:cubicBezTo>
                <a:cubicBezTo>
                  <a:pt x="193" y="0"/>
                  <a:pt x="174" y="2"/>
                  <a:pt x="156" y="6"/>
                </a:cubicBezTo>
                <a:cubicBezTo>
                  <a:pt x="138" y="12"/>
                  <a:pt x="121" y="19"/>
                  <a:pt x="105" y="28"/>
                </a:cubicBezTo>
                <a:cubicBezTo>
                  <a:pt x="89" y="37"/>
                  <a:pt x="75" y="48"/>
                  <a:pt x="62" y="61"/>
                </a:cubicBezTo>
                <a:cubicBezTo>
                  <a:pt x="49" y="74"/>
                  <a:pt x="38" y="89"/>
                  <a:pt x="29" y="104"/>
                </a:cubicBezTo>
                <a:cubicBezTo>
                  <a:pt x="19" y="120"/>
                  <a:pt x="12" y="137"/>
                  <a:pt x="7" y="156"/>
                </a:cubicBezTo>
                <a:cubicBezTo>
                  <a:pt x="2" y="174"/>
                  <a:pt x="0" y="193"/>
                  <a:pt x="0" y="212"/>
                </a:cubicBezTo>
                <a:cubicBezTo>
                  <a:pt x="0" y="232"/>
                  <a:pt x="2" y="251"/>
                  <a:pt x="7" y="269"/>
                </a:cubicBezTo>
                <a:cubicBezTo>
                  <a:pt x="12" y="287"/>
                  <a:pt x="19" y="304"/>
                  <a:pt x="29" y="320"/>
                </a:cubicBezTo>
                <a:cubicBezTo>
                  <a:pt x="38" y="336"/>
                  <a:pt x="49" y="350"/>
                  <a:pt x="62" y="363"/>
                </a:cubicBezTo>
                <a:cubicBezTo>
                  <a:pt x="75" y="376"/>
                  <a:pt x="89" y="387"/>
                  <a:pt x="105" y="396"/>
                </a:cubicBezTo>
                <a:cubicBezTo>
                  <a:pt x="121" y="406"/>
                  <a:pt x="138" y="413"/>
                  <a:pt x="156" y="418"/>
                </a:cubicBezTo>
                <a:cubicBezTo>
                  <a:pt x="174" y="423"/>
                  <a:pt x="193" y="426"/>
                  <a:pt x="213" y="426"/>
                </a:cubicBezTo>
                <a:cubicBezTo>
                  <a:pt x="232" y="426"/>
                  <a:pt x="251" y="423"/>
                  <a:pt x="269" y="418"/>
                </a:cubicBezTo>
                <a:cubicBezTo>
                  <a:pt x="288" y="413"/>
                  <a:pt x="305" y="406"/>
                  <a:pt x="321" y="396"/>
                </a:cubicBezTo>
                <a:cubicBezTo>
                  <a:pt x="336" y="387"/>
                  <a:pt x="351" y="376"/>
                  <a:pt x="364" y="363"/>
                </a:cubicBezTo>
                <a:cubicBezTo>
                  <a:pt x="377" y="350"/>
                  <a:pt x="388" y="336"/>
                  <a:pt x="397" y="320"/>
                </a:cubicBezTo>
                <a:cubicBezTo>
                  <a:pt x="406" y="304"/>
                  <a:pt x="413" y="287"/>
                  <a:pt x="419" y="269"/>
                </a:cubicBezTo>
                <a:cubicBezTo>
                  <a:pt x="424" y="251"/>
                  <a:pt x="426" y="232"/>
                  <a:pt x="426" y="212"/>
                </a:cubicBezTo>
                <a:cubicBezTo>
                  <a:pt x="426" y="193"/>
                  <a:pt x="424" y="174"/>
                  <a:pt x="419" y="156"/>
                </a:cubicBezTo>
                <a:cubicBezTo>
                  <a:pt x="413" y="137"/>
                  <a:pt x="406" y="120"/>
                  <a:pt x="397" y="104"/>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Segoe UI"/>
              <a:ea typeface="+mn-ea"/>
              <a:cs typeface="+mn-cs"/>
            </a:endParaRPr>
          </a:p>
        </p:txBody>
      </p:sp>
      <p:sp>
        <p:nvSpPr>
          <p:cNvPr id="16" name="Freeform 37">
            <a:extLst>
              <a:ext uri="{FF2B5EF4-FFF2-40B4-BE49-F238E27FC236}">
                <a16:creationId xmlns:a16="http://schemas.microsoft.com/office/drawing/2014/main" id="{B72FF845-7C4F-44A8-86B8-F432AF49EE72}"/>
              </a:ext>
            </a:extLst>
          </p:cNvPr>
          <p:cNvSpPr>
            <a:spLocks noEditPoints="1"/>
          </p:cNvSpPr>
          <p:nvPr/>
        </p:nvSpPr>
        <p:spPr bwMode="auto">
          <a:xfrm>
            <a:off x="588263" y="3292803"/>
            <a:ext cx="482674" cy="482674"/>
          </a:xfrm>
          <a:custGeom>
            <a:avLst/>
            <a:gdLst>
              <a:gd name="T0" fmla="*/ 173 w 426"/>
              <a:gd name="T1" fmla="*/ 298 h 426"/>
              <a:gd name="T2" fmla="*/ 173 w 426"/>
              <a:gd name="T3" fmla="*/ 298 h 426"/>
              <a:gd name="T4" fmla="*/ 97 w 426"/>
              <a:gd name="T5" fmla="*/ 222 h 426"/>
              <a:gd name="T6" fmla="*/ 116 w 426"/>
              <a:gd name="T7" fmla="*/ 203 h 426"/>
              <a:gd name="T8" fmla="*/ 173 w 426"/>
              <a:gd name="T9" fmla="*/ 260 h 426"/>
              <a:gd name="T10" fmla="*/ 310 w 426"/>
              <a:gd name="T11" fmla="*/ 123 h 426"/>
              <a:gd name="T12" fmla="*/ 329 w 426"/>
              <a:gd name="T13" fmla="*/ 142 h 426"/>
              <a:gd name="T14" fmla="*/ 173 w 426"/>
              <a:gd name="T15" fmla="*/ 298 h 426"/>
              <a:gd name="T16" fmla="*/ 397 w 426"/>
              <a:gd name="T17" fmla="*/ 104 h 426"/>
              <a:gd name="T18" fmla="*/ 397 w 426"/>
              <a:gd name="T19" fmla="*/ 104 h 426"/>
              <a:gd name="T20" fmla="*/ 364 w 426"/>
              <a:gd name="T21" fmla="*/ 61 h 426"/>
              <a:gd name="T22" fmla="*/ 321 w 426"/>
              <a:gd name="T23" fmla="*/ 28 h 426"/>
              <a:gd name="T24" fmla="*/ 269 w 426"/>
              <a:gd name="T25" fmla="*/ 6 h 426"/>
              <a:gd name="T26" fmla="*/ 213 w 426"/>
              <a:gd name="T27" fmla="*/ 0 h 426"/>
              <a:gd name="T28" fmla="*/ 156 w 426"/>
              <a:gd name="T29" fmla="*/ 6 h 426"/>
              <a:gd name="T30" fmla="*/ 105 w 426"/>
              <a:gd name="T31" fmla="*/ 28 h 426"/>
              <a:gd name="T32" fmla="*/ 62 w 426"/>
              <a:gd name="T33" fmla="*/ 61 h 426"/>
              <a:gd name="T34" fmla="*/ 29 w 426"/>
              <a:gd name="T35" fmla="*/ 104 h 426"/>
              <a:gd name="T36" fmla="*/ 7 w 426"/>
              <a:gd name="T37" fmla="*/ 156 h 426"/>
              <a:gd name="T38" fmla="*/ 0 w 426"/>
              <a:gd name="T39" fmla="*/ 212 h 426"/>
              <a:gd name="T40" fmla="*/ 7 w 426"/>
              <a:gd name="T41" fmla="*/ 269 h 426"/>
              <a:gd name="T42" fmla="*/ 29 w 426"/>
              <a:gd name="T43" fmla="*/ 320 h 426"/>
              <a:gd name="T44" fmla="*/ 62 w 426"/>
              <a:gd name="T45" fmla="*/ 363 h 426"/>
              <a:gd name="T46" fmla="*/ 105 w 426"/>
              <a:gd name="T47" fmla="*/ 396 h 426"/>
              <a:gd name="T48" fmla="*/ 156 w 426"/>
              <a:gd name="T49" fmla="*/ 418 h 426"/>
              <a:gd name="T50" fmla="*/ 213 w 426"/>
              <a:gd name="T51" fmla="*/ 426 h 426"/>
              <a:gd name="T52" fmla="*/ 269 w 426"/>
              <a:gd name="T53" fmla="*/ 418 h 426"/>
              <a:gd name="T54" fmla="*/ 321 w 426"/>
              <a:gd name="T55" fmla="*/ 396 h 426"/>
              <a:gd name="T56" fmla="*/ 364 w 426"/>
              <a:gd name="T57" fmla="*/ 363 h 426"/>
              <a:gd name="T58" fmla="*/ 397 w 426"/>
              <a:gd name="T59" fmla="*/ 320 h 426"/>
              <a:gd name="T60" fmla="*/ 419 w 426"/>
              <a:gd name="T61" fmla="*/ 269 h 426"/>
              <a:gd name="T62" fmla="*/ 426 w 426"/>
              <a:gd name="T63" fmla="*/ 212 h 426"/>
              <a:gd name="T64" fmla="*/ 419 w 426"/>
              <a:gd name="T65" fmla="*/ 156 h 426"/>
              <a:gd name="T66" fmla="*/ 397 w 426"/>
              <a:gd name="T67" fmla="*/ 10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6" h="426">
                <a:moveTo>
                  <a:pt x="173" y="298"/>
                </a:moveTo>
                <a:lnTo>
                  <a:pt x="173" y="298"/>
                </a:lnTo>
                <a:lnTo>
                  <a:pt x="97" y="222"/>
                </a:lnTo>
                <a:lnTo>
                  <a:pt x="116" y="203"/>
                </a:lnTo>
                <a:lnTo>
                  <a:pt x="173" y="260"/>
                </a:lnTo>
                <a:lnTo>
                  <a:pt x="310" y="123"/>
                </a:lnTo>
                <a:lnTo>
                  <a:pt x="329" y="142"/>
                </a:lnTo>
                <a:lnTo>
                  <a:pt x="173" y="298"/>
                </a:lnTo>
                <a:close/>
                <a:moveTo>
                  <a:pt x="397" y="104"/>
                </a:moveTo>
                <a:lnTo>
                  <a:pt x="397" y="104"/>
                </a:lnTo>
                <a:cubicBezTo>
                  <a:pt x="388" y="89"/>
                  <a:pt x="377" y="74"/>
                  <a:pt x="364" y="61"/>
                </a:cubicBezTo>
                <a:cubicBezTo>
                  <a:pt x="351" y="48"/>
                  <a:pt x="336" y="37"/>
                  <a:pt x="321" y="28"/>
                </a:cubicBezTo>
                <a:cubicBezTo>
                  <a:pt x="305" y="19"/>
                  <a:pt x="288" y="12"/>
                  <a:pt x="269" y="6"/>
                </a:cubicBezTo>
                <a:cubicBezTo>
                  <a:pt x="251" y="2"/>
                  <a:pt x="232" y="0"/>
                  <a:pt x="213" y="0"/>
                </a:cubicBezTo>
                <a:cubicBezTo>
                  <a:pt x="193" y="0"/>
                  <a:pt x="174" y="2"/>
                  <a:pt x="156" y="6"/>
                </a:cubicBezTo>
                <a:cubicBezTo>
                  <a:pt x="138" y="12"/>
                  <a:pt x="121" y="19"/>
                  <a:pt x="105" y="28"/>
                </a:cubicBezTo>
                <a:cubicBezTo>
                  <a:pt x="89" y="37"/>
                  <a:pt x="75" y="48"/>
                  <a:pt x="62" y="61"/>
                </a:cubicBezTo>
                <a:cubicBezTo>
                  <a:pt x="49" y="74"/>
                  <a:pt x="38" y="89"/>
                  <a:pt x="29" y="104"/>
                </a:cubicBezTo>
                <a:cubicBezTo>
                  <a:pt x="19" y="120"/>
                  <a:pt x="12" y="137"/>
                  <a:pt x="7" y="156"/>
                </a:cubicBezTo>
                <a:cubicBezTo>
                  <a:pt x="2" y="174"/>
                  <a:pt x="0" y="193"/>
                  <a:pt x="0" y="212"/>
                </a:cubicBezTo>
                <a:cubicBezTo>
                  <a:pt x="0" y="232"/>
                  <a:pt x="2" y="251"/>
                  <a:pt x="7" y="269"/>
                </a:cubicBezTo>
                <a:cubicBezTo>
                  <a:pt x="12" y="287"/>
                  <a:pt x="19" y="304"/>
                  <a:pt x="29" y="320"/>
                </a:cubicBezTo>
                <a:cubicBezTo>
                  <a:pt x="38" y="336"/>
                  <a:pt x="49" y="350"/>
                  <a:pt x="62" y="363"/>
                </a:cubicBezTo>
                <a:cubicBezTo>
                  <a:pt x="75" y="376"/>
                  <a:pt x="89" y="387"/>
                  <a:pt x="105" y="396"/>
                </a:cubicBezTo>
                <a:cubicBezTo>
                  <a:pt x="121" y="406"/>
                  <a:pt x="138" y="413"/>
                  <a:pt x="156" y="418"/>
                </a:cubicBezTo>
                <a:cubicBezTo>
                  <a:pt x="174" y="423"/>
                  <a:pt x="193" y="426"/>
                  <a:pt x="213" y="426"/>
                </a:cubicBezTo>
                <a:cubicBezTo>
                  <a:pt x="232" y="426"/>
                  <a:pt x="251" y="423"/>
                  <a:pt x="269" y="418"/>
                </a:cubicBezTo>
                <a:cubicBezTo>
                  <a:pt x="288" y="413"/>
                  <a:pt x="305" y="406"/>
                  <a:pt x="321" y="396"/>
                </a:cubicBezTo>
                <a:cubicBezTo>
                  <a:pt x="336" y="387"/>
                  <a:pt x="351" y="376"/>
                  <a:pt x="364" y="363"/>
                </a:cubicBezTo>
                <a:cubicBezTo>
                  <a:pt x="377" y="350"/>
                  <a:pt x="388" y="336"/>
                  <a:pt x="397" y="320"/>
                </a:cubicBezTo>
                <a:cubicBezTo>
                  <a:pt x="406" y="304"/>
                  <a:pt x="413" y="287"/>
                  <a:pt x="419" y="269"/>
                </a:cubicBezTo>
                <a:cubicBezTo>
                  <a:pt x="424" y="251"/>
                  <a:pt x="426" y="232"/>
                  <a:pt x="426" y="212"/>
                </a:cubicBezTo>
                <a:cubicBezTo>
                  <a:pt x="426" y="193"/>
                  <a:pt x="424" y="174"/>
                  <a:pt x="419" y="156"/>
                </a:cubicBezTo>
                <a:cubicBezTo>
                  <a:pt x="413" y="137"/>
                  <a:pt x="406" y="120"/>
                  <a:pt x="397" y="104"/>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Segoe UI"/>
              <a:ea typeface="+mn-ea"/>
              <a:cs typeface="+mn-cs"/>
            </a:endParaRPr>
          </a:p>
        </p:txBody>
      </p:sp>
      <p:pic>
        <p:nvPicPr>
          <p:cNvPr id="7" name="Picture 6">
            <a:extLst>
              <a:ext uri="{FF2B5EF4-FFF2-40B4-BE49-F238E27FC236}">
                <a16:creationId xmlns:a16="http://schemas.microsoft.com/office/drawing/2014/main" id="{11C6A342-A8E7-A8A5-A338-8078AE5B6ABA}"/>
              </a:ext>
            </a:extLst>
          </p:cNvPr>
          <p:cNvPicPr>
            <a:picLocks noChangeAspect="1"/>
          </p:cNvPicPr>
          <p:nvPr/>
        </p:nvPicPr>
        <p:blipFill>
          <a:blip r:embed="rId3"/>
          <a:stretch>
            <a:fillRect/>
          </a:stretch>
        </p:blipFill>
        <p:spPr>
          <a:xfrm>
            <a:off x="4586542" y="1777521"/>
            <a:ext cx="7789607" cy="3682195"/>
          </a:xfrm>
          <a:prstGeom prst="rect">
            <a:avLst/>
          </a:prstGeom>
        </p:spPr>
      </p:pic>
    </p:spTree>
    <p:extLst>
      <p:ext uri="{BB962C8B-B14F-4D97-AF65-F5344CB8AC3E}">
        <p14:creationId xmlns:p14="http://schemas.microsoft.com/office/powerpoint/2010/main" val="736009677"/>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28983-12EA-ECCB-37EA-C9F7F71F26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3C986D-A383-51E2-0ECF-6999B33E4E31}"/>
              </a:ext>
            </a:extLst>
          </p:cNvPr>
          <p:cNvSpPr>
            <a:spLocks noGrp="1"/>
          </p:cNvSpPr>
          <p:nvPr>
            <p:ph type="title"/>
          </p:nvPr>
        </p:nvSpPr>
        <p:spPr/>
        <p:txBody>
          <a:bodyPr/>
          <a:lstStyle/>
          <a:p>
            <a:r>
              <a:rPr lang="en-US" dirty="0"/>
              <a:t>Demo | Approvals</a:t>
            </a:r>
          </a:p>
        </p:txBody>
      </p:sp>
    </p:spTree>
    <p:extLst>
      <p:ext uri="{BB962C8B-B14F-4D97-AF65-F5344CB8AC3E}">
        <p14:creationId xmlns:p14="http://schemas.microsoft.com/office/powerpoint/2010/main" val="28215411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0BE372-8451-C41F-9059-0247E3CE633E}"/>
              </a:ext>
            </a:extLst>
          </p:cNvPr>
          <p:cNvSpPr>
            <a:spLocks noGrp="1"/>
          </p:cNvSpPr>
          <p:nvPr>
            <p:ph type="body" idx="1"/>
          </p:nvPr>
        </p:nvSpPr>
        <p:spPr/>
        <p:txBody>
          <a:bodyPr/>
          <a:lstStyle/>
          <a:p>
            <a:r>
              <a:rPr lang="en-US" dirty="0"/>
              <a:t>Automate</a:t>
            </a:r>
          </a:p>
        </p:txBody>
      </p:sp>
    </p:spTree>
    <p:extLst>
      <p:ext uri="{BB962C8B-B14F-4D97-AF65-F5344CB8AC3E}">
        <p14:creationId xmlns:p14="http://schemas.microsoft.com/office/powerpoint/2010/main" val="340614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489C4-62AC-4743-6B07-4B59228C7095}"/>
              </a:ext>
            </a:extLst>
          </p:cNvPr>
          <p:cNvSpPr>
            <a:spLocks noGrp="1"/>
          </p:cNvSpPr>
          <p:nvPr>
            <p:ph type="title"/>
          </p:nvPr>
        </p:nvSpPr>
        <p:spPr>
          <a:xfrm>
            <a:off x="588263" y="457200"/>
            <a:ext cx="11018520" cy="553998"/>
          </a:xfrm>
        </p:spPr>
        <p:txBody>
          <a:bodyPr wrap="square" anchor="t">
            <a:normAutofit/>
          </a:bodyPr>
          <a:lstStyle/>
          <a:p>
            <a:r>
              <a:rPr lang="en-US"/>
              <a:t>Streamlining Workflows with Power Automate</a:t>
            </a:r>
          </a:p>
        </p:txBody>
      </p:sp>
      <p:sp>
        <p:nvSpPr>
          <p:cNvPr id="4" name="Content Placeholder 3">
            <a:extLst>
              <a:ext uri="{FF2B5EF4-FFF2-40B4-BE49-F238E27FC236}">
                <a16:creationId xmlns:a16="http://schemas.microsoft.com/office/drawing/2014/main" id="{0A3209B7-DA31-D659-FCC1-696EFFC83D73}"/>
              </a:ext>
            </a:extLst>
          </p:cNvPr>
          <p:cNvSpPr>
            <a:spLocks noGrp="1"/>
          </p:cNvSpPr>
          <p:nvPr>
            <p:ph sz="half" idx="1"/>
          </p:nvPr>
        </p:nvSpPr>
        <p:spPr>
          <a:xfrm>
            <a:off x="838200" y="1825625"/>
            <a:ext cx="5181600" cy="4351338"/>
          </a:xfrm>
        </p:spPr>
        <p:txBody>
          <a:bodyPr wrap="square">
            <a:normAutofit/>
          </a:bodyPr>
          <a:lstStyle/>
          <a:p>
            <a:r>
              <a:rPr lang="en-US" dirty="0"/>
              <a:t>Enhances efficiency by automating repetitive tasks</a:t>
            </a:r>
          </a:p>
          <a:p>
            <a:r>
              <a:rPr lang="en-US" dirty="0"/>
              <a:t>Integrates seamlessly with Microsoft Teams </a:t>
            </a:r>
          </a:p>
          <a:p>
            <a:r>
              <a:rPr lang="en-US" dirty="0"/>
              <a:t>Users can create automated workflows directly from Teams or use Power Automate</a:t>
            </a:r>
          </a:p>
        </p:txBody>
      </p:sp>
      <p:pic>
        <p:nvPicPr>
          <p:cNvPr id="5" name="Content Placeholder 4" descr="Computer network server cloud computing internet technology">
            <a:extLst>
              <a:ext uri="{FF2B5EF4-FFF2-40B4-BE49-F238E27FC236}">
                <a16:creationId xmlns:a16="http://schemas.microsoft.com/office/drawing/2014/main" id="{C06E1411-7062-45B4-9467-3C20A6224D1C}"/>
              </a:ext>
            </a:extLst>
          </p:cNvPr>
          <p:cNvPicPr>
            <a:picLocks noGrp="1" noChangeAspect="1"/>
          </p:cNvPicPr>
          <p:nvPr>
            <p:ph sz="half" idx="2"/>
          </p:nvPr>
        </p:nvPicPr>
        <p:blipFill>
          <a:blip r:embed="rId3"/>
          <a:stretch>
            <a:fillRect/>
          </a:stretch>
        </p:blipFill>
        <p:spPr>
          <a:xfrm>
            <a:off x="6172200" y="2058194"/>
            <a:ext cx="5181600" cy="3886200"/>
          </a:xfrm>
          <a:noFill/>
        </p:spPr>
      </p:pic>
    </p:spTree>
    <p:extLst>
      <p:ext uri="{BB962C8B-B14F-4D97-AF65-F5344CB8AC3E}">
        <p14:creationId xmlns:p14="http://schemas.microsoft.com/office/powerpoint/2010/main" val="2911229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E848-4BCC-4959-31AE-62A542FA9084}"/>
              </a:ext>
            </a:extLst>
          </p:cNvPr>
          <p:cNvSpPr>
            <a:spLocks noGrp="1"/>
          </p:cNvSpPr>
          <p:nvPr>
            <p:ph type="title"/>
          </p:nvPr>
        </p:nvSpPr>
        <p:spPr>
          <a:xfrm>
            <a:off x="588263" y="457200"/>
            <a:ext cx="11018520" cy="553998"/>
          </a:xfrm>
        </p:spPr>
        <p:txBody>
          <a:bodyPr wrap="square" anchor="t">
            <a:normAutofit/>
          </a:bodyPr>
          <a:lstStyle/>
          <a:p>
            <a:r>
              <a:rPr lang="en-US"/>
              <a:t>Creating Flows within Teams</a:t>
            </a:r>
          </a:p>
        </p:txBody>
      </p:sp>
      <p:pic>
        <p:nvPicPr>
          <p:cNvPr id="5" name="Content Placeholder 4" descr="Conceptual image representing mosaic media interface and the digital software. A wall of screens curves away from view, shimmering with an assortment of random graphics, animations and simple icon images.">
            <a:extLst>
              <a:ext uri="{FF2B5EF4-FFF2-40B4-BE49-F238E27FC236}">
                <a16:creationId xmlns:a16="http://schemas.microsoft.com/office/drawing/2014/main" id="{E673D75D-043A-4DF6-8913-36504C0D3E1D}"/>
              </a:ext>
            </a:extLst>
          </p:cNvPr>
          <p:cNvPicPr>
            <a:picLocks noGrp="1" noChangeAspect="1"/>
          </p:cNvPicPr>
          <p:nvPr>
            <p:ph sz="half" idx="1"/>
          </p:nvPr>
        </p:nvPicPr>
        <p:blipFill>
          <a:blip r:embed="rId3"/>
          <a:stretch>
            <a:fillRect/>
          </a:stretch>
        </p:blipFill>
        <p:spPr>
          <a:xfrm>
            <a:off x="838200" y="2058194"/>
            <a:ext cx="5181600" cy="3886200"/>
          </a:xfrm>
          <a:noFill/>
        </p:spPr>
      </p:pic>
      <p:sp>
        <p:nvSpPr>
          <p:cNvPr id="4" name="Content Placeholder 3">
            <a:extLst>
              <a:ext uri="{FF2B5EF4-FFF2-40B4-BE49-F238E27FC236}">
                <a16:creationId xmlns:a16="http://schemas.microsoft.com/office/drawing/2014/main" id="{444E20B6-47C5-618D-1209-80ECDA114F6F}"/>
              </a:ext>
            </a:extLst>
          </p:cNvPr>
          <p:cNvSpPr>
            <a:spLocks noGrp="1"/>
          </p:cNvSpPr>
          <p:nvPr>
            <p:ph sz="half" idx="2"/>
          </p:nvPr>
        </p:nvSpPr>
        <p:spPr>
          <a:xfrm>
            <a:off x="6172200" y="1825625"/>
            <a:ext cx="5181600" cy="4351338"/>
          </a:xfrm>
        </p:spPr>
        <p:txBody>
          <a:bodyPr wrap="square">
            <a:normAutofit fontScale="92500" lnSpcReduction="20000"/>
          </a:bodyPr>
          <a:lstStyle/>
          <a:p>
            <a:r>
              <a:rPr lang="en-US" dirty="0"/>
              <a:t>Easily build flows using Power Automate templates</a:t>
            </a:r>
          </a:p>
          <a:p>
            <a:r>
              <a:rPr lang="en-US" dirty="0"/>
              <a:t>Trigger flows directly from Teams conversations</a:t>
            </a:r>
          </a:p>
          <a:p>
            <a:r>
              <a:rPr lang="en-US" dirty="0"/>
              <a:t>Send automatic notifications to Teams channels</a:t>
            </a:r>
          </a:p>
          <a:p>
            <a:r>
              <a:rPr lang="en-US" dirty="0"/>
              <a:t>Automate posting messages to Teams channels based on triggers.</a:t>
            </a:r>
          </a:p>
          <a:p>
            <a:r>
              <a:rPr lang="en-US" dirty="0"/>
              <a:t>Enhance team communication with real-time updates.</a:t>
            </a:r>
          </a:p>
          <a:p>
            <a:r>
              <a:rPr lang="en-US" dirty="0"/>
              <a:t>Utilize flow actions to share important data automatically.</a:t>
            </a:r>
          </a:p>
          <a:p>
            <a:endParaRPr lang="en-US" dirty="0"/>
          </a:p>
        </p:txBody>
      </p:sp>
    </p:spTree>
    <p:extLst>
      <p:ext uri="{BB962C8B-B14F-4D97-AF65-F5344CB8AC3E}">
        <p14:creationId xmlns:p14="http://schemas.microsoft.com/office/powerpoint/2010/main" val="467418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E1A3A-F6EE-1DD3-369D-F9AD7A9F4579}"/>
              </a:ext>
            </a:extLst>
          </p:cNvPr>
          <p:cNvSpPr>
            <a:spLocks noGrp="1"/>
          </p:cNvSpPr>
          <p:nvPr>
            <p:ph type="title"/>
          </p:nvPr>
        </p:nvSpPr>
        <p:spPr/>
        <p:txBody>
          <a:bodyPr lIns="128016"/>
          <a:lstStyle/>
          <a:p>
            <a:r>
              <a:rPr lang="en-US" dirty="0"/>
              <a:t>The benefits of a low-code development platform</a:t>
            </a:r>
          </a:p>
        </p:txBody>
      </p:sp>
      <p:sp>
        <p:nvSpPr>
          <p:cNvPr id="4" name="Rectangle 3">
            <a:extLst>
              <a:ext uri="{FF2B5EF4-FFF2-40B4-BE49-F238E27FC236}">
                <a16:creationId xmlns:a16="http://schemas.microsoft.com/office/drawing/2014/main" id="{EE21B782-D5EA-B387-75E5-CE8D07301F17}"/>
              </a:ext>
            </a:extLst>
          </p:cNvPr>
          <p:cNvSpPr/>
          <p:nvPr/>
        </p:nvSpPr>
        <p:spPr bwMode="auto">
          <a:xfrm>
            <a:off x="600854" y="3159873"/>
            <a:ext cx="2518029" cy="1492165"/>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792707">
              <a:lnSpc>
                <a:spcPct val="90000"/>
              </a:lnSpc>
              <a:spcBef>
                <a:spcPts val="600"/>
              </a:spcBef>
              <a:spcAft>
                <a:spcPts val="600"/>
              </a:spcAft>
              <a:defRPr/>
            </a:pPr>
            <a:r>
              <a:rPr lang="en-US" sz="1800" kern="0" dirty="0">
                <a:solidFill>
                  <a:schemeClr val="accent1"/>
                </a:solidFill>
                <a:latin typeface="Segoe UI Semibold"/>
                <a:cs typeface="Segoe UI" pitchFamily="34" charset="0"/>
              </a:rPr>
              <a:t>Efficiency</a:t>
            </a:r>
          </a:p>
          <a:p>
            <a:pPr algn="ctr" defTabSz="792707">
              <a:lnSpc>
                <a:spcPct val="90000"/>
              </a:lnSpc>
              <a:spcBef>
                <a:spcPts val="600"/>
              </a:spcBef>
              <a:spcAft>
                <a:spcPts val="600"/>
              </a:spcAft>
              <a:defRPr/>
            </a:pPr>
            <a:r>
              <a:rPr lang="en-US" sz="1600" kern="0" dirty="0">
                <a:latin typeface="Segoe UI"/>
                <a:cs typeface="Segoe UI" pitchFamily="34" charset="0"/>
              </a:rPr>
              <a:t>Teams can simultaneously develop apps for multiple </a:t>
            </a:r>
            <a:r>
              <a:rPr lang="en-US" sz="1600" kern="0" dirty="0">
                <a:cs typeface="Segoe UI" pitchFamily="34" charset="0"/>
              </a:rPr>
              <a:t>platforms and rapidly </a:t>
            </a:r>
            <a:r>
              <a:rPr lang="en-US" sz="1600" kern="0" dirty="0">
                <a:latin typeface="Segoe UI"/>
                <a:cs typeface="Segoe UI" pitchFamily="34" charset="0"/>
              </a:rPr>
              <a:t>provide working examples</a:t>
            </a:r>
          </a:p>
        </p:txBody>
      </p:sp>
      <p:grpSp>
        <p:nvGrpSpPr>
          <p:cNvPr id="7" name="Group 80">
            <a:extLst>
              <a:ext uri="{FF2B5EF4-FFF2-40B4-BE49-F238E27FC236}">
                <a16:creationId xmlns:a16="http://schemas.microsoft.com/office/drawing/2014/main" id="{A65F38D9-5742-2CEF-AF32-CD8B7F799C9D}"/>
              </a:ext>
              <a:ext uri="{C183D7F6-B498-43B3-948B-1728B52AA6E4}">
                <adec:decorative xmlns:adec="http://schemas.microsoft.com/office/drawing/2017/decorative" val="1"/>
              </a:ext>
            </a:extLst>
          </p:cNvPr>
          <p:cNvGrpSpPr>
            <a:grpSpLocks noChangeAspect="1"/>
          </p:cNvGrpSpPr>
          <p:nvPr/>
        </p:nvGrpSpPr>
        <p:grpSpPr bwMode="auto">
          <a:xfrm>
            <a:off x="1614017" y="2296922"/>
            <a:ext cx="502562" cy="296751"/>
            <a:chOff x="695" y="1513"/>
            <a:chExt cx="210" cy="124"/>
          </a:xfrm>
          <a:solidFill>
            <a:srgbClr val="75757A"/>
          </a:solidFill>
        </p:grpSpPr>
        <p:sp>
          <p:nvSpPr>
            <p:cNvPr id="8" name="Freeform 81">
              <a:extLst>
                <a:ext uri="{FF2B5EF4-FFF2-40B4-BE49-F238E27FC236}">
                  <a16:creationId xmlns:a16="http://schemas.microsoft.com/office/drawing/2014/main" id="{D923AFEE-5F71-7F19-1BDB-716EB5C0DA30}"/>
                </a:ext>
              </a:extLst>
            </p:cNvPr>
            <p:cNvSpPr>
              <a:spLocks/>
            </p:cNvSpPr>
            <p:nvPr/>
          </p:nvSpPr>
          <p:spPr bwMode="auto">
            <a:xfrm>
              <a:off x="695" y="1604"/>
              <a:ext cx="46" cy="33"/>
            </a:xfrm>
            <a:custGeom>
              <a:avLst/>
              <a:gdLst>
                <a:gd name="T0" fmla="*/ 0 w 75"/>
                <a:gd name="T1" fmla="*/ 53 h 53"/>
                <a:gd name="T2" fmla="*/ 0 w 75"/>
                <a:gd name="T3" fmla="*/ 53 h 53"/>
                <a:gd name="T4" fmla="*/ 63 w 75"/>
                <a:gd name="T5" fmla="*/ 53 h 53"/>
                <a:gd name="T6" fmla="*/ 63 w 75"/>
                <a:gd name="T7" fmla="*/ 53 h 53"/>
                <a:gd name="T8" fmla="*/ 75 w 75"/>
                <a:gd name="T9" fmla="*/ 4 h 53"/>
                <a:gd name="T10" fmla="*/ 54 w 75"/>
                <a:gd name="T11" fmla="*/ 0 h 53"/>
                <a:gd name="T12" fmla="*/ 0 w 75"/>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75" h="53">
                  <a:moveTo>
                    <a:pt x="0" y="53"/>
                  </a:moveTo>
                  <a:lnTo>
                    <a:pt x="0" y="53"/>
                  </a:lnTo>
                  <a:lnTo>
                    <a:pt x="63" y="53"/>
                  </a:lnTo>
                  <a:lnTo>
                    <a:pt x="63" y="53"/>
                  </a:lnTo>
                  <a:cubicBezTo>
                    <a:pt x="63" y="35"/>
                    <a:pt x="67" y="19"/>
                    <a:pt x="75" y="4"/>
                  </a:cubicBezTo>
                  <a:cubicBezTo>
                    <a:pt x="69" y="1"/>
                    <a:pt x="61" y="0"/>
                    <a:pt x="54" y="0"/>
                  </a:cubicBezTo>
                  <a:cubicBezTo>
                    <a:pt x="24" y="0"/>
                    <a:pt x="0" y="24"/>
                    <a:pt x="0" y="53"/>
                  </a:cubicBezTo>
                  <a:close/>
                </a:path>
              </a:pathLst>
            </a:custGeom>
            <a:solidFill>
              <a:schemeClr val="accent1"/>
            </a:solidFill>
            <a:ln w="0">
              <a:noFill/>
              <a:prstDash val="solid"/>
              <a:round/>
              <a:headEnd/>
              <a:tailEnd/>
            </a:ln>
          </p:spPr>
          <p:txBody>
            <a:bodyPr vert="horz" wrap="square" lIns="111912" tIns="55956" rIns="111912" bIns="55956" numCol="1" anchor="t" anchorCtr="0" compatLnSpc="1">
              <a:prstTxWarp prst="textNoShape">
                <a:avLst/>
              </a:prstTxWarp>
            </a:bodyPr>
            <a:lstStyle/>
            <a:p>
              <a:pPr defTabSz="1119116">
                <a:defRPr/>
              </a:pPr>
              <a:endParaRPr lang="en-US" sz="2203" kern="0">
                <a:solidFill>
                  <a:srgbClr val="3C3C41"/>
                </a:solidFill>
                <a:latin typeface="Segoe UI"/>
              </a:endParaRPr>
            </a:p>
          </p:txBody>
        </p:sp>
        <p:sp>
          <p:nvSpPr>
            <p:cNvPr id="9" name="Freeform 82">
              <a:extLst>
                <a:ext uri="{FF2B5EF4-FFF2-40B4-BE49-F238E27FC236}">
                  <a16:creationId xmlns:a16="http://schemas.microsoft.com/office/drawing/2014/main" id="{E7F22D78-6FAD-CFE4-DD7C-54494DC881A7}"/>
                </a:ext>
              </a:extLst>
            </p:cNvPr>
            <p:cNvSpPr>
              <a:spLocks/>
            </p:cNvSpPr>
            <p:nvPr/>
          </p:nvSpPr>
          <p:spPr bwMode="auto">
            <a:xfrm>
              <a:off x="751" y="1588"/>
              <a:ext cx="85" cy="49"/>
            </a:xfrm>
            <a:custGeom>
              <a:avLst/>
              <a:gdLst>
                <a:gd name="T0" fmla="*/ 22 w 138"/>
                <a:gd name="T1" fmla="*/ 25 h 80"/>
                <a:gd name="T2" fmla="*/ 22 w 138"/>
                <a:gd name="T3" fmla="*/ 25 h 80"/>
                <a:gd name="T4" fmla="*/ 13 w 138"/>
                <a:gd name="T5" fmla="*/ 36 h 80"/>
                <a:gd name="T6" fmla="*/ 6 w 138"/>
                <a:gd name="T7" fmla="*/ 48 h 80"/>
                <a:gd name="T8" fmla="*/ 0 w 138"/>
                <a:gd name="T9" fmla="*/ 80 h 80"/>
                <a:gd name="T10" fmla="*/ 17 w 138"/>
                <a:gd name="T11" fmla="*/ 80 h 80"/>
                <a:gd name="T12" fmla="*/ 30 w 138"/>
                <a:gd name="T13" fmla="*/ 80 h 80"/>
                <a:gd name="T14" fmla="*/ 44 w 138"/>
                <a:gd name="T15" fmla="*/ 80 h 80"/>
                <a:gd name="T16" fmla="*/ 116 w 138"/>
                <a:gd name="T17" fmla="*/ 80 h 80"/>
                <a:gd name="T18" fmla="*/ 138 w 138"/>
                <a:gd name="T19" fmla="*/ 25 h 80"/>
                <a:gd name="T20" fmla="*/ 80 w 138"/>
                <a:gd name="T21" fmla="*/ 0 h 80"/>
                <a:gd name="T22" fmla="*/ 22 w 138"/>
                <a:gd name="T23" fmla="*/ 2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80">
                  <a:moveTo>
                    <a:pt x="22" y="25"/>
                  </a:moveTo>
                  <a:lnTo>
                    <a:pt x="22" y="25"/>
                  </a:lnTo>
                  <a:cubicBezTo>
                    <a:pt x="19" y="28"/>
                    <a:pt x="16" y="32"/>
                    <a:pt x="13" y="36"/>
                  </a:cubicBezTo>
                  <a:cubicBezTo>
                    <a:pt x="11" y="40"/>
                    <a:pt x="8" y="44"/>
                    <a:pt x="6" y="48"/>
                  </a:cubicBezTo>
                  <a:cubicBezTo>
                    <a:pt x="2" y="58"/>
                    <a:pt x="0" y="69"/>
                    <a:pt x="0" y="80"/>
                  </a:cubicBezTo>
                  <a:lnTo>
                    <a:pt x="17" y="80"/>
                  </a:lnTo>
                  <a:lnTo>
                    <a:pt x="30" y="80"/>
                  </a:lnTo>
                  <a:lnTo>
                    <a:pt x="44" y="80"/>
                  </a:lnTo>
                  <a:lnTo>
                    <a:pt x="116" y="80"/>
                  </a:lnTo>
                  <a:cubicBezTo>
                    <a:pt x="116" y="58"/>
                    <a:pt x="124" y="39"/>
                    <a:pt x="138" y="25"/>
                  </a:cubicBezTo>
                  <a:cubicBezTo>
                    <a:pt x="123" y="9"/>
                    <a:pt x="103" y="0"/>
                    <a:pt x="80" y="0"/>
                  </a:cubicBezTo>
                  <a:cubicBezTo>
                    <a:pt x="57" y="0"/>
                    <a:pt x="36" y="9"/>
                    <a:pt x="22" y="25"/>
                  </a:cubicBezTo>
                  <a:close/>
                </a:path>
              </a:pathLst>
            </a:custGeom>
            <a:solidFill>
              <a:srgbClr val="C1C1C1"/>
            </a:solidFill>
            <a:ln w="0">
              <a:noFill/>
              <a:prstDash val="solid"/>
              <a:round/>
              <a:headEnd/>
              <a:tailEnd/>
            </a:ln>
          </p:spPr>
          <p:txBody>
            <a:bodyPr vert="horz" wrap="square" lIns="111912" tIns="55956" rIns="111912" bIns="55956" numCol="1" anchor="t" anchorCtr="0" compatLnSpc="1">
              <a:prstTxWarp prst="textNoShape">
                <a:avLst/>
              </a:prstTxWarp>
            </a:bodyPr>
            <a:lstStyle/>
            <a:p>
              <a:pPr defTabSz="1119116">
                <a:defRPr/>
              </a:pPr>
              <a:endParaRPr lang="en-US" sz="2203" kern="0">
                <a:solidFill>
                  <a:srgbClr val="3C3C41"/>
                </a:solidFill>
                <a:latin typeface="Segoe UI"/>
              </a:endParaRPr>
            </a:p>
          </p:txBody>
        </p:sp>
        <p:sp>
          <p:nvSpPr>
            <p:cNvPr id="10" name="Freeform 83">
              <a:extLst>
                <a:ext uri="{FF2B5EF4-FFF2-40B4-BE49-F238E27FC236}">
                  <a16:creationId xmlns:a16="http://schemas.microsoft.com/office/drawing/2014/main" id="{5DD1391C-7886-3ACE-2199-54D05DD9E348}"/>
                </a:ext>
              </a:extLst>
            </p:cNvPr>
            <p:cNvSpPr>
              <a:spLocks/>
            </p:cNvSpPr>
            <p:nvPr/>
          </p:nvSpPr>
          <p:spPr bwMode="auto">
            <a:xfrm>
              <a:off x="839" y="1604"/>
              <a:ext cx="66" cy="33"/>
            </a:xfrm>
            <a:custGeom>
              <a:avLst/>
              <a:gdLst>
                <a:gd name="T0" fmla="*/ 53 w 106"/>
                <a:gd name="T1" fmla="*/ 0 h 54"/>
                <a:gd name="T2" fmla="*/ 53 w 106"/>
                <a:gd name="T3" fmla="*/ 0 h 54"/>
                <a:gd name="T4" fmla="*/ 32 w 106"/>
                <a:gd name="T5" fmla="*/ 5 h 54"/>
                <a:gd name="T6" fmla="*/ 20 w 106"/>
                <a:gd name="T7" fmla="*/ 12 h 54"/>
                <a:gd name="T8" fmla="*/ 10 w 106"/>
                <a:gd name="T9" fmla="*/ 22 h 54"/>
                <a:gd name="T10" fmla="*/ 0 w 106"/>
                <a:gd name="T11" fmla="*/ 54 h 54"/>
                <a:gd name="T12" fmla="*/ 17 w 106"/>
                <a:gd name="T13" fmla="*/ 54 h 54"/>
                <a:gd name="T14" fmla="*/ 30 w 106"/>
                <a:gd name="T15" fmla="*/ 54 h 54"/>
                <a:gd name="T16" fmla="*/ 44 w 106"/>
                <a:gd name="T17" fmla="*/ 54 h 54"/>
                <a:gd name="T18" fmla="*/ 106 w 106"/>
                <a:gd name="T19" fmla="*/ 54 h 54"/>
                <a:gd name="T20" fmla="*/ 53 w 106"/>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54">
                  <a:moveTo>
                    <a:pt x="53" y="0"/>
                  </a:moveTo>
                  <a:lnTo>
                    <a:pt x="53" y="0"/>
                  </a:lnTo>
                  <a:cubicBezTo>
                    <a:pt x="45" y="0"/>
                    <a:pt x="38" y="2"/>
                    <a:pt x="32" y="5"/>
                  </a:cubicBezTo>
                  <a:cubicBezTo>
                    <a:pt x="27" y="7"/>
                    <a:pt x="24" y="9"/>
                    <a:pt x="20" y="12"/>
                  </a:cubicBezTo>
                  <a:cubicBezTo>
                    <a:pt x="16" y="15"/>
                    <a:pt x="13" y="18"/>
                    <a:pt x="10" y="22"/>
                  </a:cubicBezTo>
                  <a:cubicBezTo>
                    <a:pt x="4" y="31"/>
                    <a:pt x="0" y="42"/>
                    <a:pt x="0" y="54"/>
                  </a:cubicBezTo>
                  <a:lnTo>
                    <a:pt x="17" y="54"/>
                  </a:lnTo>
                  <a:lnTo>
                    <a:pt x="30" y="54"/>
                  </a:lnTo>
                  <a:lnTo>
                    <a:pt x="44" y="54"/>
                  </a:lnTo>
                  <a:lnTo>
                    <a:pt x="106" y="54"/>
                  </a:lnTo>
                  <a:cubicBezTo>
                    <a:pt x="106" y="24"/>
                    <a:pt x="82" y="0"/>
                    <a:pt x="53" y="0"/>
                  </a:cubicBezTo>
                  <a:close/>
                </a:path>
              </a:pathLst>
            </a:custGeom>
            <a:solidFill>
              <a:schemeClr val="accent1"/>
            </a:solidFill>
            <a:ln w="0">
              <a:noFill/>
              <a:prstDash val="solid"/>
              <a:round/>
              <a:headEnd/>
              <a:tailEnd/>
            </a:ln>
          </p:spPr>
          <p:txBody>
            <a:bodyPr vert="horz" wrap="square" lIns="111912" tIns="55956" rIns="111912" bIns="55956" numCol="1" anchor="t" anchorCtr="0" compatLnSpc="1">
              <a:prstTxWarp prst="textNoShape">
                <a:avLst/>
              </a:prstTxWarp>
            </a:bodyPr>
            <a:lstStyle/>
            <a:p>
              <a:pPr defTabSz="1119116">
                <a:defRPr/>
              </a:pPr>
              <a:endParaRPr lang="en-US" sz="2203" kern="0">
                <a:solidFill>
                  <a:srgbClr val="3C3C41"/>
                </a:solidFill>
                <a:latin typeface="Segoe UI"/>
              </a:endParaRPr>
            </a:p>
          </p:txBody>
        </p:sp>
        <p:sp>
          <p:nvSpPr>
            <p:cNvPr id="11" name="Freeform 84">
              <a:extLst>
                <a:ext uri="{FF2B5EF4-FFF2-40B4-BE49-F238E27FC236}">
                  <a16:creationId xmlns:a16="http://schemas.microsoft.com/office/drawing/2014/main" id="{CE0AAC15-4AE4-7315-55D7-FF75452D0E29}"/>
                </a:ext>
              </a:extLst>
            </p:cNvPr>
            <p:cNvSpPr>
              <a:spLocks/>
            </p:cNvSpPr>
            <p:nvPr/>
          </p:nvSpPr>
          <p:spPr bwMode="auto">
            <a:xfrm>
              <a:off x="852" y="1555"/>
              <a:ext cx="41" cy="41"/>
            </a:xfrm>
            <a:custGeom>
              <a:avLst/>
              <a:gdLst>
                <a:gd name="T0" fmla="*/ 31 w 66"/>
                <a:gd name="T1" fmla="*/ 66 h 67"/>
                <a:gd name="T2" fmla="*/ 31 w 66"/>
                <a:gd name="T3" fmla="*/ 66 h 67"/>
                <a:gd name="T4" fmla="*/ 33 w 66"/>
                <a:gd name="T5" fmla="*/ 67 h 67"/>
                <a:gd name="T6" fmla="*/ 35 w 66"/>
                <a:gd name="T7" fmla="*/ 66 h 67"/>
                <a:gd name="T8" fmla="*/ 57 w 66"/>
                <a:gd name="T9" fmla="*/ 56 h 67"/>
                <a:gd name="T10" fmla="*/ 66 w 66"/>
                <a:gd name="T11" fmla="*/ 33 h 67"/>
                <a:gd name="T12" fmla="*/ 33 w 66"/>
                <a:gd name="T13" fmla="*/ 0 h 67"/>
                <a:gd name="T14" fmla="*/ 0 w 66"/>
                <a:gd name="T15" fmla="*/ 33 h 67"/>
                <a:gd name="T16" fmla="*/ 9 w 66"/>
                <a:gd name="T17" fmla="*/ 56 h 67"/>
                <a:gd name="T18" fmla="*/ 31 w 66"/>
                <a:gd name="T19"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67">
                  <a:moveTo>
                    <a:pt x="31" y="66"/>
                  </a:moveTo>
                  <a:lnTo>
                    <a:pt x="31" y="66"/>
                  </a:lnTo>
                  <a:cubicBezTo>
                    <a:pt x="31" y="66"/>
                    <a:pt x="32" y="67"/>
                    <a:pt x="33" y="67"/>
                  </a:cubicBezTo>
                  <a:cubicBezTo>
                    <a:pt x="34" y="67"/>
                    <a:pt x="34" y="66"/>
                    <a:pt x="35" y="66"/>
                  </a:cubicBezTo>
                  <a:cubicBezTo>
                    <a:pt x="44" y="66"/>
                    <a:pt x="51" y="62"/>
                    <a:pt x="57" y="56"/>
                  </a:cubicBezTo>
                  <a:cubicBezTo>
                    <a:pt x="63" y="50"/>
                    <a:pt x="66" y="42"/>
                    <a:pt x="66" y="33"/>
                  </a:cubicBezTo>
                  <a:cubicBezTo>
                    <a:pt x="66" y="15"/>
                    <a:pt x="51" y="0"/>
                    <a:pt x="33" y="0"/>
                  </a:cubicBezTo>
                  <a:cubicBezTo>
                    <a:pt x="14" y="0"/>
                    <a:pt x="0" y="15"/>
                    <a:pt x="0" y="33"/>
                  </a:cubicBezTo>
                  <a:cubicBezTo>
                    <a:pt x="0" y="42"/>
                    <a:pt x="3" y="50"/>
                    <a:pt x="9" y="56"/>
                  </a:cubicBezTo>
                  <a:cubicBezTo>
                    <a:pt x="15" y="62"/>
                    <a:pt x="22" y="66"/>
                    <a:pt x="31" y="66"/>
                  </a:cubicBezTo>
                  <a:close/>
                </a:path>
              </a:pathLst>
            </a:custGeom>
            <a:solidFill>
              <a:schemeClr val="accent1"/>
            </a:solidFill>
            <a:ln w="0">
              <a:noFill/>
              <a:prstDash val="solid"/>
              <a:round/>
              <a:headEnd/>
              <a:tailEnd/>
            </a:ln>
          </p:spPr>
          <p:txBody>
            <a:bodyPr vert="horz" wrap="square" lIns="111912" tIns="55956" rIns="111912" bIns="55956" numCol="1" anchor="t" anchorCtr="0" compatLnSpc="1">
              <a:prstTxWarp prst="textNoShape">
                <a:avLst/>
              </a:prstTxWarp>
            </a:bodyPr>
            <a:lstStyle/>
            <a:p>
              <a:pPr defTabSz="1119116">
                <a:defRPr/>
              </a:pPr>
              <a:endParaRPr lang="en-US" sz="2203" kern="0">
                <a:solidFill>
                  <a:srgbClr val="3C3C41"/>
                </a:solidFill>
                <a:latin typeface="Segoe UI"/>
              </a:endParaRPr>
            </a:p>
          </p:txBody>
        </p:sp>
        <p:sp>
          <p:nvSpPr>
            <p:cNvPr id="12" name="Freeform 85">
              <a:extLst>
                <a:ext uri="{FF2B5EF4-FFF2-40B4-BE49-F238E27FC236}">
                  <a16:creationId xmlns:a16="http://schemas.microsoft.com/office/drawing/2014/main" id="{11009C66-6D50-4A08-8D80-9ED4690F4137}"/>
                </a:ext>
              </a:extLst>
            </p:cNvPr>
            <p:cNvSpPr>
              <a:spLocks/>
            </p:cNvSpPr>
            <p:nvPr/>
          </p:nvSpPr>
          <p:spPr bwMode="auto">
            <a:xfrm>
              <a:off x="767" y="1513"/>
              <a:ext cx="66" cy="66"/>
            </a:xfrm>
            <a:custGeom>
              <a:avLst/>
              <a:gdLst>
                <a:gd name="T0" fmla="*/ 23 w 106"/>
                <a:gd name="T1" fmla="*/ 98 h 107"/>
                <a:gd name="T2" fmla="*/ 23 w 106"/>
                <a:gd name="T3" fmla="*/ 98 h 107"/>
                <a:gd name="T4" fmla="*/ 49 w 106"/>
                <a:gd name="T5" fmla="*/ 107 h 107"/>
                <a:gd name="T6" fmla="*/ 53 w 106"/>
                <a:gd name="T7" fmla="*/ 107 h 107"/>
                <a:gd name="T8" fmla="*/ 57 w 106"/>
                <a:gd name="T9" fmla="*/ 107 h 107"/>
                <a:gd name="T10" fmla="*/ 83 w 106"/>
                <a:gd name="T11" fmla="*/ 98 h 107"/>
                <a:gd name="T12" fmla="*/ 106 w 106"/>
                <a:gd name="T13" fmla="*/ 54 h 107"/>
                <a:gd name="T14" fmla="*/ 75 w 106"/>
                <a:gd name="T15" fmla="*/ 5 h 107"/>
                <a:gd name="T16" fmla="*/ 53 w 106"/>
                <a:gd name="T17" fmla="*/ 0 h 107"/>
                <a:gd name="T18" fmla="*/ 31 w 106"/>
                <a:gd name="T19" fmla="*/ 5 h 107"/>
                <a:gd name="T20" fmla="*/ 31 w 106"/>
                <a:gd name="T21" fmla="*/ 5 h 107"/>
                <a:gd name="T22" fmla="*/ 0 w 106"/>
                <a:gd name="T23" fmla="*/ 54 h 107"/>
                <a:gd name="T24" fmla="*/ 23 w 106"/>
                <a:gd name="T25" fmla="*/ 9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07">
                  <a:moveTo>
                    <a:pt x="23" y="98"/>
                  </a:moveTo>
                  <a:lnTo>
                    <a:pt x="23" y="98"/>
                  </a:lnTo>
                  <a:cubicBezTo>
                    <a:pt x="30" y="103"/>
                    <a:pt x="39" y="106"/>
                    <a:pt x="49" y="107"/>
                  </a:cubicBezTo>
                  <a:cubicBezTo>
                    <a:pt x="50" y="107"/>
                    <a:pt x="52" y="107"/>
                    <a:pt x="53" y="107"/>
                  </a:cubicBezTo>
                  <a:cubicBezTo>
                    <a:pt x="54" y="107"/>
                    <a:pt x="55" y="107"/>
                    <a:pt x="57" y="107"/>
                  </a:cubicBezTo>
                  <a:cubicBezTo>
                    <a:pt x="66" y="106"/>
                    <a:pt x="76" y="103"/>
                    <a:pt x="83" y="98"/>
                  </a:cubicBezTo>
                  <a:cubicBezTo>
                    <a:pt x="97" y="88"/>
                    <a:pt x="106" y="72"/>
                    <a:pt x="106" y="54"/>
                  </a:cubicBezTo>
                  <a:cubicBezTo>
                    <a:pt x="106" y="32"/>
                    <a:pt x="93" y="14"/>
                    <a:pt x="75" y="5"/>
                  </a:cubicBezTo>
                  <a:cubicBezTo>
                    <a:pt x="68" y="2"/>
                    <a:pt x="61" y="0"/>
                    <a:pt x="53" y="0"/>
                  </a:cubicBezTo>
                  <a:cubicBezTo>
                    <a:pt x="45" y="0"/>
                    <a:pt x="38" y="2"/>
                    <a:pt x="31" y="5"/>
                  </a:cubicBezTo>
                  <a:lnTo>
                    <a:pt x="31" y="5"/>
                  </a:lnTo>
                  <a:cubicBezTo>
                    <a:pt x="12" y="14"/>
                    <a:pt x="0" y="32"/>
                    <a:pt x="0" y="54"/>
                  </a:cubicBezTo>
                  <a:cubicBezTo>
                    <a:pt x="0" y="72"/>
                    <a:pt x="9" y="88"/>
                    <a:pt x="23" y="98"/>
                  </a:cubicBezTo>
                  <a:close/>
                </a:path>
              </a:pathLst>
            </a:custGeom>
            <a:solidFill>
              <a:srgbClr val="C1C1C1"/>
            </a:solidFill>
            <a:ln w="0">
              <a:noFill/>
              <a:prstDash val="solid"/>
              <a:round/>
              <a:headEnd/>
              <a:tailEnd/>
            </a:ln>
          </p:spPr>
          <p:txBody>
            <a:bodyPr vert="horz" wrap="square" lIns="111912" tIns="55956" rIns="111912" bIns="55956" numCol="1" anchor="t" anchorCtr="0" compatLnSpc="1">
              <a:prstTxWarp prst="textNoShape">
                <a:avLst/>
              </a:prstTxWarp>
            </a:bodyPr>
            <a:lstStyle/>
            <a:p>
              <a:pPr defTabSz="1119116">
                <a:defRPr/>
              </a:pPr>
              <a:endParaRPr lang="en-US" sz="2203" kern="0">
                <a:solidFill>
                  <a:srgbClr val="3C3C41"/>
                </a:solidFill>
                <a:latin typeface="Segoe UI"/>
              </a:endParaRPr>
            </a:p>
          </p:txBody>
        </p:sp>
        <p:sp>
          <p:nvSpPr>
            <p:cNvPr id="13" name="Freeform 86">
              <a:extLst>
                <a:ext uri="{FF2B5EF4-FFF2-40B4-BE49-F238E27FC236}">
                  <a16:creationId xmlns:a16="http://schemas.microsoft.com/office/drawing/2014/main" id="{11F13B16-D20F-4D50-18A9-2EE5FF8B1E7B}"/>
                </a:ext>
              </a:extLst>
            </p:cNvPr>
            <p:cNvSpPr>
              <a:spLocks/>
            </p:cNvSpPr>
            <p:nvPr/>
          </p:nvSpPr>
          <p:spPr bwMode="auto">
            <a:xfrm>
              <a:off x="703" y="1547"/>
              <a:ext cx="50" cy="49"/>
            </a:xfrm>
            <a:custGeom>
              <a:avLst/>
              <a:gdLst>
                <a:gd name="T0" fmla="*/ 40 w 80"/>
                <a:gd name="T1" fmla="*/ 0 h 80"/>
                <a:gd name="T2" fmla="*/ 40 w 80"/>
                <a:gd name="T3" fmla="*/ 0 h 80"/>
                <a:gd name="T4" fmla="*/ 0 w 80"/>
                <a:gd name="T5" fmla="*/ 40 h 80"/>
                <a:gd name="T6" fmla="*/ 14 w 80"/>
                <a:gd name="T7" fmla="*/ 70 h 80"/>
                <a:gd name="T8" fmla="*/ 37 w 80"/>
                <a:gd name="T9" fmla="*/ 80 h 80"/>
                <a:gd name="T10" fmla="*/ 40 w 80"/>
                <a:gd name="T11" fmla="*/ 80 h 80"/>
                <a:gd name="T12" fmla="*/ 42 w 80"/>
                <a:gd name="T13" fmla="*/ 80 h 80"/>
                <a:gd name="T14" fmla="*/ 65 w 80"/>
                <a:gd name="T15" fmla="*/ 70 h 80"/>
                <a:gd name="T16" fmla="*/ 80 w 80"/>
                <a:gd name="T17" fmla="*/ 40 h 80"/>
                <a:gd name="T18" fmla="*/ 40 w 80"/>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0"/>
                  </a:moveTo>
                  <a:lnTo>
                    <a:pt x="40" y="0"/>
                  </a:lnTo>
                  <a:cubicBezTo>
                    <a:pt x="18" y="0"/>
                    <a:pt x="0" y="18"/>
                    <a:pt x="0" y="40"/>
                  </a:cubicBezTo>
                  <a:cubicBezTo>
                    <a:pt x="0" y="52"/>
                    <a:pt x="5" y="63"/>
                    <a:pt x="14" y="70"/>
                  </a:cubicBezTo>
                  <a:cubicBezTo>
                    <a:pt x="21" y="76"/>
                    <a:pt x="29" y="79"/>
                    <a:pt x="37" y="80"/>
                  </a:cubicBezTo>
                  <a:cubicBezTo>
                    <a:pt x="38" y="80"/>
                    <a:pt x="39" y="80"/>
                    <a:pt x="40" y="80"/>
                  </a:cubicBezTo>
                  <a:cubicBezTo>
                    <a:pt x="41" y="80"/>
                    <a:pt x="41" y="80"/>
                    <a:pt x="42" y="80"/>
                  </a:cubicBezTo>
                  <a:cubicBezTo>
                    <a:pt x="51" y="79"/>
                    <a:pt x="59" y="76"/>
                    <a:pt x="65" y="70"/>
                  </a:cubicBezTo>
                  <a:cubicBezTo>
                    <a:pt x="74" y="63"/>
                    <a:pt x="80" y="52"/>
                    <a:pt x="80" y="40"/>
                  </a:cubicBezTo>
                  <a:cubicBezTo>
                    <a:pt x="80" y="18"/>
                    <a:pt x="62" y="0"/>
                    <a:pt x="40" y="0"/>
                  </a:cubicBezTo>
                  <a:close/>
                </a:path>
              </a:pathLst>
            </a:custGeom>
            <a:solidFill>
              <a:schemeClr val="accent1"/>
            </a:solidFill>
            <a:ln w="0">
              <a:noFill/>
              <a:prstDash val="solid"/>
              <a:round/>
              <a:headEnd/>
              <a:tailEnd/>
            </a:ln>
          </p:spPr>
          <p:txBody>
            <a:bodyPr vert="horz" wrap="square" lIns="111912" tIns="55956" rIns="111912" bIns="55956" numCol="1" anchor="t" anchorCtr="0" compatLnSpc="1">
              <a:prstTxWarp prst="textNoShape">
                <a:avLst/>
              </a:prstTxWarp>
            </a:bodyPr>
            <a:lstStyle/>
            <a:p>
              <a:pPr defTabSz="1119116">
                <a:defRPr/>
              </a:pPr>
              <a:endParaRPr lang="en-US" sz="2203" kern="0">
                <a:solidFill>
                  <a:srgbClr val="3C3C41"/>
                </a:solidFill>
                <a:latin typeface="Segoe UI"/>
              </a:endParaRPr>
            </a:p>
          </p:txBody>
        </p:sp>
      </p:grpSp>
      <p:sp>
        <p:nvSpPr>
          <p:cNvPr id="14" name="Rectangle 13">
            <a:extLst>
              <a:ext uri="{FF2B5EF4-FFF2-40B4-BE49-F238E27FC236}">
                <a16:creationId xmlns:a16="http://schemas.microsoft.com/office/drawing/2014/main" id="{D8EBEFE2-7E9F-91CE-DBF4-4B9262483E5D}"/>
              </a:ext>
            </a:extLst>
          </p:cNvPr>
          <p:cNvSpPr/>
          <p:nvPr/>
        </p:nvSpPr>
        <p:spPr bwMode="auto">
          <a:xfrm>
            <a:off x="3507468" y="3159873"/>
            <a:ext cx="2518029" cy="1492165"/>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792707">
              <a:lnSpc>
                <a:spcPct val="90000"/>
              </a:lnSpc>
              <a:spcBef>
                <a:spcPts val="600"/>
              </a:spcBef>
              <a:spcAft>
                <a:spcPts val="600"/>
              </a:spcAft>
              <a:defRPr/>
            </a:pPr>
            <a:r>
              <a:rPr lang="en-US" sz="1800" kern="0" dirty="0">
                <a:solidFill>
                  <a:schemeClr val="accent1"/>
                </a:solidFill>
                <a:latin typeface="Segoe UI Semibold"/>
                <a:cs typeface="Segoe UI" pitchFamily="34" charset="0"/>
              </a:rPr>
              <a:t>Flexibility</a:t>
            </a:r>
          </a:p>
          <a:p>
            <a:pPr algn="ctr" defTabSz="792707">
              <a:lnSpc>
                <a:spcPct val="90000"/>
              </a:lnSpc>
              <a:spcBef>
                <a:spcPts val="600"/>
              </a:spcBef>
              <a:spcAft>
                <a:spcPts val="600"/>
              </a:spcAft>
              <a:defRPr/>
            </a:pPr>
            <a:r>
              <a:rPr lang="en-US" sz="1600" kern="0" dirty="0">
                <a:latin typeface="Segoe UI"/>
                <a:cs typeface="Segoe UI" pitchFamily="34" charset="0"/>
              </a:rPr>
              <a:t>Create flexible apps that accomplish specific tasks. That flexibility is critical for scaling and extending apps to quickly finish projects</a:t>
            </a:r>
          </a:p>
        </p:txBody>
      </p:sp>
      <p:sp>
        <p:nvSpPr>
          <p:cNvPr id="15" name="Rectangle 14">
            <a:extLst>
              <a:ext uri="{FF2B5EF4-FFF2-40B4-BE49-F238E27FC236}">
                <a16:creationId xmlns:a16="http://schemas.microsoft.com/office/drawing/2014/main" id="{AA9FF0BF-DEED-F51B-05EC-AB45243CCE84}"/>
              </a:ext>
            </a:extLst>
          </p:cNvPr>
          <p:cNvSpPr/>
          <p:nvPr/>
        </p:nvSpPr>
        <p:spPr bwMode="auto">
          <a:xfrm>
            <a:off x="6414082" y="3159873"/>
            <a:ext cx="2518029" cy="1492165"/>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792707">
              <a:lnSpc>
                <a:spcPct val="90000"/>
              </a:lnSpc>
              <a:spcBef>
                <a:spcPts val="600"/>
              </a:spcBef>
              <a:spcAft>
                <a:spcPts val="600"/>
              </a:spcAft>
              <a:defRPr/>
            </a:pPr>
            <a:r>
              <a:rPr lang="en-US" sz="1800" kern="0" dirty="0">
                <a:solidFill>
                  <a:schemeClr val="accent1"/>
                </a:solidFill>
                <a:latin typeface="Segoe UI Semibold"/>
                <a:cs typeface="Segoe UI" pitchFamily="34" charset="0"/>
              </a:rPr>
              <a:t>Responsiveness</a:t>
            </a:r>
          </a:p>
          <a:p>
            <a:pPr algn="ctr" defTabSz="792707">
              <a:lnSpc>
                <a:spcPct val="90000"/>
              </a:lnSpc>
              <a:spcBef>
                <a:spcPts val="600"/>
              </a:spcBef>
              <a:spcAft>
                <a:spcPts val="600"/>
              </a:spcAft>
              <a:defRPr/>
            </a:pPr>
            <a:r>
              <a:rPr lang="en-US" sz="1600" kern="0" dirty="0">
                <a:latin typeface="Segoe UI"/>
                <a:cs typeface="Segoe UI" pitchFamily="34" charset="0"/>
              </a:rPr>
              <a:t>Easily pivot to accommodate roller-coaster market shifts with new digital initiatives</a:t>
            </a:r>
          </a:p>
        </p:txBody>
      </p:sp>
      <p:sp>
        <p:nvSpPr>
          <p:cNvPr id="16" name="Rectangle 15">
            <a:extLst>
              <a:ext uri="{FF2B5EF4-FFF2-40B4-BE49-F238E27FC236}">
                <a16:creationId xmlns:a16="http://schemas.microsoft.com/office/drawing/2014/main" id="{4932586D-9572-C152-32D7-8C8DE52A0F1D}"/>
              </a:ext>
            </a:extLst>
          </p:cNvPr>
          <p:cNvSpPr/>
          <p:nvPr/>
        </p:nvSpPr>
        <p:spPr bwMode="auto">
          <a:xfrm>
            <a:off x="9320696" y="3159873"/>
            <a:ext cx="2518029" cy="1492165"/>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792707">
              <a:lnSpc>
                <a:spcPct val="90000"/>
              </a:lnSpc>
              <a:spcBef>
                <a:spcPts val="600"/>
              </a:spcBef>
              <a:spcAft>
                <a:spcPts val="600"/>
              </a:spcAft>
              <a:defRPr/>
            </a:pPr>
            <a:r>
              <a:rPr lang="en-US" sz="1800" kern="0" dirty="0">
                <a:solidFill>
                  <a:schemeClr val="accent1"/>
                </a:solidFill>
                <a:latin typeface="Segoe UI Semibold"/>
                <a:cs typeface="Segoe UI" pitchFamily="34" charset="0"/>
              </a:rPr>
              <a:t>Iterability</a:t>
            </a:r>
          </a:p>
          <a:p>
            <a:pPr algn="ctr" defTabSz="792707">
              <a:lnSpc>
                <a:spcPct val="90000"/>
              </a:lnSpc>
              <a:spcBef>
                <a:spcPts val="600"/>
              </a:spcBef>
              <a:spcAft>
                <a:spcPts val="600"/>
              </a:spcAft>
              <a:defRPr/>
            </a:pPr>
            <a:r>
              <a:rPr lang="en-US" sz="1600" kern="0" dirty="0">
                <a:latin typeface="Segoe UI"/>
                <a:cs typeface="Segoe UI" pitchFamily="34" charset="0"/>
              </a:rPr>
              <a:t>Provide customers with a consistent, frictionless experience using prebuilt templates and chatbots</a:t>
            </a:r>
          </a:p>
        </p:txBody>
      </p:sp>
      <p:grpSp>
        <p:nvGrpSpPr>
          <p:cNvPr id="19" name="Group 18">
            <a:extLst>
              <a:ext uri="{FF2B5EF4-FFF2-40B4-BE49-F238E27FC236}">
                <a16:creationId xmlns:a16="http://schemas.microsoft.com/office/drawing/2014/main" id="{892A8E6F-CB52-C0CE-0627-8B53E37182C3}"/>
              </a:ext>
              <a:ext uri="{C183D7F6-B498-43B3-948B-1728B52AA6E4}">
                <adec:decorative xmlns:adec="http://schemas.microsoft.com/office/drawing/2017/decorative" val="1"/>
              </a:ext>
            </a:extLst>
          </p:cNvPr>
          <p:cNvGrpSpPr/>
          <p:nvPr/>
        </p:nvGrpSpPr>
        <p:grpSpPr>
          <a:xfrm>
            <a:off x="10352136" y="2247976"/>
            <a:ext cx="451694" cy="370669"/>
            <a:chOff x="736483" y="2209621"/>
            <a:chExt cx="472951" cy="388112"/>
          </a:xfrm>
        </p:grpSpPr>
        <p:sp>
          <p:nvSpPr>
            <p:cNvPr id="20" name="Freeform: Shape 37">
              <a:extLst>
                <a:ext uri="{FF2B5EF4-FFF2-40B4-BE49-F238E27FC236}">
                  <a16:creationId xmlns:a16="http://schemas.microsoft.com/office/drawing/2014/main" id="{CCEA0CF6-FB40-6083-D613-587AB4314227}"/>
                </a:ext>
              </a:extLst>
            </p:cNvPr>
            <p:cNvSpPr/>
            <p:nvPr/>
          </p:nvSpPr>
          <p:spPr bwMode="auto">
            <a:xfrm>
              <a:off x="736483" y="2231973"/>
              <a:ext cx="448018" cy="365760"/>
            </a:xfrm>
            <a:custGeom>
              <a:avLst/>
              <a:gdLst>
                <a:gd name="connsiteX0" fmla="*/ 0 w 448018"/>
                <a:gd name="connsiteY0" fmla="*/ 0 h 365760"/>
                <a:gd name="connsiteX1" fmla="*/ 271666 w 448018"/>
                <a:gd name="connsiteY1" fmla="*/ 0 h 365760"/>
                <a:gd name="connsiteX2" fmla="*/ 271666 w 448018"/>
                <a:gd name="connsiteY2" fmla="*/ 172693 h 365760"/>
                <a:gd name="connsiteX3" fmla="*/ 448018 w 448018"/>
                <a:gd name="connsiteY3" fmla="*/ 172693 h 365760"/>
                <a:gd name="connsiteX4" fmla="*/ 448018 w 448018"/>
                <a:gd name="connsiteY4" fmla="*/ 365760 h 365760"/>
                <a:gd name="connsiteX5" fmla="*/ 228600 w 448018"/>
                <a:gd name="connsiteY5" fmla="*/ 365760 h 365760"/>
                <a:gd name="connsiteX6" fmla="*/ 228600 w 448018"/>
                <a:gd name="connsiteY6" fmla="*/ 228600 h 365760"/>
                <a:gd name="connsiteX7" fmla="*/ 0 w 448018"/>
                <a:gd name="connsiteY7" fmla="*/ 22860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18" h="365760">
                  <a:moveTo>
                    <a:pt x="0" y="0"/>
                  </a:moveTo>
                  <a:lnTo>
                    <a:pt x="271666" y="0"/>
                  </a:lnTo>
                  <a:lnTo>
                    <a:pt x="271666" y="172693"/>
                  </a:lnTo>
                  <a:lnTo>
                    <a:pt x="448018" y="172693"/>
                  </a:lnTo>
                  <a:lnTo>
                    <a:pt x="448018" y="365760"/>
                  </a:lnTo>
                  <a:lnTo>
                    <a:pt x="228600" y="365760"/>
                  </a:lnTo>
                  <a:lnTo>
                    <a:pt x="228600" y="228600"/>
                  </a:lnTo>
                  <a:lnTo>
                    <a:pt x="0" y="228600"/>
                  </a:lnTo>
                  <a:close/>
                </a:path>
              </a:pathLst>
            </a:custGeom>
            <a:solidFill>
              <a:srgbClr val="C1C1C1"/>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1" name="Freeform 17">
              <a:extLst>
                <a:ext uri="{FF2B5EF4-FFF2-40B4-BE49-F238E27FC236}">
                  <a16:creationId xmlns:a16="http://schemas.microsoft.com/office/drawing/2014/main" id="{71FA43B0-0761-792A-5C4C-4743F5398574}"/>
                </a:ext>
              </a:extLst>
            </p:cNvPr>
            <p:cNvSpPr>
              <a:spLocks/>
            </p:cNvSpPr>
            <p:nvPr/>
          </p:nvSpPr>
          <p:spPr bwMode="auto">
            <a:xfrm rot="18900000" flipV="1">
              <a:off x="999024" y="2209621"/>
              <a:ext cx="210410" cy="187175"/>
            </a:xfrm>
            <a:custGeom>
              <a:avLst/>
              <a:gdLst>
                <a:gd name="T0" fmla="*/ 211 w 262"/>
                <a:gd name="T1" fmla="*/ 130 h 235"/>
                <a:gd name="T2" fmla="*/ 211 w 262"/>
                <a:gd name="T3" fmla="*/ 130 h 235"/>
                <a:gd name="T4" fmla="*/ 125 w 262"/>
                <a:gd name="T5" fmla="*/ 216 h 235"/>
                <a:gd name="T6" fmla="*/ 144 w 262"/>
                <a:gd name="T7" fmla="*/ 235 h 235"/>
                <a:gd name="T8" fmla="*/ 262 w 262"/>
                <a:gd name="T9" fmla="*/ 117 h 235"/>
                <a:gd name="T10" fmla="*/ 145 w 262"/>
                <a:gd name="T11" fmla="*/ 0 h 235"/>
                <a:gd name="T12" fmla="*/ 126 w 262"/>
                <a:gd name="T13" fmla="*/ 18 h 235"/>
                <a:gd name="T14" fmla="*/ 211 w 262"/>
                <a:gd name="T15" fmla="*/ 104 h 235"/>
                <a:gd name="T16" fmla="*/ 0 w 262"/>
                <a:gd name="T17" fmla="*/ 104 h 235"/>
                <a:gd name="T18" fmla="*/ 0 w 262"/>
                <a:gd name="T19" fmla="*/ 130 h 235"/>
                <a:gd name="T20" fmla="*/ 211 w 262"/>
                <a:gd name="T21" fmla="*/ 13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235">
                  <a:moveTo>
                    <a:pt x="211" y="130"/>
                  </a:moveTo>
                  <a:lnTo>
                    <a:pt x="211" y="130"/>
                  </a:lnTo>
                  <a:lnTo>
                    <a:pt x="125" y="216"/>
                  </a:lnTo>
                  <a:lnTo>
                    <a:pt x="144" y="235"/>
                  </a:lnTo>
                  <a:lnTo>
                    <a:pt x="262" y="117"/>
                  </a:lnTo>
                  <a:lnTo>
                    <a:pt x="145" y="0"/>
                  </a:lnTo>
                  <a:lnTo>
                    <a:pt x="126" y="18"/>
                  </a:lnTo>
                  <a:lnTo>
                    <a:pt x="211" y="104"/>
                  </a:lnTo>
                  <a:lnTo>
                    <a:pt x="0" y="104"/>
                  </a:lnTo>
                  <a:lnTo>
                    <a:pt x="0" y="130"/>
                  </a:lnTo>
                  <a:lnTo>
                    <a:pt x="211" y="130"/>
                  </a:lnTo>
                  <a:close/>
                </a:path>
              </a:pathLst>
            </a:custGeom>
            <a:solidFill>
              <a:schemeClr val="accent1"/>
            </a:solidFill>
            <a:ln w="0">
              <a:noFill/>
              <a:prstDash val="solid"/>
              <a:round/>
              <a:headEnd/>
              <a:tailEnd/>
            </a:ln>
          </p:spPr>
          <p:txBody>
            <a:bodyPr vert="horz" wrap="square" lIns="93260" tIns="46630" rIns="93260" bIns="46630" numCol="1" anchor="t" anchorCtr="0" compatLnSpc="1">
              <a:prstTxWarp prst="textNoShape">
                <a:avLst/>
              </a:prstTxWarp>
            </a:bodyPr>
            <a:lstStyle/>
            <a:p>
              <a:pPr defTabSz="932597">
                <a:defRPr/>
              </a:pPr>
              <a:endParaRPr lang="en-US" kern="0">
                <a:solidFill>
                  <a:srgbClr val="3C3C41"/>
                </a:solidFill>
                <a:latin typeface="Segoe UI"/>
              </a:endParaRPr>
            </a:p>
          </p:txBody>
        </p:sp>
        <p:sp>
          <p:nvSpPr>
            <p:cNvPr id="22" name="Rectangle 21">
              <a:extLst>
                <a:ext uri="{FF2B5EF4-FFF2-40B4-BE49-F238E27FC236}">
                  <a16:creationId xmlns:a16="http://schemas.microsoft.com/office/drawing/2014/main" id="{B58DF0ED-91DB-30DA-CD6F-5AB05E238B77}"/>
                </a:ext>
              </a:extLst>
            </p:cNvPr>
            <p:cNvSpPr/>
            <p:nvPr/>
          </p:nvSpPr>
          <p:spPr bwMode="auto">
            <a:xfrm>
              <a:off x="736483" y="2475262"/>
              <a:ext cx="207485" cy="122471"/>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25" name="Group 24">
            <a:extLst>
              <a:ext uri="{FF2B5EF4-FFF2-40B4-BE49-F238E27FC236}">
                <a16:creationId xmlns:a16="http://schemas.microsoft.com/office/drawing/2014/main" id="{CBFDA667-5EE7-F48D-3CBF-88B6C582CDC8}"/>
              </a:ext>
              <a:ext uri="{C183D7F6-B498-43B3-948B-1728B52AA6E4}">
                <adec:decorative xmlns:adec="http://schemas.microsoft.com/office/drawing/2017/decorative" val="1"/>
              </a:ext>
            </a:extLst>
          </p:cNvPr>
          <p:cNvGrpSpPr/>
          <p:nvPr/>
        </p:nvGrpSpPr>
        <p:grpSpPr>
          <a:xfrm>
            <a:off x="4577671" y="2287164"/>
            <a:ext cx="382233" cy="378487"/>
            <a:chOff x="599902" y="4800950"/>
            <a:chExt cx="536745" cy="531484"/>
          </a:xfrm>
        </p:grpSpPr>
        <p:sp>
          <p:nvSpPr>
            <p:cNvPr id="26" name="Freeform 970">
              <a:extLst>
                <a:ext uri="{FF2B5EF4-FFF2-40B4-BE49-F238E27FC236}">
                  <a16:creationId xmlns:a16="http://schemas.microsoft.com/office/drawing/2014/main" id="{D77FF917-7E8D-5CEA-DEEB-5F548839A98C}"/>
                </a:ext>
              </a:extLst>
            </p:cNvPr>
            <p:cNvSpPr>
              <a:spLocks/>
            </p:cNvSpPr>
            <p:nvPr/>
          </p:nvSpPr>
          <p:spPr bwMode="auto">
            <a:xfrm>
              <a:off x="726195" y="4853572"/>
              <a:ext cx="368354" cy="347305"/>
            </a:xfrm>
            <a:custGeom>
              <a:avLst/>
              <a:gdLst>
                <a:gd name="T0" fmla="*/ 6 w 70"/>
                <a:gd name="T1" fmla="*/ 66 h 66"/>
                <a:gd name="T2" fmla="*/ 0 w 70"/>
                <a:gd name="T3" fmla="*/ 63 h 66"/>
                <a:gd name="T4" fmla="*/ 17 w 70"/>
                <a:gd name="T5" fmla="*/ 25 h 66"/>
                <a:gd name="T6" fmla="*/ 52 w 70"/>
                <a:gd name="T7" fmla="*/ 35 h 66"/>
                <a:gd name="T8" fmla="*/ 63 w 70"/>
                <a:gd name="T9" fmla="*/ 0 h 66"/>
                <a:gd name="T10" fmla="*/ 70 w 70"/>
                <a:gd name="T11" fmla="*/ 2 h 66"/>
                <a:gd name="T12" fmla="*/ 56 w 70"/>
                <a:gd name="T13" fmla="*/ 43 h 66"/>
                <a:gd name="T14" fmla="*/ 20 w 70"/>
                <a:gd name="T15" fmla="*/ 33 h 66"/>
                <a:gd name="T16" fmla="*/ 6 w 70"/>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66">
                  <a:moveTo>
                    <a:pt x="6" y="66"/>
                  </a:moveTo>
                  <a:lnTo>
                    <a:pt x="0" y="63"/>
                  </a:lnTo>
                  <a:lnTo>
                    <a:pt x="17" y="25"/>
                  </a:lnTo>
                  <a:lnTo>
                    <a:pt x="52" y="35"/>
                  </a:lnTo>
                  <a:lnTo>
                    <a:pt x="63" y="0"/>
                  </a:lnTo>
                  <a:lnTo>
                    <a:pt x="70" y="2"/>
                  </a:lnTo>
                  <a:lnTo>
                    <a:pt x="56" y="43"/>
                  </a:lnTo>
                  <a:lnTo>
                    <a:pt x="20" y="33"/>
                  </a:lnTo>
                  <a:lnTo>
                    <a:pt x="6" y="66"/>
                  </a:lnTo>
                  <a:close/>
                </a:path>
              </a:pathLst>
            </a:custGeom>
            <a:solidFill>
              <a:srgbClr val="C1C1C1"/>
            </a:solidFill>
            <a:ln>
              <a:noFill/>
            </a:ln>
          </p:spPr>
          <p:txBody>
            <a:bodyPr vert="horz" wrap="square" lIns="93260" tIns="46630" rIns="93260" bIns="46630" numCol="1" anchor="t" anchorCtr="0" compatLnSpc="1">
              <a:prstTxWarp prst="textNoShape">
                <a:avLst/>
              </a:prstTxWarp>
            </a:bodyPr>
            <a:lstStyle/>
            <a:p>
              <a:pPr defTabSz="932597">
                <a:defRPr/>
              </a:pPr>
              <a:endParaRPr lang="en-US" kern="0">
                <a:solidFill>
                  <a:srgbClr val="3C3C41"/>
                </a:solidFill>
                <a:latin typeface="Segoe UI"/>
              </a:endParaRPr>
            </a:p>
          </p:txBody>
        </p:sp>
        <p:sp>
          <p:nvSpPr>
            <p:cNvPr id="27" name="Oval 1029">
              <a:extLst>
                <a:ext uri="{FF2B5EF4-FFF2-40B4-BE49-F238E27FC236}">
                  <a16:creationId xmlns:a16="http://schemas.microsoft.com/office/drawing/2014/main" id="{2D602FE2-DD99-F7D1-E2EE-293D9A13E855}"/>
                </a:ext>
              </a:extLst>
            </p:cNvPr>
            <p:cNvSpPr>
              <a:spLocks noChangeArrowheads="1"/>
            </p:cNvSpPr>
            <p:nvPr/>
          </p:nvSpPr>
          <p:spPr bwMode="auto">
            <a:xfrm>
              <a:off x="1026139" y="4806211"/>
              <a:ext cx="99984" cy="99983"/>
            </a:xfrm>
            <a:prstGeom prst="ellipse">
              <a:avLst/>
            </a:prstGeom>
            <a:solidFill>
              <a:schemeClr val="accent1"/>
            </a:solidFill>
            <a:ln w="9525">
              <a:solidFill>
                <a:srgbClr val="FFFFFF"/>
              </a:solidFill>
              <a:round/>
              <a:headEnd/>
              <a:tailEnd/>
            </a:ln>
          </p:spPr>
          <p:txBody>
            <a:bodyPr vert="horz" wrap="square" lIns="93260" tIns="46630" rIns="93260" bIns="46630" numCol="1" anchor="t" anchorCtr="0" compatLnSpc="1">
              <a:prstTxWarp prst="textNoShape">
                <a:avLst/>
              </a:prstTxWarp>
            </a:bodyPr>
            <a:lstStyle/>
            <a:p>
              <a:pPr defTabSz="932597">
                <a:defRPr/>
              </a:pPr>
              <a:endParaRPr lang="en-US" kern="0">
                <a:solidFill>
                  <a:srgbClr val="3C3C41"/>
                </a:solidFill>
                <a:latin typeface="Segoe UI"/>
              </a:endParaRPr>
            </a:p>
          </p:txBody>
        </p:sp>
        <p:sp>
          <p:nvSpPr>
            <p:cNvPr id="28" name="Freeform 1041">
              <a:extLst>
                <a:ext uri="{FF2B5EF4-FFF2-40B4-BE49-F238E27FC236}">
                  <a16:creationId xmlns:a16="http://schemas.microsoft.com/office/drawing/2014/main" id="{305684F4-02C3-71FD-4F21-B1F6F58EB038}"/>
                </a:ext>
              </a:extLst>
            </p:cNvPr>
            <p:cNvSpPr>
              <a:spLocks/>
            </p:cNvSpPr>
            <p:nvPr/>
          </p:nvSpPr>
          <p:spPr bwMode="auto">
            <a:xfrm>
              <a:off x="599902" y="4800950"/>
              <a:ext cx="536745" cy="531484"/>
            </a:xfrm>
            <a:custGeom>
              <a:avLst/>
              <a:gdLst>
                <a:gd name="T0" fmla="*/ 6 w 102"/>
                <a:gd name="T1" fmla="*/ 95 h 101"/>
                <a:gd name="T2" fmla="*/ 6 w 102"/>
                <a:gd name="T3" fmla="*/ 0 h 101"/>
                <a:gd name="T4" fmla="*/ 0 w 102"/>
                <a:gd name="T5" fmla="*/ 0 h 101"/>
                <a:gd name="T6" fmla="*/ 0 w 102"/>
                <a:gd name="T7" fmla="*/ 101 h 101"/>
                <a:gd name="T8" fmla="*/ 102 w 102"/>
                <a:gd name="T9" fmla="*/ 101 h 101"/>
                <a:gd name="T10" fmla="*/ 102 w 102"/>
                <a:gd name="T11" fmla="*/ 95 h 101"/>
                <a:gd name="T12" fmla="*/ 6 w 102"/>
                <a:gd name="T13" fmla="*/ 95 h 101"/>
              </a:gdLst>
              <a:ahLst/>
              <a:cxnLst>
                <a:cxn ang="0">
                  <a:pos x="T0" y="T1"/>
                </a:cxn>
                <a:cxn ang="0">
                  <a:pos x="T2" y="T3"/>
                </a:cxn>
                <a:cxn ang="0">
                  <a:pos x="T4" y="T5"/>
                </a:cxn>
                <a:cxn ang="0">
                  <a:pos x="T6" y="T7"/>
                </a:cxn>
                <a:cxn ang="0">
                  <a:pos x="T8" y="T9"/>
                </a:cxn>
                <a:cxn ang="0">
                  <a:pos x="T10" y="T11"/>
                </a:cxn>
                <a:cxn ang="0">
                  <a:pos x="T12" y="T13"/>
                </a:cxn>
              </a:cxnLst>
              <a:rect l="0" t="0" r="r" b="b"/>
              <a:pathLst>
                <a:path w="102" h="101">
                  <a:moveTo>
                    <a:pt x="6" y="95"/>
                  </a:moveTo>
                  <a:lnTo>
                    <a:pt x="6" y="0"/>
                  </a:lnTo>
                  <a:lnTo>
                    <a:pt x="0" y="0"/>
                  </a:lnTo>
                  <a:lnTo>
                    <a:pt x="0" y="101"/>
                  </a:lnTo>
                  <a:lnTo>
                    <a:pt x="102" y="101"/>
                  </a:lnTo>
                  <a:lnTo>
                    <a:pt x="102" y="95"/>
                  </a:lnTo>
                  <a:lnTo>
                    <a:pt x="6" y="95"/>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kern="0">
                <a:solidFill>
                  <a:srgbClr val="3C3C41"/>
                </a:solidFill>
                <a:latin typeface="Segoe UI"/>
              </a:endParaRPr>
            </a:p>
          </p:txBody>
        </p:sp>
        <p:sp>
          <p:nvSpPr>
            <p:cNvPr id="29" name="Oval 1048">
              <a:extLst>
                <a:ext uri="{FF2B5EF4-FFF2-40B4-BE49-F238E27FC236}">
                  <a16:creationId xmlns:a16="http://schemas.microsoft.com/office/drawing/2014/main" id="{0C005E25-2AB6-7773-4B3A-036C3ED57E9F}"/>
                </a:ext>
              </a:extLst>
            </p:cNvPr>
            <p:cNvSpPr>
              <a:spLocks noChangeArrowheads="1"/>
            </p:cNvSpPr>
            <p:nvPr/>
          </p:nvSpPr>
          <p:spPr bwMode="auto">
            <a:xfrm>
              <a:off x="689358" y="5142991"/>
              <a:ext cx="105244" cy="99983"/>
            </a:xfrm>
            <a:prstGeom prst="ellipse">
              <a:avLst/>
            </a:prstGeom>
            <a:solidFill>
              <a:schemeClr val="accent1"/>
            </a:solidFill>
            <a:ln w="9525">
              <a:solidFill>
                <a:srgbClr val="FFFFFF"/>
              </a:solidFill>
              <a:round/>
              <a:headEnd/>
              <a:tailEnd/>
            </a:ln>
          </p:spPr>
          <p:txBody>
            <a:bodyPr vert="horz" wrap="square" lIns="93260" tIns="46630" rIns="93260" bIns="46630" numCol="1" anchor="t" anchorCtr="0" compatLnSpc="1">
              <a:prstTxWarp prst="textNoShape">
                <a:avLst/>
              </a:prstTxWarp>
            </a:bodyPr>
            <a:lstStyle/>
            <a:p>
              <a:pPr defTabSz="932597">
                <a:defRPr/>
              </a:pPr>
              <a:endParaRPr lang="en-US" kern="0">
                <a:solidFill>
                  <a:srgbClr val="3C3C41"/>
                </a:solidFill>
                <a:latin typeface="Segoe UI"/>
              </a:endParaRPr>
            </a:p>
          </p:txBody>
        </p:sp>
        <p:sp>
          <p:nvSpPr>
            <p:cNvPr id="30" name="Oval 1049">
              <a:extLst>
                <a:ext uri="{FF2B5EF4-FFF2-40B4-BE49-F238E27FC236}">
                  <a16:creationId xmlns:a16="http://schemas.microsoft.com/office/drawing/2014/main" id="{F8495919-44E4-54F3-7209-B7887E1B286F}"/>
                </a:ext>
              </a:extLst>
            </p:cNvPr>
            <p:cNvSpPr>
              <a:spLocks noChangeArrowheads="1"/>
            </p:cNvSpPr>
            <p:nvPr/>
          </p:nvSpPr>
          <p:spPr bwMode="auto">
            <a:xfrm>
              <a:off x="773553" y="4958816"/>
              <a:ext cx="99984" cy="99983"/>
            </a:xfrm>
            <a:prstGeom prst="ellipse">
              <a:avLst/>
            </a:prstGeom>
            <a:solidFill>
              <a:schemeClr val="accent1"/>
            </a:solidFill>
            <a:ln w="9525">
              <a:solidFill>
                <a:srgbClr val="FFFFFF"/>
              </a:solidFill>
              <a:round/>
              <a:headEnd/>
              <a:tailEnd/>
            </a:ln>
          </p:spPr>
          <p:txBody>
            <a:bodyPr vert="horz" wrap="square" lIns="93260" tIns="46630" rIns="93260" bIns="46630" numCol="1" anchor="t" anchorCtr="0" compatLnSpc="1">
              <a:prstTxWarp prst="textNoShape">
                <a:avLst/>
              </a:prstTxWarp>
            </a:bodyPr>
            <a:lstStyle/>
            <a:p>
              <a:pPr defTabSz="932597">
                <a:defRPr/>
              </a:pPr>
              <a:endParaRPr lang="en-US" kern="0">
                <a:solidFill>
                  <a:srgbClr val="3C3C41"/>
                </a:solidFill>
                <a:latin typeface="Segoe UI"/>
              </a:endParaRPr>
            </a:p>
          </p:txBody>
        </p:sp>
        <p:sp>
          <p:nvSpPr>
            <p:cNvPr id="31" name="Oval 1050">
              <a:extLst>
                <a:ext uri="{FF2B5EF4-FFF2-40B4-BE49-F238E27FC236}">
                  <a16:creationId xmlns:a16="http://schemas.microsoft.com/office/drawing/2014/main" id="{DCDA503E-7B47-29C7-080C-032A9963BB0D}"/>
                </a:ext>
              </a:extLst>
            </p:cNvPr>
            <p:cNvSpPr>
              <a:spLocks noChangeArrowheads="1"/>
            </p:cNvSpPr>
            <p:nvPr/>
          </p:nvSpPr>
          <p:spPr bwMode="auto">
            <a:xfrm>
              <a:off x="957732" y="5006174"/>
              <a:ext cx="99984" cy="99983"/>
            </a:xfrm>
            <a:prstGeom prst="ellipse">
              <a:avLst/>
            </a:prstGeom>
            <a:solidFill>
              <a:schemeClr val="accent1"/>
            </a:solidFill>
            <a:ln w="9525">
              <a:solidFill>
                <a:srgbClr val="FFFFFF"/>
              </a:solidFill>
              <a:round/>
              <a:headEnd/>
              <a:tailEnd/>
            </a:ln>
          </p:spPr>
          <p:txBody>
            <a:bodyPr vert="horz" wrap="square" lIns="93260" tIns="46630" rIns="93260" bIns="46630" numCol="1" anchor="t" anchorCtr="0" compatLnSpc="1">
              <a:prstTxWarp prst="textNoShape">
                <a:avLst/>
              </a:prstTxWarp>
            </a:bodyPr>
            <a:lstStyle/>
            <a:p>
              <a:pPr defTabSz="932597">
                <a:defRPr/>
              </a:pPr>
              <a:endParaRPr lang="en-US" kern="0">
                <a:solidFill>
                  <a:srgbClr val="3C3C41"/>
                </a:solidFill>
                <a:latin typeface="Segoe UI"/>
              </a:endParaRPr>
            </a:p>
          </p:txBody>
        </p:sp>
      </p:grpSp>
      <p:grpSp>
        <p:nvGrpSpPr>
          <p:cNvPr id="34" name="Group 4">
            <a:extLst>
              <a:ext uri="{FF2B5EF4-FFF2-40B4-BE49-F238E27FC236}">
                <a16:creationId xmlns:a16="http://schemas.microsoft.com/office/drawing/2014/main" id="{64F62B5F-AEDB-DFA2-A106-B0D4991EA625}"/>
              </a:ext>
              <a:ext uri="{C183D7F6-B498-43B3-948B-1728B52AA6E4}">
                <adec:decorative xmlns:adec="http://schemas.microsoft.com/office/drawing/2017/decorative" val="1"/>
              </a:ext>
            </a:extLst>
          </p:cNvPr>
          <p:cNvGrpSpPr>
            <a:grpSpLocks noChangeAspect="1"/>
          </p:cNvGrpSpPr>
          <p:nvPr/>
        </p:nvGrpSpPr>
        <p:grpSpPr bwMode="auto">
          <a:xfrm>
            <a:off x="7459991" y="2170573"/>
            <a:ext cx="426209" cy="457961"/>
            <a:chOff x="6273" y="1199"/>
            <a:chExt cx="349" cy="375"/>
          </a:xfrm>
        </p:grpSpPr>
        <p:sp>
          <p:nvSpPr>
            <p:cNvPr id="35" name="AutoShape 3">
              <a:extLst>
                <a:ext uri="{FF2B5EF4-FFF2-40B4-BE49-F238E27FC236}">
                  <a16:creationId xmlns:a16="http://schemas.microsoft.com/office/drawing/2014/main" id="{9015D449-5011-274A-71A7-D83B0716D143}"/>
                </a:ext>
              </a:extLst>
            </p:cNvPr>
            <p:cNvSpPr>
              <a:spLocks noChangeAspect="1" noChangeArrowheads="1" noTextEdit="1"/>
            </p:cNvSpPr>
            <p:nvPr/>
          </p:nvSpPr>
          <p:spPr bwMode="auto">
            <a:xfrm>
              <a:off x="6273" y="1199"/>
              <a:ext cx="34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a:solidFill>
                  <a:srgbClr val="000000"/>
                </a:solidFill>
                <a:latin typeface="Segoe UI"/>
              </a:endParaRPr>
            </a:p>
          </p:txBody>
        </p:sp>
        <p:sp>
          <p:nvSpPr>
            <p:cNvPr id="36" name="Freeform 5">
              <a:extLst>
                <a:ext uri="{FF2B5EF4-FFF2-40B4-BE49-F238E27FC236}">
                  <a16:creationId xmlns:a16="http://schemas.microsoft.com/office/drawing/2014/main" id="{0F4B1798-E1FD-EB7A-12F7-C3A74B9FDBBC}"/>
                </a:ext>
              </a:extLst>
            </p:cNvPr>
            <p:cNvSpPr>
              <a:spLocks/>
            </p:cNvSpPr>
            <p:nvPr/>
          </p:nvSpPr>
          <p:spPr bwMode="auto">
            <a:xfrm>
              <a:off x="6464" y="1392"/>
              <a:ext cx="158" cy="140"/>
            </a:xfrm>
            <a:custGeom>
              <a:avLst/>
              <a:gdLst>
                <a:gd name="T0" fmla="*/ 0 w 158"/>
                <a:gd name="T1" fmla="*/ 89 h 140"/>
                <a:gd name="T2" fmla="*/ 95 w 158"/>
                <a:gd name="T3" fmla="*/ 89 h 140"/>
                <a:gd name="T4" fmla="*/ 65 w 158"/>
                <a:gd name="T5" fmla="*/ 116 h 140"/>
                <a:gd name="T6" fmla="*/ 88 w 158"/>
                <a:gd name="T7" fmla="*/ 140 h 140"/>
                <a:gd name="T8" fmla="*/ 158 w 158"/>
                <a:gd name="T9" fmla="*/ 70 h 140"/>
                <a:gd name="T10" fmla="*/ 88 w 158"/>
                <a:gd name="T11" fmla="*/ 0 h 140"/>
                <a:gd name="T12" fmla="*/ 65 w 158"/>
                <a:gd name="T13" fmla="*/ 23 h 140"/>
                <a:gd name="T14" fmla="*/ 95 w 158"/>
                <a:gd name="T15" fmla="*/ 56 h 140"/>
                <a:gd name="T16" fmla="*/ 0 w 158"/>
                <a:gd name="T17" fmla="*/ 56 h 140"/>
                <a:gd name="T18" fmla="*/ 0 w 158"/>
                <a:gd name="T19" fmla="*/ 8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140">
                  <a:moveTo>
                    <a:pt x="0" y="89"/>
                  </a:moveTo>
                  <a:lnTo>
                    <a:pt x="95" y="89"/>
                  </a:lnTo>
                  <a:lnTo>
                    <a:pt x="65" y="116"/>
                  </a:lnTo>
                  <a:lnTo>
                    <a:pt x="88" y="140"/>
                  </a:lnTo>
                  <a:lnTo>
                    <a:pt x="158" y="70"/>
                  </a:lnTo>
                  <a:lnTo>
                    <a:pt x="88" y="0"/>
                  </a:lnTo>
                  <a:lnTo>
                    <a:pt x="65" y="23"/>
                  </a:lnTo>
                  <a:lnTo>
                    <a:pt x="95" y="56"/>
                  </a:lnTo>
                  <a:lnTo>
                    <a:pt x="0" y="56"/>
                  </a:lnTo>
                  <a:lnTo>
                    <a:pt x="0" y="8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dirty="0">
                <a:solidFill>
                  <a:srgbClr val="000000"/>
                </a:solidFill>
                <a:latin typeface="Segoe UI"/>
              </a:endParaRPr>
            </a:p>
          </p:txBody>
        </p:sp>
        <p:sp>
          <p:nvSpPr>
            <p:cNvPr id="37" name="Freeform 6">
              <a:extLst>
                <a:ext uri="{FF2B5EF4-FFF2-40B4-BE49-F238E27FC236}">
                  <a16:creationId xmlns:a16="http://schemas.microsoft.com/office/drawing/2014/main" id="{936E95CE-C64A-398A-57ED-A62BECF61C75}"/>
                </a:ext>
              </a:extLst>
            </p:cNvPr>
            <p:cNvSpPr>
              <a:spLocks/>
            </p:cNvSpPr>
            <p:nvPr/>
          </p:nvSpPr>
          <p:spPr bwMode="auto">
            <a:xfrm>
              <a:off x="6273" y="1199"/>
              <a:ext cx="244" cy="375"/>
            </a:xfrm>
            <a:custGeom>
              <a:avLst/>
              <a:gdLst>
                <a:gd name="T0" fmla="*/ 191 w 244"/>
                <a:gd name="T1" fmla="*/ 249 h 375"/>
                <a:gd name="T2" fmla="*/ 191 w 244"/>
                <a:gd name="T3" fmla="*/ 63 h 375"/>
                <a:gd name="T4" fmla="*/ 221 w 244"/>
                <a:gd name="T5" fmla="*/ 93 h 375"/>
                <a:gd name="T6" fmla="*/ 244 w 244"/>
                <a:gd name="T7" fmla="*/ 70 h 375"/>
                <a:gd name="T8" fmla="*/ 175 w 244"/>
                <a:gd name="T9" fmla="*/ 0 h 375"/>
                <a:gd name="T10" fmla="*/ 105 w 244"/>
                <a:gd name="T11" fmla="*/ 70 h 375"/>
                <a:gd name="T12" fmla="*/ 128 w 244"/>
                <a:gd name="T13" fmla="*/ 93 h 375"/>
                <a:gd name="T14" fmla="*/ 158 w 244"/>
                <a:gd name="T15" fmla="*/ 63 h 375"/>
                <a:gd name="T16" fmla="*/ 158 w 244"/>
                <a:gd name="T17" fmla="*/ 159 h 375"/>
                <a:gd name="T18" fmla="*/ 63 w 244"/>
                <a:gd name="T19" fmla="*/ 159 h 375"/>
                <a:gd name="T20" fmla="*/ 93 w 244"/>
                <a:gd name="T21" fmla="*/ 129 h 375"/>
                <a:gd name="T22" fmla="*/ 70 w 244"/>
                <a:gd name="T23" fmla="*/ 106 h 375"/>
                <a:gd name="T24" fmla="*/ 0 w 244"/>
                <a:gd name="T25" fmla="*/ 175 h 375"/>
                <a:gd name="T26" fmla="*/ 70 w 244"/>
                <a:gd name="T27" fmla="*/ 245 h 375"/>
                <a:gd name="T28" fmla="*/ 93 w 244"/>
                <a:gd name="T29" fmla="*/ 222 h 375"/>
                <a:gd name="T30" fmla="*/ 63 w 244"/>
                <a:gd name="T31" fmla="*/ 191 h 375"/>
                <a:gd name="T32" fmla="*/ 158 w 244"/>
                <a:gd name="T33" fmla="*/ 191 h 375"/>
                <a:gd name="T34" fmla="*/ 158 w 244"/>
                <a:gd name="T35" fmla="*/ 375 h 375"/>
                <a:gd name="T36" fmla="*/ 191 w 244"/>
                <a:gd name="T37" fmla="*/ 375 h 375"/>
                <a:gd name="T38" fmla="*/ 191 w 244"/>
                <a:gd name="T39" fmla="*/ 282 h 375"/>
                <a:gd name="T40" fmla="*/ 191 w 244"/>
                <a:gd name="T41" fmla="*/ 249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4" h="375">
                  <a:moveTo>
                    <a:pt x="191" y="249"/>
                  </a:moveTo>
                  <a:lnTo>
                    <a:pt x="191" y="63"/>
                  </a:lnTo>
                  <a:lnTo>
                    <a:pt x="221" y="93"/>
                  </a:lnTo>
                  <a:lnTo>
                    <a:pt x="244" y="70"/>
                  </a:lnTo>
                  <a:lnTo>
                    <a:pt x="175" y="0"/>
                  </a:lnTo>
                  <a:lnTo>
                    <a:pt x="105" y="70"/>
                  </a:lnTo>
                  <a:lnTo>
                    <a:pt x="128" y="93"/>
                  </a:lnTo>
                  <a:lnTo>
                    <a:pt x="158" y="63"/>
                  </a:lnTo>
                  <a:lnTo>
                    <a:pt x="158" y="159"/>
                  </a:lnTo>
                  <a:lnTo>
                    <a:pt x="63" y="159"/>
                  </a:lnTo>
                  <a:lnTo>
                    <a:pt x="93" y="129"/>
                  </a:lnTo>
                  <a:lnTo>
                    <a:pt x="70" y="106"/>
                  </a:lnTo>
                  <a:lnTo>
                    <a:pt x="0" y="175"/>
                  </a:lnTo>
                  <a:lnTo>
                    <a:pt x="70" y="245"/>
                  </a:lnTo>
                  <a:lnTo>
                    <a:pt x="93" y="222"/>
                  </a:lnTo>
                  <a:lnTo>
                    <a:pt x="63" y="191"/>
                  </a:lnTo>
                  <a:lnTo>
                    <a:pt x="158" y="191"/>
                  </a:lnTo>
                  <a:lnTo>
                    <a:pt x="158" y="375"/>
                  </a:lnTo>
                  <a:lnTo>
                    <a:pt x="191" y="375"/>
                  </a:lnTo>
                  <a:lnTo>
                    <a:pt x="191" y="282"/>
                  </a:lnTo>
                  <a:lnTo>
                    <a:pt x="191" y="249"/>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a:solidFill>
                  <a:srgbClr val="000000"/>
                </a:solidFill>
                <a:latin typeface="Segoe UI"/>
              </a:endParaRPr>
            </a:p>
          </p:txBody>
        </p:sp>
      </p:grpSp>
      <p:sp>
        <p:nvSpPr>
          <p:cNvPr id="38" name="Rectangle: Rounded Corners 8">
            <a:extLst>
              <a:ext uri="{FF2B5EF4-FFF2-40B4-BE49-F238E27FC236}">
                <a16:creationId xmlns:a16="http://schemas.microsoft.com/office/drawing/2014/main" id="{49B0659E-220F-AA2F-B9B7-C79080CDD0D7}"/>
              </a:ext>
              <a:ext uri="{C183D7F6-B498-43B3-948B-1728B52AA6E4}">
                <adec:decorative xmlns:adec="http://schemas.microsoft.com/office/drawing/2017/decorative" val="1"/>
              </a:ext>
            </a:extLst>
          </p:cNvPr>
          <p:cNvSpPr/>
          <p:nvPr/>
        </p:nvSpPr>
        <p:spPr bwMode="auto">
          <a:xfrm>
            <a:off x="585788" y="5633439"/>
            <a:ext cx="11017250" cy="767362"/>
          </a:xfrm>
          <a:prstGeom prst="roundRect">
            <a:avLst>
              <a:gd name="adj" fmla="val 3850"/>
            </a:avLst>
          </a:prstGeom>
          <a:solidFill>
            <a:schemeClr val="bg2">
              <a:lumMod val="25000"/>
            </a:schemeClr>
          </a:solidFill>
          <a:ln w="1079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lvl="0" defTabSz="914102" fontAlgn="base">
              <a:lnSpc>
                <a:spcPct val="90000"/>
              </a:lnSpc>
              <a:spcBef>
                <a:spcPts val="600"/>
              </a:spcBef>
              <a:spcAft>
                <a:spcPts val="600"/>
              </a:spcAft>
              <a:defRPr/>
            </a:pPr>
            <a:r>
              <a:rPr lang="en-US" sz="1600" dirty="0">
                <a:cs typeface="Segoe UI" panose="020B0502040204020203" pitchFamily="34" charset="0"/>
              </a:rPr>
              <a:t>Low-code platforms are also a great option for professional developers. Many low-code platforms are extensible and offer building blocks that are intended for developers to use, which makes these platforms a smart choice for any user.</a:t>
            </a:r>
          </a:p>
        </p:txBody>
      </p:sp>
    </p:spTree>
    <p:extLst>
      <p:ext uri="{BB962C8B-B14F-4D97-AF65-F5344CB8AC3E}">
        <p14:creationId xmlns:p14="http://schemas.microsoft.com/office/powerpoint/2010/main" val="408071185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FF128-37B2-5DEE-F6D4-7744BB7925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47718A-8D19-AD70-B3D0-EC6EBDB75D45}"/>
              </a:ext>
            </a:extLst>
          </p:cNvPr>
          <p:cNvSpPr>
            <a:spLocks noGrp="1"/>
          </p:cNvSpPr>
          <p:nvPr>
            <p:ph type="title"/>
          </p:nvPr>
        </p:nvSpPr>
        <p:spPr/>
        <p:txBody>
          <a:bodyPr/>
          <a:lstStyle/>
          <a:p>
            <a:r>
              <a:rPr lang="en-US" dirty="0"/>
              <a:t>Demo | Automate</a:t>
            </a:r>
          </a:p>
        </p:txBody>
      </p:sp>
    </p:spTree>
    <p:extLst>
      <p:ext uri="{BB962C8B-B14F-4D97-AF65-F5344CB8AC3E}">
        <p14:creationId xmlns:p14="http://schemas.microsoft.com/office/powerpoint/2010/main" val="10733730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9E7D96-6EEA-435F-AA14-38CCCE1909EC}"/>
              </a:ext>
            </a:extLst>
          </p:cNvPr>
          <p:cNvSpPr>
            <a:spLocks noGrp="1"/>
          </p:cNvSpPr>
          <p:nvPr>
            <p:ph type="body" idx="1"/>
          </p:nvPr>
        </p:nvSpPr>
        <p:spPr/>
        <p:txBody>
          <a:bodyPr/>
          <a:lstStyle/>
          <a:p>
            <a:r>
              <a:rPr lang="en-US" dirty="0"/>
              <a:t>Questions?</a:t>
            </a:r>
          </a:p>
        </p:txBody>
      </p:sp>
      <p:sp>
        <p:nvSpPr>
          <p:cNvPr id="3" name="TextBox 2">
            <a:extLst>
              <a:ext uri="{FF2B5EF4-FFF2-40B4-BE49-F238E27FC236}">
                <a16:creationId xmlns:a16="http://schemas.microsoft.com/office/drawing/2014/main" id="{C6BB9F3A-2805-6110-3273-C7542F15CDBB}"/>
              </a:ext>
            </a:extLst>
          </p:cNvPr>
          <p:cNvSpPr txBox="1"/>
          <p:nvPr/>
        </p:nvSpPr>
        <p:spPr>
          <a:xfrm>
            <a:off x="7132321" y="1651590"/>
            <a:ext cx="4112261" cy="3554819"/>
          </a:xfrm>
          <a:prstGeom prst="rect">
            <a:avLst/>
          </a:prstGeom>
          <a:noFill/>
        </p:spPr>
        <p:txBody>
          <a:bodyPr wrap="square">
            <a:spAutoFit/>
          </a:bodyPr>
          <a:lstStyle/>
          <a:p>
            <a:r>
              <a:rPr lang="en-US" sz="22500" dirty="0"/>
              <a:t>🤔</a:t>
            </a:r>
          </a:p>
        </p:txBody>
      </p:sp>
      <p:pic>
        <p:nvPicPr>
          <p:cNvPr id="4" name="Picture 3">
            <a:extLst>
              <a:ext uri="{FF2B5EF4-FFF2-40B4-BE49-F238E27FC236}">
                <a16:creationId xmlns:a16="http://schemas.microsoft.com/office/drawing/2014/main" id="{AE4F97B7-F2BF-14FF-5CC1-947DB0409D43}"/>
              </a:ext>
            </a:extLst>
          </p:cNvPr>
          <p:cNvPicPr>
            <a:picLocks noChangeAspect="1"/>
          </p:cNvPicPr>
          <p:nvPr/>
        </p:nvPicPr>
        <p:blipFill rotWithShape="1">
          <a:blip r:embed="rId3">
            <a:extLst>
              <a:ext uri="{28A0092B-C50C-407E-A947-70E740481C1C}">
                <a14:useLocalDpi xmlns:a14="http://schemas.microsoft.com/office/drawing/2010/main" val="0"/>
              </a:ext>
            </a:extLst>
          </a:blip>
          <a:srcRect b="21658"/>
          <a:stretch/>
        </p:blipFill>
        <p:spPr>
          <a:xfrm>
            <a:off x="10706100" y="6170288"/>
            <a:ext cx="1258108" cy="497212"/>
          </a:xfrm>
          <a:prstGeom prst="rect">
            <a:avLst/>
          </a:prstGeom>
        </p:spPr>
      </p:pic>
    </p:spTree>
    <p:extLst>
      <p:ext uri="{BB962C8B-B14F-4D97-AF65-F5344CB8AC3E}">
        <p14:creationId xmlns:p14="http://schemas.microsoft.com/office/powerpoint/2010/main" val="141514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BEC1EA-7385-77BB-E253-29FE6E015CCC}"/>
              </a:ext>
            </a:extLst>
          </p:cNvPr>
          <p:cNvSpPr>
            <a:spLocks noGrp="1"/>
          </p:cNvSpPr>
          <p:nvPr>
            <p:ph type="title"/>
          </p:nvPr>
        </p:nvSpPr>
        <p:spPr>
          <a:xfrm>
            <a:off x="1" y="503675"/>
            <a:ext cx="12192000" cy="554061"/>
          </a:xfrm>
        </p:spPr>
        <p:txBody>
          <a:bodyPr/>
          <a:lstStyle/>
          <a:p>
            <a:pPr algn="ctr"/>
            <a:r>
              <a:rPr lang="en-US" sz="3600" b="0" dirty="0"/>
              <a:t>Thank You to Our 2025 </a:t>
            </a:r>
            <a:r>
              <a:rPr lang="en-US" sz="3600" b="0" dirty="0">
                <a:solidFill>
                  <a:schemeClr val="tx1">
                    <a:lumMod val="65000"/>
                  </a:schemeClr>
                </a:solidFill>
              </a:rPr>
              <a:t>PLATINUM</a:t>
            </a:r>
            <a:r>
              <a:rPr lang="en-US" sz="3600" b="0" dirty="0"/>
              <a:t> Sponsors!</a:t>
            </a:r>
            <a:endParaRPr lang="en-US" b="0" dirty="0"/>
          </a:p>
        </p:txBody>
      </p:sp>
      <p:sp>
        <p:nvSpPr>
          <p:cNvPr id="4" name="Text Placeholder 3">
            <a:extLst>
              <a:ext uri="{FF2B5EF4-FFF2-40B4-BE49-F238E27FC236}">
                <a16:creationId xmlns:a16="http://schemas.microsoft.com/office/drawing/2014/main" id="{8C2F8E20-9D10-8602-A1AB-7CA3A1C53097}"/>
              </a:ext>
            </a:extLst>
          </p:cNvPr>
          <p:cNvSpPr>
            <a:spLocks noGrp="1"/>
          </p:cNvSpPr>
          <p:nvPr>
            <p:ph type="body" sz="quarter" idx="12"/>
          </p:nvPr>
        </p:nvSpPr>
        <p:spPr>
          <a:xfrm>
            <a:off x="0" y="5679252"/>
            <a:ext cx="12192000" cy="615553"/>
          </a:xfrm>
        </p:spPr>
        <p:txBody>
          <a:bodyPr/>
          <a:lstStyle/>
          <a:p>
            <a:pPr marL="0" indent="0" algn="ctr">
              <a:buNone/>
            </a:pPr>
            <a:r>
              <a:rPr lang="en-US" b="1" dirty="0"/>
              <a:t>We would also like to thank all our </a:t>
            </a:r>
            <a:r>
              <a:rPr lang="en-US" b="1" dirty="0">
                <a:solidFill>
                  <a:srgbClr val="FFC000"/>
                </a:solidFill>
              </a:rPr>
              <a:t>Gold</a:t>
            </a:r>
            <a:r>
              <a:rPr lang="en-US" b="1" dirty="0"/>
              <a:t>, </a:t>
            </a:r>
            <a:r>
              <a:rPr lang="en-US" b="1" dirty="0">
                <a:solidFill>
                  <a:schemeClr val="bg2">
                    <a:lumMod val="75000"/>
                  </a:schemeClr>
                </a:solidFill>
              </a:rPr>
              <a:t>Silver</a:t>
            </a:r>
            <a:r>
              <a:rPr lang="en-US" b="1" dirty="0"/>
              <a:t>, Supporting, &amp; Digital Sponsors for your support!</a:t>
            </a:r>
          </a:p>
        </p:txBody>
      </p:sp>
      <p:pic>
        <p:nvPicPr>
          <p:cNvPr id="15" name="Graphic 14">
            <a:extLst>
              <a:ext uri="{FF2B5EF4-FFF2-40B4-BE49-F238E27FC236}">
                <a16:creationId xmlns:a16="http://schemas.microsoft.com/office/drawing/2014/main" id="{B2039AA3-42E9-8DDA-80F9-FE55111D82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69194" y="2850608"/>
            <a:ext cx="3678899" cy="1062108"/>
          </a:xfrm>
          <a:prstGeom prst="rect">
            <a:avLst/>
          </a:prstGeom>
          <a:effectLst/>
        </p:spPr>
      </p:pic>
      <p:pic>
        <p:nvPicPr>
          <p:cNvPr id="5" name="Picture 4">
            <a:extLst>
              <a:ext uri="{FF2B5EF4-FFF2-40B4-BE49-F238E27FC236}">
                <a16:creationId xmlns:a16="http://schemas.microsoft.com/office/drawing/2014/main" id="{16B1354E-120F-4464-9ADB-C12DA8845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441" y="1701980"/>
            <a:ext cx="4798406" cy="666445"/>
          </a:xfrm>
          <a:prstGeom prst="rect">
            <a:avLst/>
          </a:prstGeom>
        </p:spPr>
      </p:pic>
      <p:pic>
        <p:nvPicPr>
          <p:cNvPr id="8" name="Picture 7">
            <a:extLst>
              <a:ext uri="{FF2B5EF4-FFF2-40B4-BE49-F238E27FC236}">
                <a16:creationId xmlns:a16="http://schemas.microsoft.com/office/drawing/2014/main" id="{F395E689-A960-EE8F-F9E5-66E7FB0903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1822" y="1560442"/>
            <a:ext cx="5021702" cy="949523"/>
          </a:xfrm>
          <a:prstGeom prst="rect">
            <a:avLst/>
          </a:prstGeom>
        </p:spPr>
      </p:pic>
      <p:pic>
        <p:nvPicPr>
          <p:cNvPr id="11" name="Picture 10" descr="A black and white logo&#10;&#10;AI-generated content may be incorrect.">
            <a:extLst>
              <a:ext uri="{FF2B5EF4-FFF2-40B4-BE49-F238E27FC236}">
                <a16:creationId xmlns:a16="http://schemas.microsoft.com/office/drawing/2014/main" id="{C096E81D-7F30-37D3-47FC-845CAFD882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4717" y="2897946"/>
            <a:ext cx="4815911" cy="1062108"/>
          </a:xfrm>
          <a:prstGeom prst="rect">
            <a:avLst/>
          </a:prstGeom>
        </p:spPr>
      </p:pic>
      <p:pic>
        <p:nvPicPr>
          <p:cNvPr id="13" name="Picture 12" descr="A black and white logo&#10;&#10;AI-generated content may be incorrect.">
            <a:extLst>
              <a:ext uri="{FF2B5EF4-FFF2-40B4-BE49-F238E27FC236}">
                <a16:creationId xmlns:a16="http://schemas.microsoft.com/office/drawing/2014/main" id="{35AF223E-54FD-FEB6-811B-0E878A75C9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6822" y="4394899"/>
            <a:ext cx="4678355" cy="1050901"/>
          </a:xfrm>
          <a:prstGeom prst="rect">
            <a:avLst/>
          </a:prstGeom>
        </p:spPr>
      </p:pic>
    </p:spTree>
    <p:extLst>
      <p:ext uri="{BB962C8B-B14F-4D97-AF65-F5344CB8AC3E}">
        <p14:creationId xmlns:p14="http://schemas.microsoft.com/office/powerpoint/2010/main" val="4414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9E7D96-6EEA-435F-AA14-38CCCE1909EC}"/>
              </a:ext>
            </a:extLst>
          </p:cNvPr>
          <p:cNvSpPr>
            <a:spLocks noGrp="1"/>
          </p:cNvSpPr>
          <p:nvPr>
            <p:ph type="body" idx="1"/>
          </p:nvPr>
        </p:nvSpPr>
        <p:spPr/>
        <p:txBody>
          <a:bodyPr/>
          <a:lstStyle/>
          <a:p>
            <a:r>
              <a:rPr lang="en-US" dirty="0"/>
              <a:t>Thank You!</a:t>
            </a:r>
          </a:p>
        </p:txBody>
      </p:sp>
    </p:spTree>
    <p:extLst>
      <p:ext uri="{BB962C8B-B14F-4D97-AF65-F5344CB8AC3E}">
        <p14:creationId xmlns:p14="http://schemas.microsoft.com/office/powerpoint/2010/main" val="172982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9E7D96-6EEA-435F-AA14-38CCCE1909EC}"/>
              </a:ext>
            </a:extLst>
          </p:cNvPr>
          <p:cNvSpPr>
            <a:spLocks noGrp="1"/>
          </p:cNvSpPr>
          <p:nvPr>
            <p:ph type="body" idx="1"/>
          </p:nvPr>
        </p:nvSpPr>
        <p:spPr/>
        <p:txBody>
          <a:bodyPr/>
          <a:lstStyle/>
          <a:p>
            <a:r>
              <a:rPr lang="en-US" dirty="0"/>
              <a:t>Introduction</a:t>
            </a:r>
          </a:p>
        </p:txBody>
      </p:sp>
    </p:spTree>
    <p:extLst>
      <p:ext uri="{BB962C8B-B14F-4D97-AF65-F5344CB8AC3E}">
        <p14:creationId xmlns:p14="http://schemas.microsoft.com/office/powerpoint/2010/main" val="144368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2C473A-45F7-43DD-A857-428BAB3C806C}"/>
              </a:ext>
            </a:extLst>
          </p:cNvPr>
          <p:cNvSpPr>
            <a:spLocks noGrp="1"/>
          </p:cNvSpPr>
          <p:nvPr>
            <p:ph type="title"/>
          </p:nvPr>
        </p:nvSpPr>
        <p:spPr/>
        <p:txBody>
          <a:bodyPr/>
          <a:lstStyle/>
          <a:p>
            <a:r>
              <a:rPr lang="en-US" dirty="0">
                <a:solidFill>
                  <a:schemeClr val="bg1"/>
                </a:solidFill>
                <a:latin typeface="Segoe UI Semibold" panose="020B0702040204020203" pitchFamily="34" charset="0"/>
                <a:cs typeface="Segoe UI Semibold" panose="020B0702040204020203" pitchFamily="34" charset="0"/>
              </a:rPr>
              <a:t>About Me – Pat Petersen</a:t>
            </a:r>
          </a:p>
        </p:txBody>
      </p:sp>
      <p:sp>
        <p:nvSpPr>
          <p:cNvPr id="17" name="Subtitle 14">
            <a:extLst>
              <a:ext uri="{FF2B5EF4-FFF2-40B4-BE49-F238E27FC236}">
                <a16:creationId xmlns:a16="http://schemas.microsoft.com/office/drawing/2014/main" id="{1D912E3F-672B-4ACF-8A61-871697EC7006}"/>
              </a:ext>
            </a:extLst>
          </p:cNvPr>
          <p:cNvSpPr txBox="1">
            <a:spLocks/>
          </p:cNvSpPr>
          <p:nvPr/>
        </p:nvSpPr>
        <p:spPr>
          <a:xfrm>
            <a:off x="526997" y="1191182"/>
            <a:ext cx="8344158" cy="42988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icrosoft Sans Serif" panose="020B0604020202020204" pitchFamily="34" charset="0"/>
                <a:ea typeface="+mn-ea"/>
                <a:cs typeface="Microsoft Sans Serif"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icrosoft Sans Serif" panose="020B0604020202020204" pitchFamily="34" charset="0"/>
                <a:ea typeface="+mn-ea"/>
                <a:cs typeface="Microsoft Sans Serif"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icrosoft Sans Serif" panose="020B0604020202020204" pitchFamily="34" charset="0"/>
                <a:ea typeface="+mn-ea"/>
                <a:cs typeface="Microsoft Sans Serif"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icrosoft Sans Serif" panose="020B0604020202020204" pitchFamily="34" charset="0"/>
                <a:ea typeface="+mn-ea"/>
                <a:cs typeface="Microsoft Sans Serif"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icrosoft Sans Serif" panose="020B0604020202020204" pitchFamily="34" charset="0"/>
                <a:ea typeface="+mn-ea"/>
                <a:cs typeface="Microsoft Sans Serif"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Director – Collaboration and Voice</a:t>
            </a:r>
          </a:p>
          <a:p>
            <a:r>
              <a:rPr lang="en-US" sz="2400" dirty="0"/>
              <a:t>- Microsoft Certified Trainer since 2011</a:t>
            </a:r>
          </a:p>
          <a:p>
            <a:r>
              <a:rPr lang="en-US" sz="2400" dirty="0"/>
              <a:t>- Community Speaker since 2012</a:t>
            </a:r>
          </a:p>
          <a:p>
            <a:r>
              <a:rPr lang="en-US" sz="2400" dirty="0"/>
              <a:t>- Love OOTB technology</a:t>
            </a:r>
          </a:p>
          <a:p>
            <a:r>
              <a:rPr lang="en-US" sz="2400" dirty="0"/>
              <a:t>- Owner of a 1975 AMC Pacer</a:t>
            </a:r>
          </a:p>
        </p:txBody>
      </p:sp>
      <p:sp>
        <p:nvSpPr>
          <p:cNvPr id="14" name="Oval 13">
            <a:extLst>
              <a:ext uri="{FF2B5EF4-FFF2-40B4-BE49-F238E27FC236}">
                <a16:creationId xmlns:a16="http://schemas.microsoft.com/office/drawing/2014/main" id="{28909E38-0A42-01F4-7216-1D2E950676C3}"/>
              </a:ext>
            </a:extLst>
          </p:cNvPr>
          <p:cNvSpPr/>
          <p:nvPr/>
        </p:nvSpPr>
        <p:spPr bwMode="auto">
          <a:xfrm>
            <a:off x="8224984" y="1600200"/>
            <a:ext cx="3657600" cy="36576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568" dirty="0">
              <a:solidFill>
                <a:schemeClr val="bg2">
                  <a:lumMod val="10000"/>
                </a:schemeClr>
              </a:solidFill>
            </a:endParaRPr>
          </a:p>
        </p:txBody>
      </p:sp>
      <p:pic>
        <p:nvPicPr>
          <p:cNvPr id="2" name="Picture 1">
            <a:extLst>
              <a:ext uri="{FF2B5EF4-FFF2-40B4-BE49-F238E27FC236}">
                <a16:creationId xmlns:a16="http://schemas.microsoft.com/office/drawing/2014/main" id="{C55E6839-C056-56FC-04BA-0C4B79A9FDE2}"/>
              </a:ext>
            </a:extLst>
          </p:cNvPr>
          <p:cNvPicPr>
            <a:picLocks noChangeAspect="1"/>
          </p:cNvPicPr>
          <p:nvPr/>
        </p:nvPicPr>
        <p:blipFill>
          <a:blip r:embed="rId4"/>
          <a:stretch>
            <a:fillRect/>
          </a:stretch>
        </p:blipFill>
        <p:spPr>
          <a:xfrm>
            <a:off x="598578" y="5555201"/>
            <a:ext cx="331871" cy="331871"/>
          </a:xfrm>
          <a:prstGeom prst="rect">
            <a:avLst/>
          </a:prstGeom>
        </p:spPr>
      </p:pic>
      <p:pic>
        <p:nvPicPr>
          <p:cNvPr id="4" name="Picture 3">
            <a:extLst>
              <a:ext uri="{FF2B5EF4-FFF2-40B4-BE49-F238E27FC236}">
                <a16:creationId xmlns:a16="http://schemas.microsoft.com/office/drawing/2014/main" id="{7215612A-ABD4-DB6B-8C8B-7F0AFF2B359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98578" y="5952192"/>
            <a:ext cx="331871" cy="331871"/>
          </a:xfrm>
          <a:prstGeom prst="rect">
            <a:avLst/>
          </a:prstGeom>
        </p:spPr>
      </p:pic>
      <p:pic>
        <p:nvPicPr>
          <p:cNvPr id="5" name="Picture 4" descr="A silhouette of a person&#10;&#10;Description automatically generated with low confidence">
            <a:extLst>
              <a:ext uri="{FF2B5EF4-FFF2-40B4-BE49-F238E27FC236}">
                <a16:creationId xmlns:a16="http://schemas.microsoft.com/office/drawing/2014/main" id="{D6E0A21E-C847-D30D-C8DA-CD8E8BDA1C91}"/>
              </a:ext>
            </a:extLst>
          </p:cNvPr>
          <p:cNvPicPr>
            <a:picLocks noChangeAspect="1"/>
          </p:cNvPicPr>
          <p:nvPr/>
        </p:nvPicPr>
        <p:blipFill>
          <a:blip r:embed="rId6"/>
          <a:stretch>
            <a:fillRect/>
          </a:stretch>
        </p:blipFill>
        <p:spPr>
          <a:xfrm>
            <a:off x="598578" y="6349183"/>
            <a:ext cx="331871" cy="331871"/>
          </a:xfrm>
          <a:prstGeom prst="rect">
            <a:avLst/>
          </a:prstGeom>
        </p:spPr>
      </p:pic>
      <p:sp>
        <p:nvSpPr>
          <p:cNvPr id="6" name="Text Placeholder 6">
            <a:extLst>
              <a:ext uri="{FF2B5EF4-FFF2-40B4-BE49-F238E27FC236}">
                <a16:creationId xmlns:a16="http://schemas.microsoft.com/office/drawing/2014/main" id="{20172AF9-F4FC-A0B6-A124-55FB5D7718E4}"/>
              </a:ext>
            </a:extLst>
          </p:cNvPr>
          <p:cNvSpPr txBox="1">
            <a:spLocks/>
          </p:cNvSpPr>
          <p:nvPr/>
        </p:nvSpPr>
        <p:spPr>
          <a:xfrm>
            <a:off x="1007948" y="5543214"/>
            <a:ext cx="6093892" cy="14367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icrosoft Sans Serif" panose="020B0604020202020204" pitchFamily="34" charset="0"/>
                <a:ea typeface="+mn-ea"/>
                <a:cs typeface="Microsoft Sans Serif"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icrosoft Sans Serif" panose="020B0604020202020204" pitchFamily="34" charset="0"/>
                <a:ea typeface="+mn-ea"/>
                <a:cs typeface="Microsoft Sans Serif"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icrosoft Sans Serif" panose="020B0604020202020204" pitchFamily="34" charset="0"/>
                <a:ea typeface="+mn-ea"/>
                <a:cs typeface="Microsoft Sans Serif"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icrosoft Sans Serif" panose="020B0604020202020204" pitchFamily="34" charset="0"/>
                <a:ea typeface="+mn-ea"/>
                <a:cs typeface="Microsoft Sans Serif"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icrosoft Sans Serif" panose="020B0604020202020204" pitchFamily="34" charset="0"/>
                <a:ea typeface="+mn-ea"/>
                <a:cs typeface="Microsoft Sans Serif"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00"/>
              </a:spcBef>
              <a:buNone/>
            </a:pPr>
            <a:r>
              <a:rPr lang="en-US" sz="2000" dirty="0">
                <a:solidFill>
                  <a:prstClr val="white"/>
                </a:solidFill>
                <a:latin typeface="Segoe UI" panose="020B0502040204020203" pitchFamily="34" charset="0"/>
                <a:cs typeface="Segoe UI" panose="020B0502040204020203" pitchFamily="34" charset="0"/>
              </a:rPr>
              <a:t>PatPetersen.com</a:t>
            </a:r>
          </a:p>
          <a:p>
            <a:pPr marL="0" indent="0">
              <a:spcBef>
                <a:spcPts val="1000"/>
              </a:spcBef>
              <a:buNone/>
            </a:pPr>
            <a:r>
              <a:rPr lang="en-US" sz="2000" dirty="0">
                <a:solidFill>
                  <a:prstClr val="white"/>
                </a:solidFill>
                <a:latin typeface="Segoe UI" panose="020B0502040204020203" pitchFamily="34" charset="0"/>
                <a:cs typeface="Segoe UI" panose="020B0502040204020203" pitchFamily="34" charset="0"/>
              </a:rPr>
              <a:t>@prpetersen</a:t>
            </a:r>
          </a:p>
          <a:p>
            <a:pPr marL="0" indent="0">
              <a:spcBef>
                <a:spcPts val="1000"/>
              </a:spcBef>
              <a:buNone/>
            </a:pPr>
            <a:r>
              <a:rPr lang="en-US" sz="2000" dirty="0">
                <a:solidFill>
                  <a:prstClr val="white"/>
                </a:solidFill>
                <a:latin typeface="Segoe UI" panose="020B0502040204020203" pitchFamily="34" charset="0"/>
                <a:cs typeface="Segoe UI" panose="020B0502040204020203" pitchFamily="34" charset="0"/>
              </a:rPr>
              <a:t>https://www.linkedin.com/in/patrick-petersen-mn/</a:t>
            </a:r>
          </a:p>
        </p:txBody>
      </p:sp>
    </p:spTree>
    <p:extLst>
      <p:ext uri="{BB962C8B-B14F-4D97-AF65-F5344CB8AC3E}">
        <p14:creationId xmlns:p14="http://schemas.microsoft.com/office/powerpoint/2010/main" val="428016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9E7D96-6EEA-435F-AA14-38CCCE1909EC}"/>
              </a:ext>
            </a:extLst>
          </p:cNvPr>
          <p:cNvSpPr>
            <a:spLocks noGrp="1"/>
          </p:cNvSpPr>
          <p:nvPr>
            <p:ph type="body" idx="1"/>
          </p:nvPr>
        </p:nvSpPr>
        <p:spPr/>
        <p:txBody>
          <a:bodyPr/>
          <a:lstStyle/>
          <a:p>
            <a:r>
              <a:rPr lang="en-US" dirty="0"/>
              <a:t>Challenges</a:t>
            </a:r>
          </a:p>
        </p:txBody>
      </p:sp>
    </p:spTree>
    <p:extLst>
      <p:ext uri="{BB962C8B-B14F-4D97-AF65-F5344CB8AC3E}">
        <p14:creationId xmlns:p14="http://schemas.microsoft.com/office/powerpoint/2010/main" val="335921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46790-30FA-FFDE-EA3F-59DB7904D8C5}"/>
              </a:ext>
            </a:extLst>
          </p:cNvPr>
          <p:cNvSpPr>
            <a:spLocks noGrp="1"/>
          </p:cNvSpPr>
          <p:nvPr>
            <p:ph type="title"/>
          </p:nvPr>
        </p:nvSpPr>
        <p:spPr/>
        <p:txBody>
          <a:bodyPr/>
          <a:lstStyle/>
          <a:p>
            <a:r>
              <a:rPr lang="en-US" dirty="0"/>
              <a:t>Business and IT challenges</a:t>
            </a:r>
          </a:p>
        </p:txBody>
      </p:sp>
      <p:sp>
        <p:nvSpPr>
          <p:cNvPr id="4" name="Rectangle 3">
            <a:extLst>
              <a:ext uri="{FF2B5EF4-FFF2-40B4-BE49-F238E27FC236}">
                <a16:creationId xmlns:a16="http://schemas.microsoft.com/office/drawing/2014/main" id="{AE846C08-1493-18E0-EA22-D13C1528AEC0}"/>
              </a:ext>
            </a:extLst>
          </p:cNvPr>
          <p:cNvSpPr/>
          <p:nvPr/>
        </p:nvSpPr>
        <p:spPr bwMode="auto">
          <a:xfrm>
            <a:off x="438962" y="2791177"/>
            <a:ext cx="2167426" cy="744773"/>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792707">
              <a:spcAft>
                <a:spcPts val="612"/>
              </a:spcAft>
              <a:defRPr/>
            </a:pPr>
            <a:r>
              <a:rPr lang="en-US" sz="1600" kern="0" dirty="0">
                <a:cs typeface="Segoe UI" pitchFamily="34" charset="0"/>
              </a:rPr>
              <a:t>Difficulty scaling development efficiently</a:t>
            </a:r>
          </a:p>
        </p:txBody>
      </p:sp>
      <p:sp>
        <p:nvSpPr>
          <p:cNvPr id="5" name="Rectangle 4">
            <a:extLst>
              <a:ext uri="{FF2B5EF4-FFF2-40B4-BE49-F238E27FC236}">
                <a16:creationId xmlns:a16="http://schemas.microsoft.com/office/drawing/2014/main" id="{C7F4362D-8F39-E277-472A-F23108958243}"/>
              </a:ext>
            </a:extLst>
          </p:cNvPr>
          <p:cNvSpPr/>
          <p:nvPr/>
        </p:nvSpPr>
        <p:spPr bwMode="auto">
          <a:xfrm>
            <a:off x="2781306" y="2791177"/>
            <a:ext cx="2163640" cy="664391"/>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792707">
              <a:spcAft>
                <a:spcPts val="612"/>
              </a:spcAft>
              <a:defRPr/>
            </a:pPr>
            <a:r>
              <a:rPr lang="en-US" sz="1600" kern="0" dirty="0">
                <a:cs typeface="Segoe UI" pitchFamily="34" charset="0"/>
              </a:rPr>
              <a:t>Budget, time and resource constraints</a:t>
            </a:r>
          </a:p>
        </p:txBody>
      </p:sp>
      <p:sp>
        <p:nvSpPr>
          <p:cNvPr id="11" name="Rectangle 10">
            <a:extLst>
              <a:ext uri="{FF2B5EF4-FFF2-40B4-BE49-F238E27FC236}">
                <a16:creationId xmlns:a16="http://schemas.microsoft.com/office/drawing/2014/main" id="{058A7A20-BC51-D44E-8E7D-85D96601CEDE}"/>
              </a:ext>
            </a:extLst>
          </p:cNvPr>
          <p:cNvSpPr/>
          <p:nvPr/>
        </p:nvSpPr>
        <p:spPr bwMode="auto">
          <a:xfrm>
            <a:off x="4983480" y="2790513"/>
            <a:ext cx="2163640" cy="664391"/>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792707">
              <a:spcAft>
                <a:spcPts val="612"/>
              </a:spcAft>
              <a:defRPr/>
            </a:pPr>
            <a:r>
              <a:rPr lang="en-US" sz="1600" kern="0" dirty="0">
                <a:cs typeface="Segoe UI" pitchFamily="34" charset="0"/>
              </a:rPr>
              <a:t>Rising customer expectations</a:t>
            </a:r>
          </a:p>
        </p:txBody>
      </p:sp>
      <p:sp>
        <p:nvSpPr>
          <p:cNvPr id="14" name="Rectangle 13">
            <a:extLst>
              <a:ext uri="{FF2B5EF4-FFF2-40B4-BE49-F238E27FC236}">
                <a16:creationId xmlns:a16="http://schemas.microsoft.com/office/drawing/2014/main" id="{D8B49929-8181-4683-266A-F9AEA8185620}"/>
              </a:ext>
            </a:extLst>
          </p:cNvPr>
          <p:cNvSpPr/>
          <p:nvPr/>
        </p:nvSpPr>
        <p:spPr bwMode="auto">
          <a:xfrm>
            <a:off x="7692593" y="2790512"/>
            <a:ext cx="1293876" cy="664391"/>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792707">
              <a:spcAft>
                <a:spcPts val="612"/>
              </a:spcAft>
              <a:defRPr/>
            </a:pPr>
            <a:r>
              <a:rPr lang="en-US" sz="1600" kern="0" dirty="0">
                <a:cs typeface="Segoe UI" pitchFamily="34" charset="0"/>
              </a:rPr>
              <a:t>Paper processes</a:t>
            </a:r>
          </a:p>
        </p:txBody>
      </p:sp>
      <p:sp>
        <p:nvSpPr>
          <p:cNvPr id="20" name="Rectangle 19">
            <a:extLst>
              <a:ext uri="{FF2B5EF4-FFF2-40B4-BE49-F238E27FC236}">
                <a16:creationId xmlns:a16="http://schemas.microsoft.com/office/drawing/2014/main" id="{E3A6FBB9-336D-A203-9D84-E7AD0551F9C5}"/>
              </a:ext>
            </a:extLst>
          </p:cNvPr>
          <p:cNvSpPr/>
          <p:nvPr/>
        </p:nvSpPr>
        <p:spPr bwMode="auto">
          <a:xfrm>
            <a:off x="9468061" y="2790511"/>
            <a:ext cx="2163640" cy="664391"/>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792707">
              <a:spcAft>
                <a:spcPts val="612"/>
              </a:spcAft>
              <a:defRPr/>
            </a:pPr>
            <a:r>
              <a:rPr lang="en-US" sz="1600" kern="0" dirty="0">
                <a:cs typeface="Segoe UI" pitchFamily="34" charset="0"/>
              </a:rPr>
              <a:t>Change in workforce expectations</a:t>
            </a:r>
          </a:p>
        </p:txBody>
      </p:sp>
      <p:sp>
        <p:nvSpPr>
          <p:cNvPr id="21" name="Rectangle 20">
            <a:extLst>
              <a:ext uri="{FF2B5EF4-FFF2-40B4-BE49-F238E27FC236}">
                <a16:creationId xmlns:a16="http://schemas.microsoft.com/office/drawing/2014/main" id="{E849828B-E3B8-912A-AEFA-F985C3C03D8E}"/>
              </a:ext>
            </a:extLst>
          </p:cNvPr>
          <p:cNvSpPr/>
          <p:nvPr/>
        </p:nvSpPr>
        <p:spPr bwMode="auto">
          <a:xfrm>
            <a:off x="704525" y="5499910"/>
            <a:ext cx="1636301" cy="664391"/>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792707">
              <a:spcAft>
                <a:spcPts val="612"/>
              </a:spcAft>
              <a:defRPr/>
            </a:pPr>
            <a:r>
              <a:rPr lang="en-US" sz="1600" kern="0" dirty="0">
                <a:cs typeface="Segoe UI" pitchFamily="34" charset="0"/>
              </a:rPr>
              <a:t>IT/business partnership</a:t>
            </a:r>
          </a:p>
        </p:txBody>
      </p:sp>
      <p:sp>
        <p:nvSpPr>
          <p:cNvPr id="30" name="Rectangle 29">
            <a:extLst>
              <a:ext uri="{FF2B5EF4-FFF2-40B4-BE49-F238E27FC236}">
                <a16:creationId xmlns:a16="http://schemas.microsoft.com/office/drawing/2014/main" id="{9FC13101-D524-9DDE-65CD-BF738076755C}"/>
              </a:ext>
            </a:extLst>
          </p:cNvPr>
          <p:cNvSpPr/>
          <p:nvPr/>
        </p:nvSpPr>
        <p:spPr bwMode="auto">
          <a:xfrm>
            <a:off x="2781306" y="5499910"/>
            <a:ext cx="2163640" cy="664391"/>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792707">
              <a:spcAft>
                <a:spcPts val="612"/>
              </a:spcAft>
              <a:defRPr/>
            </a:pPr>
            <a:r>
              <a:rPr lang="en-US" sz="1600" kern="0" dirty="0">
                <a:cs typeface="Segoe UI" pitchFamily="34" charset="0"/>
              </a:rPr>
              <a:t>Customer need for </a:t>
            </a:r>
            <a:br>
              <a:rPr lang="en-US" sz="1600" kern="0" dirty="0">
                <a:cs typeface="Segoe UI" pitchFamily="34" charset="0"/>
              </a:rPr>
            </a:br>
            <a:r>
              <a:rPr lang="en-US" sz="1600" kern="0" dirty="0">
                <a:cs typeface="Segoe UI" pitchFamily="34" charset="0"/>
              </a:rPr>
              <a:t>agile solutions</a:t>
            </a:r>
          </a:p>
        </p:txBody>
      </p:sp>
      <p:sp>
        <p:nvSpPr>
          <p:cNvPr id="38" name="Rectangle 37">
            <a:extLst>
              <a:ext uri="{FF2B5EF4-FFF2-40B4-BE49-F238E27FC236}">
                <a16:creationId xmlns:a16="http://schemas.microsoft.com/office/drawing/2014/main" id="{0DE5621A-E24E-ACEC-B437-D270C0029C20}"/>
              </a:ext>
            </a:extLst>
          </p:cNvPr>
          <p:cNvSpPr/>
          <p:nvPr/>
        </p:nvSpPr>
        <p:spPr bwMode="auto">
          <a:xfrm>
            <a:off x="5295740" y="5499910"/>
            <a:ext cx="1539120" cy="664391"/>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792707">
              <a:spcAft>
                <a:spcPts val="612"/>
              </a:spcAft>
              <a:defRPr/>
            </a:pPr>
            <a:r>
              <a:rPr lang="en-US" sz="1600" kern="0" dirty="0">
                <a:cs typeface="Segoe UI" pitchFamily="34" charset="0"/>
              </a:rPr>
              <a:t>Need for differentiation</a:t>
            </a:r>
          </a:p>
        </p:txBody>
      </p:sp>
      <p:sp>
        <p:nvSpPr>
          <p:cNvPr id="44" name="Rectangle 43">
            <a:extLst>
              <a:ext uri="{FF2B5EF4-FFF2-40B4-BE49-F238E27FC236}">
                <a16:creationId xmlns:a16="http://schemas.microsoft.com/office/drawing/2014/main" id="{9623B59F-75C3-8623-3D5A-583AF559B244}"/>
              </a:ext>
            </a:extLst>
          </p:cNvPr>
          <p:cNvSpPr/>
          <p:nvPr/>
        </p:nvSpPr>
        <p:spPr bwMode="auto">
          <a:xfrm>
            <a:off x="7257711" y="5499910"/>
            <a:ext cx="2163640" cy="664391"/>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792707">
              <a:spcAft>
                <a:spcPts val="612"/>
              </a:spcAft>
              <a:defRPr/>
            </a:pPr>
            <a:r>
              <a:rPr lang="en-US" sz="1600" kern="0" dirty="0">
                <a:cs typeface="Segoe UI" pitchFamily="34" charset="0"/>
              </a:rPr>
              <a:t>Developer supply falling behind demand</a:t>
            </a:r>
          </a:p>
        </p:txBody>
      </p:sp>
      <p:sp>
        <p:nvSpPr>
          <p:cNvPr id="51" name="Rectangle 50">
            <a:extLst>
              <a:ext uri="{FF2B5EF4-FFF2-40B4-BE49-F238E27FC236}">
                <a16:creationId xmlns:a16="http://schemas.microsoft.com/office/drawing/2014/main" id="{D41E8280-D844-3E45-0E20-E4B8D0FB8F30}"/>
              </a:ext>
            </a:extLst>
          </p:cNvPr>
          <p:cNvSpPr/>
          <p:nvPr/>
        </p:nvSpPr>
        <p:spPr bwMode="auto">
          <a:xfrm>
            <a:off x="9554991" y="5499910"/>
            <a:ext cx="1989781" cy="664391"/>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792707">
              <a:spcAft>
                <a:spcPts val="612"/>
              </a:spcAft>
              <a:defRPr/>
            </a:pPr>
            <a:r>
              <a:rPr lang="en-US" sz="1600" kern="0" dirty="0">
                <a:cs typeface="Segoe UI" pitchFamily="34" charset="0"/>
              </a:rPr>
              <a:t>Security and </a:t>
            </a:r>
            <a:br>
              <a:rPr lang="en-US" sz="1600" kern="0" dirty="0">
                <a:cs typeface="Segoe UI" pitchFamily="34" charset="0"/>
              </a:rPr>
            </a:br>
            <a:r>
              <a:rPr lang="en-US" sz="1600" kern="0" dirty="0">
                <a:cs typeface="Segoe UI" pitchFamily="34" charset="0"/>
              </a:rPr>
              <a:t>compliance risks</a:t>
            </a:r>
          </a:p>
        </p:txBody>
      </p:sp>
      <p:grpSp>
        <p:nvGrpSpPr>
          <p:cNvPr id="91" name="Group 90">
            <a:extLst>
              <a:ext uri="{FF2B5EF4-FFF2-40B4-BE49-F238E27FC236}">
                <a16:creationId xmlns:a16="http://schemas.microsoft.com/office/drawing/2014/main" id="{7E6BBDE8-B89B-7B5E-7D79-8D172C7D3AC2}"/>
              </a:ext>
              <a:ext uri="{C183D7F6-B498-43B3-948B-1728B52AA6E4}">
                <adec:decorative xmlns:adec="http://schemas.microsoft.com/office/drawing/2017/decorative" val="1"/>
              </a:ext>
            </a:extLst>
          </p:cNvPr>
          <p:cNvGrpSpPr/>
          <p:nvPr/>
        </p:nvGrpSpPr>
        <p:grpSpPr>
          <a:xfrm>
            <a:off x="1257085" y="1777424"/>
            <a:ext cx="531180" cy="565691"/>
            <a:chOff x="7737596" y="1195808"/>
            <a:chExt cx="1890591" cy="1907236"/>
          </a:xfrm>
        </p:grpSpPr>
        <p:grpSp>
          <p:nvGrpSpPr>
            <p:cNvPr id="92" name="Group 91">
              <a:extLst>
                <a:ext uri="{FF2B5EF4-FFF2-40B4-BE49-F238E27FC236}">
                  <a16:creationId xmlns:a16="http://schemas.microsoft.com/office/drawing/2014/main" id="{9C26BAA3-C051-9F48-BAE1-703F5602DB93}"/>
                </a:ext>
              </a:extLst>
            </p:cNvPr>
            <p:cNvGrpSpPr/>
            <p:nvPr/>
          </p:nvGrpSpPr>
          <p:grpSpPr>
            <a:xfrm>
              <a:off x="8215326" y="1195808"/>
              <a:ext cx="1412861" cy="1372203"/>
              <a:chOff x="9858391" y="1434969"/>
              <a:chExt cx="1695433" cy="1646643"/>
            </a:xfrm>
            <a:solidFill>
              <a:schemeClr val="bg1">
                <a:lumMod val="65000"/>
              </a:schemeClr>
            </a:solidFill>
          </p:grpSpPr>
          <p:sp>
            <p:nvSpPr>
              <p:cNvPr id="103" name="Freeform 5">
                <a:extLst>
                  <a:ext uri="{FF2B5EF4-FFF2-40B4-BE49-F238E27FC236}">
                    <a16:creationId xmlns:a16="http://schemas.microsoft.com/office/drawing/2014/main" id="{7E3EBE67-C4E1-2B35-F738-5A56FB918D7A}"/>
                  </a:ext>
                </a:extLst>
              </p:cNvPr>
              <p:cNvSpPr>
                <a:spLocks/>
              </p:cNvSpPr>
              <p:nvPr/>
            </p:nvSpPr>
            <p:spPr bwMode="auto">
              <a:xfrm>
                <a:off x="10876870" y="1434969"/>
                <a:ext cx="225651" cy="201256"/>
              </a:xfrm>
              <a:custGeom>
                <a:avLst/>
                <a:gdLst>
                  <a:gd name="T0" fmla="*/ 29 w 37"/>
                  <a:gd name="T1" fmla="*/ 33 h 33"/>
                  <a:gd name="T2" fmla="*/ 0 w 37"/>
                  <a:gd name="T3" fmla="*/ 22 h 33"/>
                  <a:gd name="T4" fmla="*/ 9 w 37"/>
                  <a:gd name="T5" fmla="*/ 0 h 33"/>
                  <a:gd name="T6" fmla="*/ 37 w 37"/>
                  <a:gd name="T7" fmla="*/ 11 h 33"/>
                  <a:gd name="T8" fmla="*/ 29 w 37"/>
                  <a:gd name="T9" fmla="*/ 33 h 33"/>
                </a:gdLst>
                <a:ahLst/>
                <a:cxnLst>
                  <a:cxn ang="0">
                    <a:pos x="T0" y="T1"/>
                  </a:cxn>
                  <a:cxn ang="0">
                    <a:pos x="T2" y="T3"/>
                  </a:cxn>
                  <a:cxn ang="0">
                    <a:pos x="T4" y="T5"/>
                  </a:cxn>
                  <a:cxn ang="0">
                    <a:pos x="T6" y="T7"/>
                  </a:cxn>
                  <a:cxn ang="0">
                    <a:pos x="T8" y="T9"/>
                  </a:cxn>
                </a:cxnLst>
                <a:rect l="0" t="0" r="r" b="b"/>
                <a:pathLst>
                  <a:path w="37" h="33">
                    <a:moveTo>
                      <a:pt x="29" y="33"/>
                    </a:moveTo>
                    <a:lnTo>
                      <a:pt x="0" y="22"/>
                    </a:lnTo>
                    <a:lnTo>
                      <a:pt x="9" y="0"/>
                    </a:lnTo>
                    <a:lnTo>
                      <a:pt x="37" y="11"/>
                    </a:lnTo>
                    <a:lnTo>
                      <a:pt x="29"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US" sz="1471"/>
              </a:p>
            </p:txBody>
          </p:sp>
          <p:sp>
            <p:nvSpPr>
              <p:cNvPr id="104" name="Freeform 6">
                <a:extLst>
                  <a:ext uri="{FF2B5EF4-FFF2-40B4-BE49-F238E27FC236}">
                    <a16:creationId xmlns:a16="http://schemas.microsoft.com/office/drawing/2014/main" id="{B9718B5C-B761-96E2-56EA-CAE79607D537}"/>
                  </a:ext>
                </a:extLst>
              </p:cNvPr>
              <p:cNvSpPr>
                <a:spLocks/>
              </p:cNvSpPr>
              <p:nvPr/>
            </p:nvSpPr>
            <p:spPr bwMode="auto">
              <a:xfrm>
                <a:off x="10285298" y="1441068"/>
                <a:ext cx="225651" cy="201256"/>
              </a:xfrm>
              <a:custGeom>
                <a:avLst/>
                <a:gdLst>
                  <a:gd name="T0" fmla="*/ 0 w 37"/>
                  <a:gd name="T1" fmla="*/ 12 h 33"/>
                  <a:gd name="T2" fmla="*/ 28 w 37"/>
                  <a:gd name="T3" fmla="*/ 0 h 33"/>
                  <a:gd name="T4" fmla="*/ 37 w 37"/>
                  <a:gd name="T5" fmla="*/ 21 h 33"/>
                  <a:gd name="T6" fmla="*/ 9 w 37"/>
                  <a:gd name="T7" fmla="*/ 33 h 33"/>
                  <a:gd name="T8" fmla="*/ 0 w 37"/>
                  <a:gd name="T9" fmla="*/ 12 h 33"/>
                </a:gdLst>
                <a:ahLst/>
                <a:cxnLst>
                  <a:cxn ang="0">
                    <a:pos x="T0" y="T1"/>
                  </a:cxn>
                  <a:cxn ang="0">
                    <a:pos x="T2" y="T3"/>
                  </a:cxn>
                  <a:cxn ang="0">
                    <a:pos x="T4" y="T5"/>
                  </a:cxn>
                  <a:cxn ang="0">
                    <a:pos x="T6" y="T7"/>
                  </a:cxn>
                  <a:cxn ang="0">
                    <a:pos x="T8" y="T9"/>
                  </a:cxn>
                </a:cxnLst>
                <a:rect l="0" t="0" r="r" b="b"/>
                <a:pathLst>
                  <a:path w="37" h="33">
                    <a:moveTo>
                      <a:pt x="0" y="12"/>
                    </a:moveTo>
                    <a:lnTo>
                      <a:pt x="28" y="0"/>
                    </a:lnTo>
                    <a:lnTo>
                      <a:pt x="37" y="21"/>
                    </a:lnTo>
                    <a:lnTo>
                      <a:pt x="9" y="33"/>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US" sz="1471"/>
              </a:p>
            </p:txBody>
          </p:sp>
          <p:sp>
            <p:nvSpPr>
              <p:cNvPr id="105" name="Freeform 10">
                <a:extLst>
                  <a:ext uri="{FF2B5EF4-FFF2-40B4-BE49-F238E27FC236}">
                    <a16:creationId xmlns:a16="http://schemas.microsoft.com/office/drawing/2014/main" id="{8D8299A5-E32C-4BF8-0E13-6DAA40E64018}"/>
                  </a:ext>
                </a:extLst>
              </p:cNvPr>
              <p:cNvSpPr>
                <a:spLocks noEditPoints="1"/>
              </p:cNvSpPr>
              <p:nvPr/>
            </p:nvSpPr>
            <p:spPr bwMode="auto">
              <a:xfrm>
                <a:off x="9858391" y="1508153"/>
                <a:ext cx="1695433" cy="1500275"/>
              </a:xfrm>
              <a:custGeom>
                <a:avLst/>
                <a:gdLst>
                  <a:gd name="T0" fmla="*/ 507 w 1015"/>
                  <a:gd name="T1" fmla="*/ 128 h 896"/>
                  <a:gd name="T2" fmla="*/ 626 w 1015"/>
                  <a:gd name="T3" fmla="*/ 151 h 896"/>
                  <a:gd name="T4" fmla="*/ 801 w 1015"/>
                  <a:gd name="T5" fmla="*/ 322 h 896"/>
                  <a:gd name="T6" fmla="*/ 804 w 1015"/>
                  <a:gd name="T7" fmla="*/ 567 h 896"/>
                  <a:gd name="T8" fmla="*/ 685 w 1015"/>
                  <a:gd name="T9" fmla="*/ 714 h 896"/>
                  <a:gd name="T10" fmla="*/ 600 w 1015"/>
                  <a:gd name="T11" fmla="*/ 754 h 896"/>
                  <a:gd name="T12" fmla="*/ 507 w 1015"/>
                  <a:gd name="T13" fmla="*/ 768 h 896"/>
                  <a:gd name="T14" fmla="*/ 389 w 1015"/>
                  <a:gd name="T15" fmla="*/ 745 h 896"/>
                  <a:gd name="T16" fmla="*/ 213 w 1015"/>
                  <a:gd name="T17" fmla="*/ 575 h 896"/>
                  <a:gd name="T18" fmla="*/ 210 w 1015"/>
                  <a:gd name="T19" fmla="*/ 330 h 896"/>
                  <a:gd name="T20" fmla="*/ 330 w 1015"/>
                  <a:gd name="T21" fmla="*/ 182 h 896"/>
                  <a:gd name="T22" fmla="*/ 414 w 1015"/>
                  <a:gd name="T23" fmla="*/ 142 h 896"/>
                  <a:gd name="T24" fmla="*/ 507 w 1015"/>
                  <a:gd name="T25" fmla="*/ 128 h 896"/>
                  <a:gd name="T26" fmla="*/ 507 w 1015"/>
                  <a:gd name="T27" fmla="*/ 128 h 896"/>
                  <a:gd name="T28" fmla="*/ 507 w 1015"/>
                  <a:gd name="T29" fmla="*/ 128 h 896"/>
                  <a:gd name="T30" fmla="*/ 507 w 1015"/>
                  <a:gd name="T31" fmla="*/ 0 h 896"/>
                  <a:gd name="T32" fmla="*/ 91 w 1015"/>
                  <a:gd name="T33" fmla="*/ 282 h 896"/>
                  <a:gd name="T34" fmla="*/ 341 w 1015"/>
                  <a:gd name="T35" fmla="*/ 864 h 896"/>
                  <a:gd name="T36" fmla="*/ 507 w 1015"/>
                  <a:gd name="T37" fmla="*/ 896 h 896"/>
                  <a:gd name="T38" fmla="*/ 923 w 1015"/>
                  <a:gd name="T39" fmla="*/ 614 h 896"/>
                  <a:gd name="T40" fmla="*/ 673 w 1015"/>
                  <a:gd name="T41" fmla="*/ 32 h 896"/>
                  <a:gd name="T42" fmla="*/ 507 w 1015"/>
                  <a:gd name="T43"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15" h="896">
                    <a:moveTo>
                      <a:pt x="507" y="128"/>
                    </a:moveTo>
                    <a:cubicBezTo>
                      <a:pt x="548" y="128"/>
                      <a:pt x="588" y="136"/>
                      <a:pt x="626" y="151"/>
                    </a:cubicBezTo>
                    <a:cubicBezTo>
                      <a:pt x="705" y="183"/>
                      <a:pt x="767" y="244"/>
                      <a:pt x="801" y="322"/>
                    </a:cubicBezTo>
                    <a:cubicBezTo>
                      <a:pt x="835" y="401"/>
                      <a:pt x="836" y="487"/>
                      <a:pt x="804" y="567"/>
                    </a:cubicBezTo>
                    <a:cubicBezTo>
                      <a:pt x="780" y="627"/>
                      <a:pt x="739" y="679"/>
                      <a:pt x="685" y="714"/>
                    </a:cubicBezTo>
                    <a:cubicBezTo>
                      <a:pt x="659" y="732"/>
                      <a:pt x="630" y="745"/>
                      <a:pt x="600" y="754"/>
                    </a:cubicBezTo>
                    <a:cubicBezTo>
                      <a:pt x="570" y="764"/>
                      <a:pt x="538" y="768"/>
                      <a:pt x="507" y="768"/>
                    </a:cubicBezTo>
                    <a:cubicBezTo>
                      <a:pt x="467" y="768"/>
                      <a:pt x="427" y="761"/>
                      <a:pt x="389" y="745"/>
                    </a:cubicBezTo>
                    <a:cubicBezTo>
                      <a:pt x="309" y="714"/>
                      <a:pt x="247" y="653"/>
                      <a:pt x="213" y="575"/>
                    </a:cubicBezTo>
                    <a:cubicBezTo>
                      <a:pt x="180" y="496"/>
                      <a:pt x="178" y="409"/>
                      <a:pt x="210" y="330"/>
                    </a:cubicBezTo>
                    <a:cubicBezTo>
                      <a:pt x="234" y="269"/>
                      <a:pt x="276" y="218"/>
                      <a:pt x="330" y="182"/>
                    </a:cubicBezTo>
                    <a:cubicBezTo>
                      <a:pt x="356" y="165"/>
                      <a:pt x="384" y="151"/>
                      <a:pt x="414" y="142"/>
                    </a:cubicBezTo>
                    <a:cubicBezTo>
                      <a:pt x="445" y="133"/>
                      <a:pt x="476" y="128"/>
                      <a:pt x="507" y="128"/>
                    </a:cubicBezTo>
                    <a:cubicBezTo>
                      <a:pt x="507" y="128"/>
                      <a:pt x="507" y="128"/>
                      <a:pt x="507" y="128"/>
                    </a:cubicBezTo>
                    <a:cubicBezTo>
                      <a:pt x="507" y="128"/>
                      <a:pt x="507" y="128"/>
                      <a:pt x="507" y="128"/>
                    </a:cubicBezTo>
                    <a:moveTo>
                      <a:pt x="507" y="0"/>
                    </a:moveTo>
                    <a:cubicBezTo>
                      <a:pt x="329" y="0"/>
                      <a:pt x="161" y="107"/>
                      <a:pt x="91" y="282"/>
                    </a:cubicBezTo>
                    <a:cubicBezTo>
                      <a:pt x="0" y="512"/>
                      <a:pt x="111" y="773"/>
                      <a:pt x="341" y="864"/>
                    </a:cubicBezTo>
                    <a:cubicBezTo>
                      <a:pt x="396" y="886"/>
                      <a:pt x="452" y="896"/>
                      <a:pt x="507" y="896"/>
                    </a:cubicBezTo>
                    <a:cubicBezTo>
                      <a:pt x="685" y="896"/>
                      <a:pt x="853" y="790"/>
                      <a:pt x="923" y="614"/>
                    </a:cubicBezTo>
                    <a:cubicBezTo>
                      <a:pt x="1015" y="385"/>
                      <a:pt x="903" y="124"/>
                      <a:pt x="673" y="32"/>
                    </a:cubicBezTo>
                    <a:cubicBezTo>
                      <a:pt x="619" y="11"/>
                      <a:pt x="563" y="0"/>
                      <a:pt x="5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US" sz="1471"/>
              </a:p>
            </p:txBody>
          </p:sp>
          <p:sp>
            <p:nvSpPr>
              <p:cNvPr id="106" name="Freeform 11">
                <a:extLst>
                  <a:ext uri="{FF2B5EF4-FFF2-40B4-BE49-F238E27FC236}">
                    <a16:creationId xmlns:a16="http://schemas.microsoft.com/office/drawing/2014/main" id="{4C2E82E4-474A-5915-CB7C-A41980FFA637}"/>
                  </a:ext>
                </a:extLst>
              </p:cNvPr>
              <p:cNvSpPr>
                <a:spLocks/>
              </p:cNvSpPr>
              <p:nvPr/>
            </p:nvSpPr>
            <p:spPr bwMode="auto">
              <a:xfrm>
                <a:off x="10303594" y="2880356"/>
                <a:ext cx="225651" cy="201256"/>
              </a:xfrm>
              <a:custGeom>
                <a:avLst/>
                <a:gdLst>
                  <a:gd name="T0" fmla="*/ 28 w 37"/>
                  <a:gd name="T1" fmla="*/ 33 h 33"/>
                  <a:gd name="T2" fmla="*/ 0 w 37"/>
                  <a:gd name="T3" fmla="*/ 21 h 33"/>
                  <a:gd name="T4" fmla="*/ 8 w 37"/>
                  <a:gd name="T5" fmla="*/ 0 h 33"/>
                  <a:gd name="T6" fmla="*/ 37 w 37"/>
                  <a:gd name="T7" fmla="*/ 11 h 33"/>
                  <a:gd name="T8" fmla="*/ 28 w 37"/>
                  <a:gd name="T9" fmla="*/ 33 h 33"/>
                </a:gdLst>
                <a:ahLst/>
                <a:cxnLst>
                  <a:cxn ang="0">
                    <a:pos x="T0" y="T1"/>
                  </a:cxn>
                  <a:cxn ang="0">
                    <a:pos x="T2" y="T3"/>
                  </a:cxn>
                  <a:cxn ang="0">
                    <a:pos x="T4" y="T5"/>
                  </a:cxn>
                  <a:cxn ang="0">
                    <a:pos x="T6" y="T7"/>
                  </a:cxn>
                  <a:cxn ang="0">
                    <a:pos x="T8" y="T9"/>
                  </a:cxn>
                </a:cxnLst>
                <a:rect l="0" t="0" r="r" b="b"/>
                <a:pathLst>
                  <a:path w="37" h="33">
                    <a:moveTo>
                      <a:pt x="28" y="33"/>
                    </a:moveTo>
                    <a:lnTo>
                      <a:pt x="0" y="21"/>
                    </a:lnTo>
                    <a:lnTo>
                      <a:pt x="8" y="0"/>
                    </a:lnTo>
                    <a:lnTo>
                      <a:pt x="37" y="11"/>
                    </a:lnTo>
                    <a:lnTo>
                      <a:pt x="2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US" sz="1471"/>
              </a:p>
            </p:txBody>
          </p:sp>
          <p:sp>
            <p:nvSpPr>
              <p:cNvPr id="107" name="Freeform 12">
                <a:extLst>
                  <a:ext uri="{FF2B5EF4-FFF2-40B4-BE49-F238E27FC236}">
                    <a16:creationId xmlns:a16="http://schemas.microsoft.com/office/drawing/2014/main" id="{85D1676D-05F1-94E2-7224-204BF3EAC0CD}"/>
                  </a:ext>
                </a:extLst>
              </p:cNvPr>
              <p:cNvSpPr>
                <a:spLocks/>
              </p:cNvSpPr>
              <p:nvPr/>
            </p:nvSpPr>
            <p:spPr bwMode="auto">
              <a:xfrm>
                <a:off x="11322074" y="2429054"/>
                <a:ext cx="201256" cy="231750"/>
              </a:xfrm>
              <a:custGeom>
                <a:avLst/>
                <a:gdLst>
                  <a:gd name="T0" fmla="*/ 33 w 33"/>
                  <a:gd name="T1" fmla="*/ 9 h 38"/>
                  <a:gd name="T2" fmla="*/ 22 w 33"/>
                  <a:gd name="T3" fmla="*/ 38 h 38"/>
                  <a:gd name="T4" fmla="*/ 0 w 33"/>
                  <a:gd name="T5" fmla="*/ 29 h 38"/>
                  <a:gd name="T6" fmla="*/ 12 w 33"/>
                  <a:gd name="T7" fmla="*/ 0 h 38"/>
                  <a:gd name="T8" fmla="*/ 33 w 33"/>
                  <a:gd name="T9" fmla="*/ 9 h 38"/>
                </a:gdLst>
                <a:ahLst/>
                <a:cxnLst>
                  <a:cxn ang="0">
                    <a:pos x="T0" y="T1"/>
                  </a:cxn>
                  <a:cxn ang="0">
                    <a:pos x="T2" y="T3"/>
                  </a:cxn>
                  <a:cxn ang="0">
                    <a:pos x="T4" y="T5"/>
                  </a:cxn>
                  <a:cxn ang="0">
                    <a:pos x="T6" y="T7"/>
                  </a:cxn>
                  <a:cxn ang="0">
                    <a:pos x="T8" y="T9"/>
                  </a:cxn>
                </a:cxnLst>
                <a:rect l="0" t="0" r="r" b="b"/>
                <a:pathLst>
                  <a:path w="33" h="38">
                    <a:moveTo>
                      <a:pt x="33" y="9"/>
                    </a:moveTo>
                    <a:lnTo>
                      <a:pt x="22" y="38"/>
                    </a:lnTo>
                    <a:lnTo>
                      <a:pt x="0" y="29"/>
                    </a:lnTo>
                    <a:lnTo>
                      <a:pt x="12" y="0"/>
                    </a:lnTo>
                    <a:lnTo>
                      <a:pt x="3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US" sz="1471"/>
              </a:p>
            </p:txBody>
          </p:sp>
          <p:sp>
            <p:nvSpPr>
              <p:cNvPr id="108" name="Freeform 13">
                <a:extLst>
                  <a:ext uri="{FF2B5EF4-FFF2-40B4-BE49-F238E27FC236}">
                    <a16:creationId xmlns:a16="http://schemas.microsoft.com/office/drawing/2014/main" id="{F5B6F6D8-5AC5-43E4-9C9B-8F88833DC66B}"/>
                  </a:ext>
                </a:extLst>
              </p:cNvPr>
              <p:cNvSpPr>
                <a:spLocks/>
              </p:cNvSpPr>
              <p:nvPr/>
            </p:nvSpPr>
            <p:spPr bwMode="auto">
              <a:xfrm>
                <a:off x="9882785" y="1855778"/>
                <a:ext cx="201256" cy="225651"/>
              </a:xfrm>
              <a:custGeom>
                <a:avLst/>
                <a:gdLst>
                  <a:gd name="T0" fmla="*/ 33 w 33"/>
                  <a:gd name="T1" fmla="*/ 9 h 37"/>
                  <a:gd name="T2" fmla="*/ 22 w 33"/>
                  <a:gd name="T3" fmla="*/ 37 h 37"/>
                  <a:gd name="T4" fmla="*/ 0 w 33"/>
                  <a:gd name="T5" fmla="*/ 29 h 37"/>
                  <a:gd name="T6" fmla="*/ 11 w 33"/>
                  <a:gd name="T7" fmla="*/ 0 h 37"/>
                  <a:gd name="T8" fmla="*/ 33 w 33"/>
                  <a:gd name="T9" fmla="*/ 9 h 37"/>
                </a:gdLst>
                <a:ahLst/>
                <a:cxnLst>
                  <a:cxn ang="0">
                    <a:pos x="T0" y="T1"/>
                  </a:cxn>
                  <a:cxn ang="0">
                    <a:pos x="T2" y="T3"/>
                  </a:cxn>
                  <a:cxn ang="0">
                    <a:pos x="T4" y="T5"/>
                  </a:cxn>
                  <a:cxn ang="0">
                    <a:pos x="T6" y="T7"/>
                  </a:cxn>
                  <a:cxn ang="0">
                    <a:pos x="T8" y="T9"/>
                  </a:cxn>
                </a:cxnLst>
                <a:rect l="0" t="0" r="r" b="b"/>
                <a:pathLst>
                  <a:path w="33" h="37">
                    <a:moveTo>
                      <a:pt x="33" y="9"/>
                    </a:moveTo>
                    <a:lnTo>
                      <a:pt x="22" y="37"/>
                    </a:lnTo>
                    <a:lnTo>
                      <a:pt x="0" y="29"/>
                    </a:lnTo>
                    <a:lnTo>
                      <a:pt x="11" y="0"/>
                    </a:lnTo>
                    <a:lnTo>
                      <a:pt x="3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US" sz="1471"/>
              </a:p>
            </p:txBody>
          </p:sp>
          <p:sp>
            <p:nvSpPr>
              <p:cNvPr id="109" name="Freeform 14">
                <a:extLst>
                  <a:ext uri="{FF2B5EF4-FFF2-40B4-BE49-F238E27FC236}">
                    <a16:creationId xmlns:a16="http://schemas.microsoft.com/office/drawing/2014/main" id="{94EF1822-0A47-0055-4951-88459BD8A4B8}"/>
                  </a:ext>
                </a:extLst>
              </p:cNvPr>
              <p:cNvSpPr>
                <a:spLocks/>
              </p:cNvSpPr>
              <p:nvPr/>
            </p:nvSpPr>
            <p:spPr bwMode="auto">
              <a:xfrm>
                <a:off x="9888884" y="2447350"/>
                <a:ext cx="201256" cy="231750"/>
              </a:xfrm>
              <a:custGeom>
                <a:avLst/>
                <a:gdLst>
                  <a:gd name="T0" fmla="*/ 21 w 33"/>
                  <a:gd name="T1" fmla="*/ 0 h 38"/>
                  <a:gd name="T2" fmla="*/ 33 w 33"/>
                  <a:gd name="T3" fmla="*/ 29 h 38"/>
                  <a:gd name="T4" fmla="*/ 12 w 33"/>
                  <a:gd name="T5" fmla="*/ 38 h 38"/>
                  <a:gd name="T6" fmla="*/ 0 w 33"/>
                  <a:gd name="T7" fmla="*/ 9 h 38"/>
                  <a:gd name="T8" fmla="*/ 21 w 33"/>
                  <a:gd name="T9" fmla="*/ 0 h 38"/>
                </a:gdLst>
                <a:ahLst/>
                <a:cxnLst>
                  <a:cxn ang="0">
                    <a:pos x="T0" y="T1"/>
                  </a:cxn>
                  <a:cxn ang="0">
                    <a:pos x="T2" y="T3"/>
                  </a:cxn>
                  <a:cxn ang="0">
                    <a:pos x="T4" y="T5"/>
                  </a:cxn>
                  <a:cxn ang="0">
                    <a:pos x="T6" y="T7"/>
                  </a:cxn>
                  <a:cxn ang="0">
                    <a:pos x="T8" y="T9"/>
                  </a:cxn>
                </a:cxnLst>
                <a:rect l="0" t="0" r="r" b="b"/>
                <a:pathLst>
                  <a:path w="33" h="38">
                    <a:moveTo>
                      <a:pt x="21" y="0"/>
                    </a:moveTo>
                    <a:lnTo>
                      <a:pt x="33" y="29"/>
                    </a:lnTo>
                    <a:lnTo>
                      <a:pt x="12" y="38"/>
                    </a:lnTo>
                    <a:lnTo>
                      <a:pt x="0" y="9"/>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US" sz="1471"/>
              </a:p>
            </p:txBody>
          </p:sp>
          <p:sp>
            <p:nvSpPr>
              <p:cNvPr id="110" name="Freeform 15">
                <a:extLst>
                  <a:ext uri="{FF2B5EF4-FFF2-40B4-BE49-F238E27FC236}">
                    <a16:creationId xmlns:a16="http://schemas.microsoft.com/office/drawing/2014/main" id="{4EB99CC7-F415-9142-136B-CF2CE74C0DBD}"/>
                  </a:ext>
                </a:extLst>
              </p:cNvPr>
              <p:cNvSpPr>
                <a:spLocks/>
              </p:cNvSpPr>
              <p:nvPr/>
            </p:nvSpPr>
            <p:spPr bwMode="auto">
              <a:xfrm>
                <a:off x="11309877" y="1837482"/>
                <a:ext cx="207355" cy="225651"/>
              </a:xfrm>
              <a:custGeom>
                <a:avLst/>
                <a:gdLst>
                  <a:gd name="T0" fmla="*/ 22 w 34"/>
                  <a:gd name="T1" fmla="*/ 0 h 37"/>
                  <a:gd name="T2" fmla="*/ 34 w 34"/>
                  <a:gd name="T3" fmla="*/ 28 h 37"/>
                  <a:gd name="T4" fmla="*/ 13 w 34"/>
                  <a:gd name="T5" fmla="*/ 37 h 37"/>
                  <a:gd name="T6" fmla="*/ 0 w 34"/>
                  <a:gd name="T7" fmla="*/ 9 h 37"/>
                  <a:gd name="T8" fmla="*/ 22 w 34"/>
                  <a:gd name="T9" fmla="*/ 0 h 37"/>
                </a:gdLst>
                <a:ahLst/>
                <a:cxnLst>
                  <a:cxn ang="0">
                    <a:pos x="T0" y="T1"/>
                  </a:cxn>
                  <a:cxn ang="0">
                    <a:pos x="T2" y="T3"/>
                  </a:cxn>
                  <a:cxn ang="0">
                    <a:pos x="T4" y="T5"/>
                  </a:cxn>
                  <a:cxn ang="0">
                    <a:pos x="T6" y="T7"/>
                  </a:cxn>
                  <a:cxn ang="0">
                    <a:pos x="T8" y="T9"/>
                  </a:cxn>
                </a:cxnLst>
                <a:rect l="0" t="0" r="r" b="b"/>
                <a:pathLst>
                  <a:path w="34" h="37">
                    <a:moveTo>
                      <a:pt x="22" y="0"/>
                    </a:moveTo>
                    <a:lnTo>
                      <a:pt x="34" y="28"/>
                    </a:lnTo>
                    <a:lnTo>
                      <a:pt x="13" y="37"/>
                    </a:lnTo>
                    <a:lnTo>
                      <a:pt x="0" y="9"/>
                    </a:ln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US" sz="1471"/>
              </a:p>
            </p:txBody>
          </p:sp>
          <p:sp>
            <p:nvSpPr>
              <p:cNvPr id="111" name="Freeform 16">
                <a:extLst>
                  <a:ext uri="{FF2B5EF4-FFF2-40B4-BE49-F238E27FC236}">
                    <a16:creationId xmlns:a16="http://schemas.microsoft.com/office/drawing/2014/main" id="{0B7528A0-BBE0-C11E-8219-D2F5EFCABAC4}"/>
                  </a:ext>
                </a:extLst>
              </p:cNvPr>
              <p:cNvSpPr>
                <a:spLocks/>
              </p:cNvSpPr>
              <p:nvPr/>
            </p:nvSpPr>
            <p:spPr bwMode="auto">
              <a:xfrm>
                <a:off x="10895166" y="2868159"/>
                <a:ext cx="231750" cy="201256"/>
              </a:xfrm>
              <a:custGeom>
                <a:avLst/>
                <a:gdLst>
                  <a:gd name="T0" fmla="*/ 0 w 38"/>
                  <a:gd name="T1" fmla="*/ 12 h 33"/>
                  <a:gd name="T2" fmla="*/ 28 w 38"/>
                  <a:gd name="T3" fmla="*/ 0 h 33"/>
                  <a:gd name="T4" fmla="*/ 38 w 38"/>
                  <a:gd name="T5" fmla="*/ 21 h 33"/>
                  <a:gd name="T6" fmla="*/ 9 w 38"/>
                  <a:gd name="T7" fmla="*/ 33 h 33"/>
                  <a:gd name="T8" fmla="*/ 0 w 38"/>
                  <a:gd name="T9" fmla="*/ 12 h 33"/>
                </a:gdLst>
                <a:ahLst/>
                <a:cxnLst>
                  <a:cxn ang="0">
                    <a:pos x="T0" y="T1"/>
                  </a:cxn>
                  <a:cxn ang="0">
                    <a:pos x="T2" y="T3"/>
                  </a:cxn>
                  <a:cxn ang="0">
                    <a:pos x="T4" y="T5"/>
                  </a:cxn>
                  <a:cxn ang="0">
                    <a:pos x="T6" y="T7"/>
                  </a:cxn>
                  <a:cxn ang="0">
                    <a:pos x="T8" y="T9"/>
                  </a:cxn>
                </a:cxnLst>
                <a:rect l="0" t="0" r="r" b="b"/>
                <a:pathLst>
                  <a:path w="38" h="33">
                    <a:moveTo>
                      <a:pt x="0" y="12"/>
                    </a:moveTo>
                    <a:lnTo>
                      <a:pt x="28" y="0"/>
                    </a:lnTo>
                    <a:lnTo>
                      <a:pt x="38" y="21"/>
                    </a:lnTo>
                    <a:lnTo>
                      <a:pt x="9" y="33"/>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US" sz="1471"/>
              </a:p>
            </p:txBody>
          </p:sp>
        </p:grpSp>
        <p:grpSp>
          <p:nvGrpSpPr>
            <p:cNvPr id="93" name="Group 92">
              <a:extLst>
                <a:ext uri="{FF2B5EF4-FFF2-40B4-BE49-F238E27FC236}">
                  <a16:creationId xmlns:a16="http://schemas.microsoft.com/office/drawing/2014/main" id="{35825E4A-3581-C17A-2480-13CDDD95D0B8}"/>
                </a:ext>
              </a:extLst>
            </p:cNvPr>
            <p:cNvGrpSpPr/>
            <p:nvPr/>
          </p:nvGrpSpPr>
          <p:grpSpPr>
            <a:xfrm>
              <a:off x="7737596" y="2269557"/>
              <a:ext cx="833486" cy="833487"/>
              <a:chOff x="9242424" y="2721790"/>
              <a:chExt cx="1000183" cy="1000184"/>
            </a:xfrm>
          </p:grpSpPr>
          <p:sp>
            <p:nvSpPr>
              <p:cNvPr id="94" name="Rectangle 7">
                <a:extLst>
                  <a:ext uri="{FF2B5EF4-FFF2-40B4-BE49-F238E27FC236}">
                    <a16:creationId xmlns:a16="http://schemas.microsoft.com/office/drawing/2014/main" id="{AB360449-9981-BF8C-5799-FAE77E744FD0}"/>
                  </a:ext>
                </a:extLst>
              </p:cNvPr>
              <p:cNvSpPr>
                <a:spLocks noChangeArrowheads="1"/>
              </p:cNvSpPr>
              <p:nvPr/>
            </p:nvSpPr>
            <p:spPr bwMode="auto">
              <a:xfrm>
                <a:off x="9699825" y="3636592"/>
                <a:ext cx="103678" cy="85382"/>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endParaRPr lang="en-US" sz="1471"/>
              </a:p>
            </p:txBody>
          </p:sp>
          <p:sp>
            <p:nvSpPr>
              <p:cNvPr id="95" name="Freeform 8">
                <a:extLst>
                  <a:ext uri="{FF2B5EF4-FFF2-40B4-BE49-F238E27FC236}">
                    <a16:creationId xmlns:a16="http://schemas.microsoft.com/office/drawing/2014/main" id="{9A0EE1FA-044D-AEC6-2D39-B4960AF1A030}"/>
                  </a:ext>
                </a:extLst>
              </p:cNvPr>
              <p:cNvSpPr>
                <a:spLocks/>
              </p:cNvSpPr>
              <p:nvPr/>
            </p:nvSpPr>
            <p:spPr bwMode="auto">
              <a:xfrm>
                <a:off x="9242424" y="3166994"/>
                <a:ext cx="91480" cy="109776"/>
              </a:xfrm>
              <a:custGeom>
                <a:avLst/>
                <a:gdLst>
                  <a:gd name="T0" fmla="*/ 15 w 15"/>
                  <a:gd name="T1" fmla="*/ 0 h 18"/>
                  <a:gd name="T2" fmla="*/ 15 w 15"/>
                  <a:gd name="T3" fmla="*/ 17 h 18"/>
                  <a:gd name="T4" fmla="*/ 0 w 15"/>
                  <a:gd name="T5" fmla="*/ 18 h 18"/>
                  <a:gd name="T6" fmla="*/ 0 w 15"/>
                  <a:gd name="T7" fmla="*/ 1 h 18"/>
                  <a:gd name="T8" fmla="*/ 15 w 15"/>
                  <a:gd name="T9" fmla="*/ 0 h 18"/>
                </a:gdLst>
                <a:ahLst/>
                <a:cxnLst>
                  <a:cxn ang="0">
                    <a:pos x="T0" y="T1"/>
                  </a:cxn>
                  <a:cxn ang="0">
                    <a:pos x="T2" y="T3"/>
                  </a:cxn>
                  <a:cxn ang="0">
                    <a:pos x="T4" y="T5"/>
                  </a:cxn>
                  <a:cxn ang="0">
                    <a:pos x="T6" y="T7"/>
                  </a:cxn>
                  <a:cxn ang="0">
                    <a:pos x="T8" y="T9"/>
                  </a:cxn>
                </a:cxnLst>
                <a:rect l="0" t="0" r="r" b="b"/>
                <a:pathLst>
                  <a:path w="15" h="18">
                    <a:moveTo>
                      <a:pt x="15" y="0"/>
                    </a:moveTo>
                    <a:lnTo>
                      <a:pt x="15" y="17"/>
                    </a:lnTo>
                    <a:lnTo>
                      <a:pt x="0" y="18"/>
                    </a:lnTo>
                    <a:lnTo>
                      <a:pt x="0" y="1"/>
                    </a:lnTo>
                    <a:lnTo>
                      <a:pt x="15" y="0"/>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US" sz="1471"/>
              </a:p>
            </p:txBody>
          </p:sp>
          <p:sp>
            <p:nvSpPr>
              <p:cNvPr id="96" name="Freeform 9">
                <a:extLst>
                  <a:ext uri="{FF2B5EF4-FFF2-40B4-BE49-F238E27FC236}">
                    <a16:creationId xmlns:a16="http://schemas.microsoft.com/office/drawing/2014/main" id="{5746B6AE-E752-D0C4-ADFB-93215D714903}"/>
                  </a:ext>
                </a:extLst>
              </p:cNvPr>
              <p:cNvSpPr>
                <a:spLocks/>
              </p:cNvSpPr>
              <p:nvPr/>
            </p:nvSpPr>
            <p:spPr bwMode="auto">
              <a:xfrm>
                <a:off x="9352200" y="3478027"/>
                <a:ext cx="140270" cy="134171"/>
              </a:xfrm>
              <a:custGeom>
                <a:avLst/>
                <a:gdLst>
                  <a:gd name="T0" fmla="*/ 10 w 23"/>
                  <a:gd name="T1" fmla="*/ 0 h 22"/>
                  <a:gd name="T2" fmla="*/ 23 w 23"/>
                  <a:gd name="T3" fmla="*/ 13 h 22"/>
                  <a:gd name="T4" fmla="*/ 13 w 23"/>
                  <a:gd name="T5" fmla="*/ 22 h 22"/>
                  <a:gd name="T6" fmla="*/ 0 w 23"/>
                  <a:gd name="T7" fmla="*/ 10 h 22"/>
                  <a:gd name="T8" fmla="*/ 10 w 23"/>
                  <a:gd name="T9" fmla="*/ 0 h 22"/>
                </a:gdLst>
                <a:ahLst/>
                <a:cxnLst>
                  <a:cxn ang="0">
                    <a:pos x="T0" y="T1"/>
                  </a:cxn>
                  <a:cxn ang="0">
                    <a:pos x="T2" y="T3"/>
                  </a:cxn>
                  <a:cxn ang="0">
                    <a:pos x="T4" y="T5"/>
                  </a:cxn>
                  <a:cxn ang="0">
                    <a:pos x="T6" y="T7"/>
                  </a:cxn>
                  <a:cxn ang="0">
                    <a:pos x="T8" y="T9"/>
                  </a:cxn>
                </a:cxnLst>
                <a:rect l="0" t="0" r="r" b="b"/>
                <a:pathLst>
                  <a:path w="23" h="22">
                    <a:moveTo>
                      <a:pt x="10" y="0"/>
                    </a:moveTo>
                    <a:lnTo>
                      <a:pt x="23" y="13"/>
                    </a:lnTo>
                    <a:lnTo>
                      <a:pt x="13" y="22"/>
                    </a:lnTo>
                    <a:lnTo>
                      <a:pt x="0" y="10"/>
                    </a:lnTo>
                    <a:lnTo>
                      <a:pt x="10" y="0"/>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US" sz="1471"/>
              </a:p>
            </p:txBody>
          </p:sp>
          <p:sp>
            <p:nvSpPr>
              <p:cNvPr id="97" name="Freeform 17">
                <a:extLst>
                  <a:ext uri="{FF2B5EF4-FFF2-40B4-BE49-F238E27FC236}">
                    <a16:creationId xmlns:a16="http://schemas.microsoft.com/office/drawing/2014/main" id="{0F1057D0-82BB-8DF3-6481-157CB06B6DF2}"/>
                  </a:ext>
                </a:extLst>
              </p:cNvPr>
              <p:cNvSpPr>
                <a:spLocks noEditPoints="1"/>
              </p:cNvSpPr>
              <p:nvPr/>
            </p:nvSpPr>
            <p:spPr bwMode="auto">
              <a:xfrm>
                <a:off x="9309509" y="2794975"/>
                <a:ext cx="859914" cy="859914"/>
              </a:xfrm>
              <a:custGeom>
                <a:avLst/>
                <a:gdLst>
                  <a:gd name="T0" fmla="*/ 258 w 516"/>
                  <a:gd name="T1" fmla="*/ 128 h 512"/>
                  <a:gd name="T2" fmla="*/ 348 w 516"/>
                  <a:gd name="T3" fmla="*/ 165 h 512"/>
                  <a:gd name="T4" fmla="*/ 386 w 516"/>
                  <a:gd name="T5" fmla="*/ 254 h 512"/>
                  <a:gd name="T6" fmla="*/ 350 w 516"/>
                  <a:gd name="T7" fmla="*/ 345 h 512"/>
                  <a:gd name="T8" fmla="*/ 260 w 516"/>
                  <a:gd name="T9" fmla="*/ 384 h 512"/>
                  <a:gd name="T10" fmla="*/ 258 w 516"/>
                  <a:gd name="T11" fmla="*/ 384 h 512"/>
                  <a:gd name="T12" fmla="*/ 168 w 516"/>
                  <a:gd name="T13" fmla="*/ 347 h 512"/>
                  <a:gd name="T14" fmla="*/ 130 w 516"/>
                  <a:gd name="T15" fmla="*/ 258 h 512"/>
                  <a:gd name="T16" fmla="*/ 166 w 516"/>
                  <a:gd name="T17" fmla="*/ 167 h 512"/>
                  <a:gd name="T18" fmla="*/ 256 w 516"/>
                  <a:gd name="T19" fmla="*/ 128 h 512"/>
                  <a:gd name="T20" fmla="*/ 258 w 516"/>
                  <a:gd name="T21" fmla="*/ 128 h 512"/>
                  <a:gd name="T22" fmla="*/ 258 w 516"/>
                  <a:gd name="T23" fmla="*/ 128 h 512"/>
                  <a:gd name="T24" fmla="*/ 258 w 516"/>
                  <a:gd name="T25" fmla="*/ 128 h 512"/>
                  <a:gd name="T26" fmla="*/ 258 w 516"/>
                  <a:gd name="T27" fmla="*/ 0 h 512"/>
                  <a:gd name="T28" fmla="*/ 255 w 516"/>
                  <a:gd name="T29" fmla="*/ 0 h 512"/>
                  <a:gd name="T30" fmla="*/ 2 w 516"/>
                  <a:gd name="T31" fmla="*/ 259 h 512"/>
                  <a:gd name="T32" fmla="*/ 258 w 516"/>
                  <a:gd name="T33" fmla="*/ 512 h 512"/>
                  <a:gd name="T34" fmla="*/ 261 w 516"/>
                  <a:gd name="T35" fmla="*/ 512 h 512"/>
                  <a:gd name="T36" fmla="*/ 514 w 516"/>
                  <a:gd name="T37" fmla="*/ 253 h 512"/>
                  <a:gd name="T38" fmla="*/ 258 w 516"/>
                  <a:gd name="T3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6" h="512">
                    <a:moveTo>
                      <a:pt x="258" y="128"/>
                    </a:moveTo>
                    <a:cubicBezTo>
                      <a:pt x="292" y="128"/>
                      <a:pt x="324" y="141"/>
                      <a:pt x="348" y="165"/>
                    </a:cubicBezTo>
                    <a:cubicBezTo>
                      <a:pt x="372" y="189"/>
                      <a:pt x="386" y="220"/>
                      <a:pt x="386" y="254"/>
                    </a:cubicBezTo>
                    <a:cubicBezTo>
                      <a:pt x="386" y="288"/>
                      <a:pt x="374" y="321"/>
                      <a:pt x="350" y="345"/>
                    </a:cubicBezTo>
                    <a:cubicBezTo>
                      <a:pt x="326" y="370"/>
                      <a:pt x="294" y="383"/>
                      <a:pt x="260" y="384"/>
                    </a:cubicBezTo>
                    <a:cubicBezTo>
                      <a:pt x="259" y="384"/>
                      <a:pt x="259" y="384"/>
                      <a:pt x="258" y="384"/>
                    </a:cubicBezTo>
                    <a:cubicBezTo>
                      <a:pt x="224" y="384"/>
                      <a:pt x="192" y="371"/>
                      <a:pt x="168" y="347"/>
                    </a:cubicBezTo>
                    <a:cubicBezTo>
                      <a:pt x="144" y="323"/>
                      <a:pt x="130" y="291"/>
                      <a:pt x="130" y="258"/>
                    </a:cubicBezTo>
                    <a:cubicBezTo>
                      <a:pt x="130" y="223"/>
                      <a:pt x="143" y="191"/>
                      <a:pt x="166" y="167"/>
                    </a:cubicBezTo>
                    <a:cubicBezTo>
                      <a:pt x="190" y="142"/>
                      <a:pt x="222" y="128"/>
                      <a:pt x="256" y="128"/>
                    </a:cubicBezTo>
                    <a:cubicBezTo>
                      <a:pt x="257" y="128"/>
                      <a:pt x="258" y="128"/>
                      <a:pt x="258" y="128"/>
                    </a:cubicBezTo>
                    <a:cubicBezTo>
                      <a:pt x="258" y="128"/>
                      <a:pt x="258" y="128"/>
                      <a:pt x="258" y="128"/>
                    </a:cubicBezTo>
                    <a:cubicBezTo>
                      <a:pt x="258" y="128"/>
                      <a:pt x="258" y="128"/>
                      <a:pt x="258" y="128"/>
                    </a:cubicBezTo>
                    <a:moveTo>
                      <a:pt x="258" y="0"/>
                    </a:moveTo>
                    <a:cubicBezTo>
                      <a:pt x="257" y="0"/>
                      <a:pt x="256" y="0"/>
                      <a:pt x="255" y="0"/>
                    </a:cubicBezTo>
                    <a:cubicBezTo>
                      <a:pt x="113" y="2"/>
                      <a:pt x="0" y="118"/>
                      <a:pt x="2" y="259"/>
                    </a:cubicBezTo>
                    <a:cubicBezTo>
                      <a:pt x="4" y="399"/>
                      <a:pt x="118" y="512"/>
                      <a:pt x="258" y="512"/>
                    </a:cubicBezTo>
                    <a:cubicBezTo>
                      <a:pt x="259" y="512"/>
                      <a:pt x="260" y="512"/>
                      <a:pt x="261" y="512"/>
                    </a:cubicBezTo>
                    <a:cubicBezTo>
                      <a:pt x="403" y="510"/>
                      <a:pt x="516" y="394"/>
                      <a:pt x="514" y="253"/>
                    </a:cubicBezTo>
                    <a:cubicBezTo>
                      <a:pt x="512" y="112"/>
                      <a:pt x="398" y="0"/>
                      <a:pt x="258"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US" sz="1471"/>
              </a:p>
            </p:txBody>
          </p:sp>
          <p:sp>
            <p:nvSpPr>
              <p:cNvPr id="98" name="Freeform 18">
                <a:extLst>
                  <a:ext uri="{FF2B5EF4-FFF2-40B4-BE49-F238E27FC236}">
                    <a16:creationId xmlns:a16="http://schemas.microsoft.com/office/drawing/2014/main" id="{999090D0-AD00-5828-63DB-E128740171C7}"/>
                  </a:ext>
                </a:extLst>
              </p:cNvPr>
              <p:cNvSpPr>
                <a:spLocks/>
              </p:cNvSpPr>
              <p:nvPr/>
            </p:nvSpPr>
            <p:spPr bwMode="auto">
              <a:xfrm>
                <a:off x="9681529" y="2721790"/>
                <a:ext cx="103678" cy="91480"/>
              </a:xfrm>
              <a:custGeom>
                <a:avLst/>
                <a:gdLst>
                  <a:gd name="T0" fmla="*/ 17 w 17"/>
                  <a:gd name="T1" fmla="*/ 14 h 15"/>
                  <a:gd name="T2" fmla="*/ 0 w 17"/>
                  <a:gd name="T3" fmla="*/ 15 h 15"/>
                  <a:gd name="T4" fmla="*/ 0 w 17"/>
                  <a:gd name="T5" fmla="*/ 0 h 15"/>
                  <a:gd name="T6" fmla="*/ 17 w 17"/>
                  <a:gd name="T7" fmla="*/ 0 h 15"/>
                  <a:gd name="T8" fmla="*/ 17 w 17"/>
                  <a:gd name="T9" fmla="*/ 14 h 15"/>
                </a:gdLst>
                <a:ahLst/>
                <a:cxnLst>
                  <a:cxn ang="0">
                    <a:pos x="T0" y="T1"/>
                  </a:cxn>
                  <a:cxn ang="0">
                    <a:pos x="T2" y="T3"/>
                  </a:cxn>
                  <a:cxn ang="0">
                    <a:pos x="T4" y="T5"/>
                  </a:cxn>
                  <a:cxn ang="0">
                    <a:pos x="T6" y="T7"/>
                  </a:cxn>
                  <a:cxn ang="0">
                    <a:pos x="T8" y="T9"/>
                  </a:cxn>
                </a:cxnLst>
                <a:rect l="0" t="0" r="r" b="b"/>
                <a:pathLst>
                  <a:path w="17" h="15">
                    <a:moveTo>
                      <a:pt x="17" y="14"/>
                    </a:moveTo>
                    <a:lnTo>
                      <a:pt x="0" y="15"/>
                    </a:lnTo>
                    <a:lnTo>
                      <a:pt x="0" y="0"/>
                    </a:lnTo>
                    <a:lnTo>
                      <a:pt x="17" y="0"/>
                    </a:lnTo>
                    <a:lnTo>
                      <a:pt x="17" y="14"/>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US" sz="1471"/>
              </a:p>
            </p:txBody>
          </p:sp>
          <p:sp>
            <p:nvSpPr>
              <p:cNvPr id="99" name="Freeform 19">
                <a:extLst>
                  <a:ext uri="{FF2B5EF4-FFF2-40B4-BE49-F238E27FC236}">
                    <a16:creationId xmlns:a16="http://schemas.microsoft.com/office/drawing/2014/main" id="{01B70388-6B3D-8DE7-928A-442C40F50A39}"/>
                  </a:ext>
                </a:extLst>
              </p:cNvPr>
              <p:cNvSpPr>
                <a:spLocks/>
              </p:cNvSpPr>
              <p:nvPr/>
            </p:nvSpPr>
            <p:spPr bwMode="auto">
              <a:xfrm>
                <a:off x="10151127" y="3166994"/>
                <a:ext cx="91480" cy="109776"/>
              </a:xfrm>
              <a:custGeom>
                <a:avLst/>
                <a:gdLst>
                  <a:gd name="T0" fmla="*/ 14 w 15"/>
                  <a:gd name="T1" fmla="*/ 0 h 18"/>
                  <a:gd name="T2" fmla="*/ 15 w 15"/>
                  <a:gd name="T3" fmla="*/ 17 h 18"/>
                  <a:gd name="T4" fmla="*/ 0 w 15"/>
                  <a:gd name="T5" fmla="*/ 18 h 18"/>
                  <a:gd name="T6" fmla="*/ 0 w 15"/>
                  <a:gd name="T7" fmla="*/ 1 h 18"/>
                  <a:gd name="T8" fmla="*/ 14 w 15"/>
                  <a:gd name="T9" fmla="*/ 0 h 18"/>
                </a:gdLst>
                <a:ahLst/>
                <a:cxnLst>
                  <a:cxn ang="0">
                    <a:pos x="T0" y="T1"/>
                  </a:cxn>
                  <a:cxn ang="0">
                    <a:pos x="T2" y="T3"/>
                  </a:cxn>
                  <a:cxn ang="0">
                    <a:pos x="T4" y="T5"/>
                  </a:cxn>
                  <a:cxn ang="0">
                    <a:pos x="T6" y="T7"/>
                  </a:cxn>
                  <a:cxn ang="0">
                    <a:pos x="T8" y="T9"/>
                  </a:cxn>
                </a:cxnLst>
                <a:rect l="0" t="0" r="r" b="b"/>
                <a:pathLst>
                  <a:path w="15" h="18">
                    <a:moveTo>
                      <a:pt x="14" y="0"/>
                    </a:moveTo>
                    <a:lnTo>
                      <a:pt x="15" y="17"/>
                    </a:lnTo>
                    <a:lnTo>
                      <a:pt x="0" y="18"/>
                    </a:lnTo>
                    <a:lnTo>
                      <a:pt x="0" y="1"/>
                    </a:lnTo>
                    <a:lnTo>
                      <a:pt x="14" y="0"/>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US" sz="1471"/>
              </a:p>
            </p:txBody>
          </p:sp>
          <p:sp>
            <p:nvSpPr>
              <p:cNvPr id="100" name="Freeform 20">
                <a:extLst>
                  <a:ext uri="{FF2B5EF4-FFF2-40B4-BE49-F238E27FC236}">
                    <a16:creationId xmlns:a16="http://schemas.microsoft.com/office/drawing/2014/main" id="{4FDF5B24-06F3-4518-7FCA-CE997DC5AC77}"/>
                  </a:ext>
                </a:extLst>
              </p:cNvPr>
              <p:cNvSpPr>
                <a:spLocks/>
              </p:cNvSpPr>
              <p:nvPr/>
            </p:nvSpPr>
            <p:spPr bwMode="auto">
              <a:xfrm>
                <a:off x="9992562" y="2831567"/>
                <a:ext cx="140270" cy="134171"/>
              </a:xfrm>
              <a:custGeom>
                <a:avLst/>
                <a:gdLst>
                  <a:gd name="T0" fmla="*/ 10 w 23"/>
                  <a:gd name="T1" fmla="*/ 0 h 22"/>
                  <a:gd name="T2" fmla="*/ 23 w 23"/>
                  <a:gd name="T3" fmla="*/ 13 h 22"/>
                  <a:gd name="T4" fmla="*/ 13 w 23"/>
                  <a:gd name="T5" fmla="*/ 22 h 22"/>
                  <a:gd name="T6" fmla="*/ 0 w 23"/>
                  <a:gd name="T7" fmla="*/ 10 h 22"/>
                  <a:gd name="T8" fmla="*/ 10 w 23"/>
                  <a:gd name="T9" fmla="*/ 0 h 22"/>
                </a:gdLst>
                <a:ahLst/>
                <a:cxnLst>
                  <a:cxn ang="0">
                    <a:pos x="T0" y="T1"/>
                  </a:cxn>
                  <a:cxn ang="0">
                    <a:pos x="T2" y="T3"/>
                  </a:cxn>
                  <a:cxn ang="0">
                    <a:pos x="T4" y="T5"/>
                  </a:cxn>
                  <a:cxn ang="0">
                    <a:pos x="T6" y="T7"/>
                  </a:cxn>
                  <a:cxn ang="0">
                    <a:pos x="T8" y="T9"/>
                  </a:cxn>
                </a:cxnLst>
                <a:rect l="0" t="0" r="r" b="b"/>
                <a:pathLst>
                  <a:path w="23" h="22">
                    <a:moveTo>
                      <a:pt x="10" y="0"/>
                    </a:moveTo>
                    <a:lnTo>
                      <a:pt x="23" y="13"/>
                    </a:lnTo>
                    <a:lnTo>
                      <a:pt x="13" y="22"/>
                    </a:lnTo>
                    <a:lnTo>
                      <a:pt x="0" y="10"/>
                    </a:lnTo>
                    <a:lnTo>
                      <a:pt x="10" y="0"/>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US" sz="1471"/>
              </a:p>
            </p:txBody>
          </p:sp>
          <p:sp>
            <p:nvSpPr>
              <p:cNvPr id="101" name="Freeform 21">
                <a:extLst>
                  <a:ext uri="{FF2B5EF4-FFF2-40B4-BE49-F238E27FC236}">
                    <a16:creationId xmlns:a16="http://schemas.microsoft.com/office/drawing/2014/main" id="{D944C636-4E86-AFEA-2A0D-0B7716404A29}"/>
                  </a:ext>
                </a:extLst>
              </p:cNvPr>
              <p:cNvSpPr>
                <a:spLocks/>
              </p:cNvSpPr>
              <p:nvPr/>
            </p:nvSpPr>
            <p:spPr bwMode="auto">
              <a:xfrm>
                <a:off x="9998660" y="3471928"/>
                <a:ext cx="140270" cy="134171"/>
              </a:xfrm>
              <a:custGeom>
                <a:avLst/>
                <a:gdLst>
                  <a:gd name="T0" fmla="*/ 0 w 23"/>
                  <a:gd name="T1" fmla="*/ 13 h 22"/>
                  <a:gd name="T2" fmla="*/ 13 w 23"/>
                  <a:gd name="T3" fmla="*/ 0 h 22"/>
                  <a:gd name="T4" fmla="*/ 23 w 23"/>
                  <a:gd name="T5" fmla="*/ 9 h 22"/>
                  <a:gd name="T6" fmla="*/ 10 w 23"/>
                  <a:gd name="T7" fmla="*/ 22 h 22"/>
                  <a:gd name="T8" fmla="*/ 0 w 23"/>
                  <a:gd name="T9" fmla="*/ 13 h 22"/>
                </a:gdLst>
                <a:ahLst/>
                <a:cxnLst>
                  <a:cxn ang="0">
                    <a:pos x="T0" y="T1"/>
                  </a:cxn>
                  <a:cxn ang="0">
                    <a:pos x="T2" y="T3"/>
                  </a:cxn>
                  <a:cxn ang="0">
                    <a:pos x="T4" y="T5"/>
                  </a:cxn>
                  <a:cxn ang="0">
                    <a:pos x="T6" y="T7"/>
                  </a:cxn>
                  <a:cxn ang="0">
                    <a:pos x="T8" y="T9"/>
                  </a:cxn>
                </a:cxnLst>
                <a:rect l="0" t="0" r="r" b="b"/>
                <a:pathLst>
                  <a:path w="23" h="22">
                    <a:moveTo>
                      <a:pt x="0" y="13"/>
                    </a:moveTo>
                    <a:lnTo>
                      <a:pt x="13" y="0"/>
                    </a:lnTo>
                    <a:lnTo>
                      <a:pt x="23" y="9"/>
                    </a:lnTo>
                    <a:lnTo>
                      <a:pt x="10" y="22"/>
                    </a:lnTo>
                    <a:lnTo>
                      <a:pt x="0" y="13"/>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US" sz="1471"/>
              </a:p>
            </p:txBody>
          </p:sp>
          <p:sp>
            <p:nvSpPr>
              <p:cNvPr id="102" name="Freeform 22">
                <a:extLst>
                  <a:ext uri="{FF2B5EF4-FFF2-40B4-BE49-F238E27FC236}">
                    <a16:creationId xmlns:a16="http://schemas.microsoft.com/office/drawing/2014/main" id="{6C11D8AA-9907-F60E-1031-DCB515844662}"/>
                  </a:ext>
                </a:extLst>
              </p:cNvPr>
              <p:cNvSpPr>
                <a:spLocks/>
              </p:cNvSpPr>
              <p:nvPr/>
            </p:nvSpPr>
            <p:spPr bwMode="auto">
              <a:xfrm>
                <a:off x="9346102" y="2843764"/>
                <a:ext cx="134171" cy="134171"/>
              </a:xfrm>
              <a:custGeom>
                <a:avLst/>
                <a:gdLst>
                  <a:gd name="T0" fmla="*/ 0 w 22"/>
                  <a:gd name="T1" fmla="*/ 12 h 22"/>
                  <a:gd name="T2" fmla="*/ 13 w 22"/>
                  <a:gd name="T3" fmla="*/ 0 h 22"/>
                  <a:gd name="T4" fmla="*/ 22 w 22"/>
                  <a:gd name="T5" fmla="*/ 9 h 22"/>
                  <a:gd name="T6" fmla="*/ 10 w 22"/>
                  <a:gd name="T7" fmla="*/ 22 h 22"/>
                  <a:gd name="T8" fmla="*/ 0 w 22"/>
                  <a:gd name="T9" fmla="*/ 12 h 22"/>
                </a:gdLst>
                <a:ahLst/>
                <a:cxnLst>
                  <a:cxn ang="0">
                    <a:pos x="T0" y="T1"/>
                  </a:cxn>
                  <a:cxn ang="0">
                    <a:pos x="T2" y="T3"/>
                  </a:cxn>
                  <a:cxn ang="0">
                    <a:pos x="T4" y="T5"/>
                  </a:cxn>
                  <a:cxn ang="0">
                    <a:pos x="T6" y="T7"/>
                  </a:cxn>
                  <a:cxn ang="0">
                    <a:pos x="T8" y="T9"/>
                  </a:cxn>
                </a:cxnLst>
                <a:rect l="0" t="0" r="r" b="b"/>
                <a:pathLst>
                  <a:path w="22" h="22">
                    <a:moveTo>
                      <a:pt x="0" y="12"/>
                    </a:moveTo>
                    <a:lnTo>
                      <a:pt x="13" y="0"/>
                    </a:lnTo>
                    <a:lnTo>
                      <a:pt x="22" y="9"/>
                    </a:lnTo>
                    <a:lnTo>
                      <a:pt x="10" y="22"/>
                    </a:lnTo>
                    <a:lnTo>
                      <a:pt x="0" y="12"/>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US" sz="1471"/>
              </a:p>
            </p:txBody>
          </p:sp>
        </p:grpSp>
      </p:grpSp>
      <p:grpSp>
        <p:nvGrpSpPr>
          <p:cNvPr id="113" name="Group 112">
            <a:extLst>
              <a:ext uri="{FF2B5EF4-FFF2-40B4-BE49-F238E27FC236}">
                <a16:creationId xmlns:a16="http://schemas.microsoft.com/office/drawing/2014/main" id="{69B1F67F-CA10-4EDD-AEAF-53792369C6B1}"/>
              </a:ext>
              <a:ext uri="{C183D7F6-B498-43B3-948B-1728B52AA6E4}">
                <adec:decorative xmlns:adec="http://schemas.microsoft.com/office/drawing/2017/decorative" val="1"/>
              </a:ext>
            </a:extLst>
          </p:cNvPr>
          <p:cNvGrpSpPr/>
          <p:nvPr/>
        </p:nvGrpSpPr>
        <p:grpSpPr>
          <a:xfrm>
            <a:off x="8185980" y="4409334"/>
            <a:ext cx="307103" cy="546513"/>
            <a:chOff x="2957847" y="6128171"/>
            <a:chExt cx="333374" cy="561974"/>
          </a:xfrm>
          <a:solidFill>
            <a:srgbClr val="C1C1C1"/>
          </a:solidFill>
        </p:grpSpPr>
        <p:sp>
          <p:nvSpPr>
            <p:cNvPr id="114" name="Freeform 146">
              <a:extLst>
                <a:ext uri="{FF2B5EF4-FFF2-40B4-BE49-F238E27FC236}">
                  <a16:creationId xmlns:a16="http://schemas.microsoft.com/office/drawing/2014/main" id="{844308B1-4BB6-777B-AFFD-0C18CF1305A9}"/>
                </a:ext>
              </a:extLst>
            </p:cNvPr>
            <p:cNvSpPr>
              <a:spLocks/>
            </p:cNvSpPr>
            <p:nvPr/>
          </p:nvSpPr>
          <p:spPr bwMode="gray">
            <a:xfrm>
              <a:off x="2957847" y="6429160"/>
              <a:ext cx="81915" cy="260985"/>
            </a:xfrm>
            <a:custGeom>
              <a:avLst/>
              <a:gdLst>
                <a:gd name="T0" fmla="*/ 43 w 43"/>
                <a:gd name="T1" fmla="*/ 0 h 139"/>
                <a:gd name="T2" fmla="*/ 43 w 43"/>
                <a:gd name="T3" fmla="*/ 117 h 139"/>
                <a:gd name="T4" fmla="*/ 42 w 43"/>
                <a:gd name="T5" fmla="*/ 125 h 139"/>
                <a:gd name="T6" fmla="*/ 37 w 43"/>
                <a:gd name="T7" fmla="*/ 132 h 139"/>
                <a:gd name="T8" fmla="*/ 30 w 43"/>
                <a:gd name="T9" fmla="*/ 137 h 139"/>
                <a:gd name="T10" fmla="*/ 22 w 43"/>
                <a:gd name="T11" fmla="*/ 139 h 139"/>
                <a:gd name="T12" fmla="*/ 14 w 43"/>
                <a:gd name="T13" fmla="*/ 137 h 139"/>
                <a:gd name="T14" fmla="*/ 7 w 43"/>
                <a:gd name="T15" fmla="*/ 132 h 139"/>
                <a:gd name="T16" fmla="*/ 2 w 43"/>
                <a:gd name="T17" fmla="*/ 125 h 139"/>
                <a:gd name="T18" fmla="*/ 1 w 43"/>
                <a:gd name="T19" fmla="*/ 117 h 139"/>
                <a:gd name="T20" fmla="*/ 0 w 43"/>
                <a:gd name="T21" fmla="*/ 0 h 139"/>
                <a:gd name="T22" fmla="*/ 43 w 43"/>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139">
                  <a:moveTo>
                    <a:pt x="43" y="0"/>
                  </a:moveTo>
                  <a:cubicBezTo>
                    <a:pt x="43" y="117"/>
                    <a:pt x="43" y="117"/>
                    <a:pt x="43" y="117"/>
                  </a:cubicBezTo>
                  <a:cubicBezTo>
                    <a:pt x="43" y="120"/>
                    <a:pt x="43" y="123"/>
                    <a:pt x="42" y="125"/>
                  </a:cubicBezTo>
                  <a:cubicBezTo>
                    <a:pt x="41" y="128"/>
                    <a:pt x="39" y="130"/>
                    <a:pt x="37" y="132"/>
                  </a:cubicBezTo>
                  <a:cubicBezTo>
                    <a:pt x="35" y="135"/>
                    <a:pt x="33" y="136"/>
                    <a:pt x="30" y="137"/>
                  </a:cubicBezTo>
                  <a:cubicBezTo>
                    <a:pt x="27" y="138"/>
                    <a:pt x="25" y="139"/>
                    <a:pt x="22" y="139"/>
                  </a:cubicBezTo>
                  <a:cubicBezTo>
                    <a:pt x="19" y="139"/>
                    <a:pt x="16" y="138"/>
                    <a:pt x="14" y="137"/>
                  </a:cubicBezTo>
                  <a:cubicBezTo>
                    <a:pt x="11" y="136"/>
                    <a:pt x="9" y="135"/>
                    <a:pt x="7" y="132"/>
                  </a:cubicBezTo>
                  <a:cubicBezTo>
                    <a:pt x="5" y="130"/>
                    <a:pt x="3" y="128"/>
                    <a:pt x="2" y="125"/>
                  </a:cubicBezTo>
                  <a:cubicBezTo>
                    <a:pt x="1" y="123"/>
                    <a:pt x="1" y="120"/>
                    <a:pt x="1" y="117"/>
                  </a:cubicBezTo>
                  <a:cubicBezTo>
                    <a:pt x="0" y="0"/>
                    <a:pt x="0" y="0"/>
                    <a:pt x="0" y="0"/>
                  </a:cubicBezTo>
                  <a:lnTo>
                    <a:pt x="4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defTabSz="1097240" eaLnBrk="1" fontAlgn="auto" latinLnBrk="0" hangingPunct="1">
                <a:lnSpc>
                  <a:spcPct val="100000"/>
                </a:lnSpc>
                <a:spcBef>
                  <a:spcPts val="0"/>
                </a:spcBef>
                <a:spcAft>
                  <a:spcPts val="0"/>
                </a:spcAft>
                <a:buClrTx/>
                <a:buSzTx/>
                <a:buFontTx/>
                <a:buNone/>
                <a:tabLst/>
                <a:defRPr/>
              </a:pPr>
              <a:endParaRPr kumimoji="0" lang="en-US" sz="2118" b="0" i="0" u="none" strike="noStrike" kern="0" cap="none" spc="0" normalizeH="0" baseline="0" noProof="0">
                <a:ln>
                  <a:noFill/>
                </a:ln>
                <a:solidFill>
                  <a:srgbClr val="000000"/>
                </a:solidFill>
                <a:effectLst/>
                <a:uLnTx/>
                <a:uFillTx/>
              </a:endParaRPr>
            </a:p>
          </p:txBody>
        </p:sp>
        <p:sp>
          <p:nvSpPr>
            <p:cNvPr id="115" name="Freeform 147">
              <a:extLst>
                <a:ext uri="{FF2B5EF4-FFF2-40B4-BE49-F238E27FC236}">
                  <a16:creationId xmlns:a16="http://schemas.microsoft.com/office/drawing/2014/main" id="{C1327D3D-7C42-F949-4CF6-7B066F9EDF94}"/>
                </a:ext>
              </a:extLst>
            </p:cNvPr>
            <p:cNvSpPr>
              <a:spLocks/>
            </p:cNvSpPr>
            <p:nvPr/>
          </p:nvSpPr>
          <p:spPr bwMode="gray">
            <a:xfrm>
              <a:off x="2959752" y="6128171"/>
              <a:ext cx="80010" cy="300989"/>
            </a:xfrm>
            <a:custGeom>
              <a:avLst/>
              <a:gdLst>
                <a:gd name="T0" fmla="*/ 42 w 42"/>
                <a:gd name="T1" fmla="*/ 0 h 158"/>
                <a:gd name="T2" fmla="*/ 0 w 42"/>
                <a:gd name="T3" fmla="*/ 0 h 158"/>
                <a:gd name="T4" fmla="*/ 0 w 42"/>
                <a:gd name="T5" fmla="*/ 43 h 158"/>
                <a:gd name="T6" fmla="*/ 10 w 42"/>
                <a:gd name="T7" fmla="*/ 52 h 158"/>
                <a:gd name="T8" fmla="*/ 10 w 42"/>
                <a:gd name="T9" fmla="*/ 158 h 158"/>
                <a:gd name="T10" fmla="*/ 32 w 42"/>
                <a:gd name="T11" fmla="*/ 158 h 158"/>
                <a:gd name="T12" fmla="*/ 32 w 42"/>
                <a:gd name="T13" fmla="*/ 52 h 158"/>
                <a:gd name="T14" fmla="*/ 42 w 42"/>
                <a:gd name="T15" fmla="*/ 43 h 158"/>
                <a:gd name="T16" fmla="*/ 42 w 42"/>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58">
                  <a:moveTo>
                    <a:pt x="42" y="0"/>
                  </a:moveTo>
                  <a:lnTo>
                    <a:pt x="0" y="0"/>
                  </a:lnTo>
                  <a:lnTo>
                    <a:pt x="0" y="43"/>
                  </a:lnTo>
                  <a:lnTo>
                    <a:pt x="10" y="52"/>
                  </a:lnTo>
                  <a:lnTo>
                    <a:pt x="10" y="158"/>
                  </a:lnTo>
                  <a:lnTo>
                    <a:pt x="32" y="158"/>
                  </a:lnTo>
                  <a:lnTo>
                    <a:pt x="32" y="52"/>
                  </a:lnTo>
                  <a:lnTo>
                    <a:pt x="42" y="43"/>
                  </a:ln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defTabSz="1097240" eaLnBrk="1" fontAlgn="auto" latinLnBrk="0" hangingPunct="1">
                <a:lnSpc>
                  <a:spcPct val="100000"/>
                </a:lnSpc>
                <a:spcBef>
                  <a:spcPts val="0"/>
                </a:spcBef>
                <a:spcAft>
                  <a:spcPts val="0"/>
                </a:spcAft>
                <a:buClrTx/>
                <a:buSzTx/>
                <a:buFontTx/>
                <a:buNone/>
                <a:tabLst/>
                <a:defRPr/>
              </a:pPr>
              <a:endParaRPr kumimoji="0" lang="en-US" sz="2118" b="0" i="0" u="none" strike="noStrike" kern="0" cap="none" spc="0" normalizeH="0" baseline="0" noProof="0">
                <a:ln>
                  <a:noFill/>
                </a:ln>
                <a:solidFill>
                  <a:srgbClr val="000000"/>
                </a:solidFill>
                <a:effectLst/>
                <a:uLnTx/>
                <a:uFillTx/>
              </a:endParaRPr>
            </a:p>
          </p:txBody>
        </p:sp>
        <p:sp>
          <p:nvSpPr>
            <p:cNvPr id="116" name="Rectangle 148">
              <a:extLst>
                <a:ext uri="{FF2B5EF4-FFF2-40B4-BE49-F238E27FC236}">
                  <a16:creationId xmlns:a16="http://schemas.microsoft.com/office/drawing/2014/main" id="{929CE619-BEF4-349E-599B-8763533A69CC}"/>
                </a:ext>
              </a:extLst>
            </p:cNvPr>
            <p:cNvSpPr>
              <a:spLocks noChangeArrowheads="1"/>
            </p:cNvSpPr>
            <p:nvPr/>
          </p:nvSpPr>
          <p:spPr bwMode="gray">
            <a:xfrm>
              <a:off x="2957847" y="6469165"/>
              <a:ext cx="81915" cy="400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p>
              <a:pPr marL="0" marR="0" lvl="0" indent="0" defTabSz="1097240" eaLnBrk="1" fontAlgn="auto" latinLnBrk="0" hangingPunct="1">
                <a:lnSpc>
                  <a:spcPct val="100000"/>
                </a:lnSpc>
                <a:spcBef>
                  <a:spcPts val="0"/>
                </a:spcBef>
                <a:spcAft>
                  <a:spcPts val="0"/>
                </a:spcAft>
                <a:buClrTx/>
                <a:buSzTx/>
                <a:buFontTx/>
                <a:buNone/>
                <a:tabLst/>
                <a:defRPr/>
              </a:pPr>
              <a:endParaRPr kumimoji="0" lang="en-US" sz="2118" b="0" i="0" u="none" strike="noStrike" kern="0" cap="none" spc="0" normalizeH="0" baseline="0" noProof="0">
                <a:ln>
                  <a:noFill/>
                </a:ln>
                <a:solidFill>
                  <a:srgbClr val="000000"/>
                </a:solidFill>
                <a:effectLst/>
                <a:uLnTx/>
                <a:uFillTx/>
              </a:endParaRPr>
            </a:p>
          </p:txBody>
        </p:sp>
        <p:sp>
          <p:nvSpPr>
            <p:cNvPr id="117" name="Freeform 149">
              <a:extLst>
                <a:ext uri="{FF2B5EF4-FFF2-40B4-BE49-F238E27FC236}">
                  <a16:creationId xmlns:a16="http://schemas.microsoft.com/office/drawing/2014/main" id="{BB33242F-52CC-2AD9-E2B9-73BD56FB6468}"/>
                </a:ext>
              </a:extLst>
            </p:cNvPr>
            <p:cNvSpPr>
              <a:spLocks noEditPoints="1"/>
            </p:cNvSpPr>
            <p:nvPr/>
          </p:nvSpPr>
          <p:spPr bwMode="gray">
            <a:xfrm>
              <a:off x="3112152" y="6128171"/>
              <a:ext cx="179069" cy="561974"/>
            </a:xfrm>
            <a:custGeom>
              <a:avLst/>
              <a:gdLst>
                <a:gd name="T0" fmla="*/ 92 w 95"/>
                <a:gd name="T1" fmla="*/ 24 h 299"/>
                <a:gd name="T2" fmla="*/ 81 w 95"/>
                <a:gd name="T3" fmla="*/ 9 h 299"/>
                <a:gd name="T4" fmla="*/ 69 w 95"/>
                <a:gd name="T5" fmla="*/ 0 h 299"/>
                <a:gd name="T6" fmla="*/ 69 w 95"/>
                <a:gd name="T7" fmla="*/ 54 h 299"/>
                <a:gd name="T8" fmla="*/ 27 w 95"/>
                <a:gd name="T9" fmla="*/ 54 h 299"/>
                <a:gd name="T10" fmla="*/ 27 w 95"/>
                <a:gd name="T11" fmla="*/ 0 h 299"/>
                <a:gd name="T12" fmla="*/ 14 w 95"/>
                <a:gd name="T13" fmla="*/ 9 h 299"/>
                <a:gd name="T14" fmla="*/ 4 w 95"/>
                <a:gd name="T15" fmla="*/ 24 h 299"/>
                <a:gd name="T16" fmla="*/ 0 w 95"/>
                <a:gd name="T17" fmla="*/ 42 h 299"/>
                <a:gd name="T18" fmla="*/ 4 w 95"/>
                <a:gd name="T19" fmla="*/ 60 h 299"/>
                <a:gd name="T20" fmla="*/ 14 w 95"/>
                <a:gd name="T21" fmla="*/ 76 h 299"/>
                <a:gd name="T22" fmla="*/ 20 w 95"/>
                <a:gd name="T23" fmla="*/ 80 h 299"/>
                <a:gd name="T24" fmla="*/ 26 w 95"/>
                <a:gd name="T25" fmla="*/ 84 h 299"/>
                <a:gd name="T26" fmla="*/ 26 w 95"/>
                <a:gd name="T27" fmla="*/ 277 h 299"/>
                <a:gd name="T28" fmla="*/ 27 w 95"/>
                <a:gd name="T29" fmla="*/ 285 h 299"/>
                <a:gd name="T30" fmla="*/ 32 w 95"/>
                <a:gd name="T31" fmla="*/ 292 h 299"/>
                <a:gd name="T32" fmla="*/ 39 w 95"/>
                <a:gd name="T33" fmla="*/ 297 h 299"/>
                <a:gd name="T34" fmla="*/ 48 w 95"/>
                <a:gd name="T35" fmla="*/ 299 h 299"/>
                <a:gd name="T36" fmla="*/ 56 w 95"/>
                <a:gd name="T37" fmla="*/ 297 h 299"/>
                <a:gd name="T38" fmla="*/ 63 w 95"/>
                <a:gd name="T39" fmla="*/ 292 h 299"/>
                <a:gd name="T40" fmla="*/ 68 w 95"/>
                <a:gd name="T41" fmla="*/ 285 h 299"/>
                <a:gd name="T42" fmla="*/ 70 w 95"/>
                <a:gd name="T43" fmla="*/ 277 h 299"/>
                <a:gd name="T44" fmla="*/ 70 w 95"/>
                <a:gd name="T45" fmla="*/ 84 h 299"/>
                <a:gd name="T46" fmla="*/ 76 w 95"/>
                <a:gd name="T47" fmla="*/ 80 h 299"/>
                <a:gd name="T48" fmla="*/ 81 w 95"/>
                <a:gd name="T49" fmla="*/ 76 h 299"/>
                <a:gd name="T50" fmla="*/ 92 w 95"/>
                <a:gd name="T51" fmla="*/ 60 h 299"/>
                <a:gd name="T52" fmla="*/ 95 w 95"/>
                <a:gd name="T53" fmla="*/ 42 h 299"/>
                <a:gd name="T54" fmla="*/ 92 w 95"/>
                <a:gd name="T55" fmla="*/ 24 h 299"/>
                <a:gd name="T56" fmla="*/ 48 w 95"/>
                <a:gd name="T57" fmla="*/ 288 h 299"/>
                <a:gd name="T58" fmla="*/ 37 w 95"/>
                <a:gd name="T59" fmla="*/ 278 h 299"/>
                <a:gd name="T60" fmla="*/ 48 w 95"/>
                <a:gd name="T61" fmla="*/ 267 h 299"/>
                <a:gd name="T62" fmla="*/ 58 w 95"/>
                <a:gd name="T63" fmla="*/ 278 h 299"/>
                <a:gd name="T64" fmla="*/ 48 w 95"/>
                <a:gd name="T65" fmla="*/ 28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 h="299">
                  <a:moveTo>
                    <a:pt x="92" y="24"/>
                  </a:moveTo>
                  <a:cubicBezTo>
                    <a:pt x="89" y="18"/>
                    <a:pt x="86" y="13"/>
                    <a:pt x="81" y="9"/>
                  </a:cubicBezTo>
                  <a:cubicBezTo>
                    <a:pt x="78" y="5"/>
                    <a:pt x="73" y="2"/>
                    <a:pt x="69" y="0"/>
                  </a:cubicBezTo>
                  <a:cubicBezTo>
                    <a:pt x="69" y="54"/>
                    <a:pt x="69" y="54"/>
                    <a:pt x="69" y="54"/>
                  </a:cubicBezTo>
                  <a:cubicBezTo>
                    <a:pt x="27" y="54"/>
                    <a:pt x="27" y="54"/>
                    <a:pt x="27" y="54"/>
                  </a:cubicBezTo>
                  <a:cubicBezTo>
                    <a:pt x="27" y="0"/>
                    <a:pt x="27" y="0"/>
                    <a:pt x="27" y="0"/>
                  </a:cubicBezTo>
                  <a:cubicBezTo>
                    <a:pt x="22" y="2"/>
                    <a:pt x="18" y="5"/>
                    <a:pt x="14" y="9"/>
                  </a:cubicBezTo>
                  <a:cubicBezTo>
                    <a:pt x="10" y="13"/>
                    <a:pt x="6" y="18"/>
                    <a:pt x="4" y="24"/>
                  </a:cubicBezTo>
                  <a:cubicBezTo>
                    <a:pt x="2" y="30"/>
                    <a:pt x="0" y="36"/>
                    <a:pt x="0" y="42"/>
                  </a:cubicBezTo>
                  <a:cubicBezTo>
                    <a:pt x="0" y="48"/>
                    <a:pt x="2" y="54"/>
                    <a:pt x="4" y="60"/>
                  </a:cubicBezTo>
                  <a:cubicBezTo>
                    <a:pt x="6" y="66"/>
                    <a:pt x="10" y="71"/>
                    <a:pt x="14" y="76"/>
                  </a:cubicBezTo>
                  <a:cubicBezTo>
                    <a:pt x="16" y="77"/>
                    <a:pt x="18" y="79"/>
                    <a:pt x="20" y="80"/>
                  </a:cubicBezTo>
                  <a:cubicBezTo>
                    <a:pt x="22" y="82"/>
                    <a:pt x="24" y="83"/>
                    <a:pt x="26" y="84"/>
                  </a:cubicBezTo>
                  <a:cubicBezTo>
                    <a:pt x="26" y="277"/>
                    <a:pt x="26" y="277"/>
                    <a:pt x="26" y="277"/>
                  </a:cubicBezTo>
                  <a:cubicBezTo>
                    <a:pt x="26" y="280"/>
                    <a:pt x="26" y="283"/>
                    <a:pt x="27" y="285"/>
                  </a:cubicBezTo>
                  <a:cubicBezTo>
                    <a:pt x="29" y="288"/>
                    <a:pt x="30" y="290"/>
                    <a:pt x="32" y="292"/>
                  </a:cubicBezTo>
                  <a:cubicBezTo>
                    <a:pt x="34" y="295"/>
                    <a:pt x="37" y="296"/>
                    <a:pt x="39" y="297"/>
                  </a:cubicBezTo>
                  <a:cubicBezTo>
                    <a:pt x="42" y="298"/>
                    <a:pt x="45" y="299"/>
                    <a:pt x="48" y="299"/>
                  </a:cubicBezTo>
                  <a:cubicBezTo>
                    <a:pt x="51" y="299"/>
                    <a:pt x="53" y="298"/>
                    <a:pt x="56" y="297"/>
                  </a:cubicBezTo>
                  <a:cubicBezTo>
                    <a:pt x="59" y="296"/>
                    <a:pt x="61" y="295"/>
                    <a:pt x="63" y="292"/>
                  </a:cubicBezTo>
                  <a:cubicBezTo>
                    <a:pt x="65" y="290"/>
                    <a:pt x="67" y="288"/>
                    <a:pt x="68" y="285"/>
                  </a:cubicBezTo>
                  <a:cubicBezTo>
                    <a:pt x="69" y="283"/>
                    <a:pt x="70" y="280"/>
                    <a:pt x="70" y="277"/>
                  </a:cubicBezTo>
                  <a:cubicBezTo>
                    <a:pt x="70" y="84"/>
                    <a:pt x="70" y="84"/>
                    <a:pt x="70" y="84"/>
                  </a:cubicBezTo>
                  <a:cubicBezTo>
                    <a:pt x="72" y="83"/>
                    <a:pt x="74" y="82"/>
                    <a:pt x="76" y="80"/>
                  </a:cubicBezTo>
                  <a:cubicBezTo>
                    <a:pt x="78" y="79"/>
                    <a:pt x="79" y="77"/>
                    <a:pt x="81" y="76"/>
                  </a:cubicBezTo>
                  <a:cubicBezTo>
                    <a:pt x="86" y="71"/>
                    <a:pt x="89" y="66"/>
                    <a:pt x="92" y="60"/>
                  </a:cubicBezTo>
                  <a:cubicBezTo>
                    <a:pt x="94" y="54"/>
                    <a:pt x="95" y="48"/>
                    <a:pt x="95" y="42"/>
                  </a:cubicBezTo>
                  <a:cubicBezTo>
                    <a:pt x="95" y="36"/>
                    <a:pt x="94" y="30"/>
                    <a:pt x="92" y="24"/>
                  </a:cubicBezTo>
                  <a:close/>
                  <a:moveTo>
                    <a:pt x="48" y="288"/>
                  </a:moveTo>
                  <a:cubicBezTo>
                    <a:pt x="42" y="288"/>
                    <a:pt x="37" y="283"/>
                    <a:pt x="37" y="278"/>
                  </a:cubicBezTo>
                  <a:cubicBezTo>
                    <a:pt x="37" y="272"/>
                    <a:pt x="42" y="267"/>
                    <a:pt x="48" y="267"/>
                  </a:cubicBezTo>
                  <a:cubicBezTo>
                    <a:pt x="54" y="267"/>
                    <a:pt x="58" y="272"/>
                    <a:pt x="58" y="278"/>
                  </a:cubicBezTo>
                  <a:cubicBezTo>
                    <a:pt x="58" y="283"/>
                    <a:pt x="54" y="288"/>
                    <a:pt x="48" y="2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defTabSz="1097240" eaLnBrk="1" fontAlgn="auto" latinLnBrk="0" hangingPunct="1">
                <a:lnSpc>
                  <a:spcPct val="100000"/>
                </a:lnSpc>
                <a:spcBef>
                  <a:spcPts val="0"/>
                </a:spcBef>
                <a:spcAft>
                  <a:spcPts val="0"/>
                </a:spcAft>
                <a:buClrTx/>
                <a:buSzTx/>
                <a:buFontTx/>
                <a:buNone/>
                <a:tabLst/>
                <a:defRPr/>
              </a:pPr>
              <a:endParaRPr kumimoji="0" lang="en-US" sz="2118" b="0" i="0" u="none" strike="noStrike" kern="0" cap="none" spc="0" normalizeH="0" baseline="0" noProof="0">
                <a:ln>
                  <a:noFill/>
                </a:ln>
                <a:solidFill>
                  <a:srgbClr val="000000"/>
                </a:solidFill>
                <a:effectLst/>
                <a:uLnTx/>
                <a:uFillTx/>
              </a:endParaRPr>
            </a:p>
          </p:txBody>
        </p:sp>
      </p:grpSp>
      <p:grpSp>
        <p:nvGrpSpPr>
          <p:cNvPr id="118" name="Group 4">
            <a:extLst>
              <a:ext uri="{FF2B5EF4-FFF2-40B4-BE49-F238E27FC236}">
                <a16:creationId xmlns:a16="http://schemas.microsoft.com/office/drawing/2014/main" id="{8637AE45-8BB7-0231-1C27-F4600F05AB03}"/>
              </a:ext>
              <a:ext uri="{C183D7F6-B498-43B3-948B-1728B52AA6E4}">
                <adec:decorative xmlns:adec="http://schemas.microsoft.com/office/drawing/2017/decorative" val="1"/>
              </a:ext>
            </a:extLst>
          </p:cNvPr>
          <p:cNvGrpSpPr>
            <a:grpSpLocks noChangeAspect="1"/>
          </p:cNvGrpSpPr>
          <p:nvPr/>
        </p:nvGrpSpPr>
        <p:grpSpPr bwMode="auto">
          <a:xfrm>
            <a:off x="3598255" y="1799970"/>
            <a:ext cx="529742" cy="520598"/>
            <a:chOff x="2186" y="2517"/>
            <a:chExt cx="279" cy="278"/>
          </a:xfrm>
        </p:grpSpPr>
        <p:sp>
          <p:nvSpPr>
            <p:cNvPr id="119" name="Freeform 5">
              <a:extLst>
                <a:ext uri="{FF2B5EF4-FFF2-40B4-BE49-F238E27FC236}">
                  <a16:creationId xmlns:a16="http://schemas.microsoft.com/office/drawing/2014/main" id="{6F6D0093-1739-0A0B-E4B4-A21A2ADAB034}"/>
                </a:ext>
              </a:extLst>
            </p:cNvPr>
            <p:cNvSpPr>
              <a:spLocks noEditPoints="1"/>
            </p:cNvSpPr>
            <p:nvPr/>
          </p:nvSpPr>
          <p:spPr bwMode="auto">
            <a:xfrm>
              <a:off x="2186" y="2517"/>
              <a:ext cx="279" cy="278"/>
            </a:xfrm>
            <a:custGeom>
              <a:avLst/>
              <a:gdLst>
                <a:gd name="T0" fmla="*/ 160 w 374"/>
                <a:gd name="T1" fmla="*/ 54 h 374"/>
                <a:gd name="T2" fmla="*/ 160 w 374"/>
                <a:gd name="T3" fmla="*/ 54 h 374"/>
                <a:gd name="T4" fmla="*/ 187 w 374"/>
                <a:gd name="T5" fmla="*/ 54 h 374"/>
                <a:gd name="T6" fmla="*/ 187 w 374"/>
                <a:gd name="T7" fmla="*/ 187 h 374"/>
                <a:gd name="T8" fmla="*/ 267 w 374"/>
                <a:gd name="T9" fmla="*/ 187 h 374"/>
                <a:gd name="T10" fmla="*/ 267 w 374"/>
                <a:gd name="T11" fmla="*/ 214 h 374"/>
                <a:gd name="T12" fmla="*/ 160 w 374"/>
                <a:gd name="T13" fmla="*/ 214 h 374"/>
                <a:gd name="T14" fmla="*/ 160 w 374"/>
                <a:gd name="T15" fmla="*/ 54 h 374"/>
                <a:gd name="T16" fmla="*/ 54 w 374"/>
                <a:gd name="T17" fmla="*/ 319 h 374"/>
                <a:gd name="T18" fmla="*/ 54 w 374"/>
                <a:gd name="T19" fmla="*/ 319 h 374"/>
                <a:gd name="T20" fmla="*/ 92 w 374"/>
                <a:gd name="T21" fmla="*/ 348 h 374"/>
                <a:gd name="T22" fmla="*/ 137 w 374"/>
                <a:gd name="T23" fmla="*/ 367 h 374"/>
                <a:gd name="T24" fmla="*/ 186 w 374"/>
                <a:gd name="T25" fmla="*/ 374 h 374"/>
                <a:gd name="T26" fmla="*/ 236 w 374"/>
                <a:gd name="T27" fmla="*/ 367 h 374"/>
                <a:gd name="T28" fmla="*/ 280 w 374"/>
                <a:gd name="T29" fmla="*/ 349 h 374"/>
                <a:gd name="T30" fmla="*/ 318 w 374"/>
                <a:gd name="T31" fmla="*/ 320 h 374"/>
                <a:gd name="T32" fmla="*/ 348 w 374"/>
                <a:gd name="T33" fmla="*/ 282 h 374"/>
                <a:gd name="T34" fmla="*/ 367 w 374"/>
                <a:gd name="T35" fmla="*/ 237 h 374"/>
                <a:gd name="T36" fmla="*/ 373 w 374"/>
                <a:gd name="T37" fmla="*/ 188 h 374"/>
                <a:gd name="T38" fmla="*/ 367 w 374"/>
                <a:gd name="T39" fmla="*/ 138 h 374"/>
                <a:gd name="T40" fmla="*/ 348 w 374"/>
                <a:gd name="T41" fmla="*/ 94 h 374"/>
                <a:gd name="T42" fmla="*/ 319 w 374"/>
                <a:gd name="T43" fmla="*/ 56 h 374"/>
                <a:gd name="T44" fmla="*/ 281 w 374"/>
                <a:gd name="T45" fmla="*/ 26 h 374"/>
                <a:gd name="T46" fmla="*/ 237 w 374"/>
                <a:gd name="T47" fmla="*/ 7 h 374"/>
                <a:gd name="T48" fmla="*/ 188 w 374"/>
                <a:gd name="T49" fmla="*/ 1 h 374"/>
                <a:gd name="T50" fmla="*/ 138 w 374"/>
                <a:gd name="T51" fmla="*/ 7 h 374"/>
                <a:gd name="T52" fmla="*/ 93 w 374"/>
                <a:gd name="T53" fmla="*/ 26 h 374"/>
                <a:gd name="T54" fmla="*/ 55 w 374"/>
                <a:gd name="T55" fmla="*/ 55 h 374"/>
                <a:gd name="T56" fmla="*/ 26 w 374"/>
                <a:gd name="T57" fmla="*/ 93 h 374"/>
                <a:gd name="T58" fmla="*/ 7 w 374"/>
                <a:gd name="T59" fmla="*/ 137 h 374"/>
                <a:gd name="T60" fmla="*/ 0 w 374"/>
                <a:gd name="T61" fmla="*/ 186 h 374"/>
                <a:gd name="T62" fmla="*/ 7 w 374"/>
                <a:gd name="T63" fmla="*/ 236 h 374"/>
                <a:gd name="T64" fmla="*/ 25 w 374"/>
                <a:gd name="T65" fmla="*/ 281 h 374"/>
                <a:gd name="T66" fmla="*/ 54 w 374"/>
                <a:gd name="T67" fmla="*/ 319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4" h="374">
                  <a:moveTo>
                    <a:pt x="160" y="54"/>
                  </a:moveTo>
                  <a:lnTo>
                    <a:pt x="160" y="54"/>
                  </a:lnTo>
                  <a:lnTo>
                    <a:pt x="187" y="54"/>
                  </a:lnTo>
                  <a:lnTo>
                    <a:pt x="187" y="187"/>
                  </a:lnTo>
                  <a:lnTo>
                    <a:pt x="267" y="187"/>
                  </a:lnTo>
                  <a:lnTo>
                    <a:pt x="267" y="214"/>
                  </a:lnTo>
                  <a:lnTo>
                    <a:pt x="160" y="214"/>
                  </a:lnTo>
                  <a:lnTo>
                    <a:pt x="160" y="54"/>
                  </a:lnTo>
                  <a:close/>
                  <a:moveTo>
                    <a:pt x="54" y="319"/>
                  </a:moveTo>
                  <a:lnTo>
                    <a:pt x="54" y="319"/>
                  </a:lnTo>
                  <a:cubicBezTo>
                    <a:pt x="66" y="330"/>
                    <a:pt x="78" y="340"/>
                    <a:pt x="92" y="348"/>
                  </a:cubicBezTo>
                  <a:cubicBezTo>
                    <a:pt x="106" y="356"/>
                    <a:pt x="121" y="362"/>
                    <a:pt x="137" y="367"/>
                  </a:cubicBezTo>
                  <a:cubicBezTo>
                    <a:pt x="153" y="371"/>
                    <a:pt x="169" y="374"/>
                    <a:pt x="186" y="374"/>
                  </a:cubicBezTo>
                  <a:cubicBezTo>
                    <a:pt x="203" y="374"/>
                    <a:pt x="220" y="372"/>
                    <a:pt x="236" y="367"/>
                  </a:cubicBezTo>
                  <a:cubicBezTo>
                    <a:pt x="252" y="363"/>
                    <a:pt x="266" y="357"/>
                    <a:pt x="280" y="349"/>
                  </a:cubicBezTo>
                  <a:cubicBezTo>
                    <a:pt x="294" y="341"/>
                    <a:pt x="307" y="331"/>
                    <a:pt x="318" y="320"/>
                  </a:cubicBezTo>
                  <a:cubicBezTo>
                    <a:pt x="330" y="308"/>
                    <a:pt x="339" y="296"/>
                    <a:pt x="348" y="282"/>
                  </a:cubicBezTo>
                  <a:cubicBezTo>
                    <a:pt x="356" y="268"/>
                    <a:pt x="362" y="253"/>
                    <a:pt x="367" y="237"/>
                  </a:cubicBezTo>
                  <a:cubicBezTo>
                    <a:pt x="371" y="221"/>
                    <a:pt x="373" y="205"/>
                    <a:pt x="373" y="188"/>
                  </a:cubicBezTo>
                  <a:cubicBezTo>
                    <a:pt x="374" y="171"/>
                    <a:pt x="371" y="154"/>
                    <a:pt x="367" y="138"/>
                  </a:cubicBezTo>
                  <a:cubicBezTo>
                    <a:pt x="363" y="122"/>
                    <a:pt x="356" y="108"/>
                    <a:pt x="348" y="94"/>
                  </a:cubicBezTo>
                  <a:cubicBezTo>
                    <a:pt x="340" y="80"/>
                    <a:pt x="331" y="67"/>
                    <a:pt x="319" y="56"/>
                  </a:cubicBezTo>
                  <a:cubicBezTo>
                    <a:pt x="308" y="44"/>
                    <a:pt x="295" y="35"/>
                    <a:pt x="281" y="26"/>
                  </a:cubicBezTo>
                  <a:cubicBezTo>
                    <a:pt x="268" y="18"/>
                    <a:pt x="253" y="12"/>
                    <a:pt x="237" y="7"/>
                  </a:cubicBezTo>
                  <a:cubicBezTo>
                    <a:pt x="221" y="3"/>
                    <a:pt x="205" y="1"/>
                    <a:pt x="188" y="1"/>
                  </a:cubicBezTo>
                  <a:cubicBezTo>
                    <a:pt x="170" y="0"/>
                    <a:pt x="154" y="3"/>
                    <a:pt x="138" y="7"/>
                  </a:cubicBezTo>
                  <a:cubicBezTo>
                    <a:pt x="122" y="11"/>
                    <a:pt x="107" y="18"/>
                    <a:pt x="93" y="26"/>
                  </a:cubicBezTo>
                  <a:cubicBezTo>
                    <a:pt x="80" y="34"/>
                    <a:pt x="67" y="43"/>
                    <a:pt x="55" y="55"/>
                  </a:cubicBezTo>
                  <a:cubicBezTo>
                    <a:pt x="44" y="66"/>
                    <a:pt x="34" y="79"/>
                    <a:pt x="26" y="93"/>
                  </a:cubicBezTo>
                  <a:cubicBezTo>
                    <a:pt x="18" y="106"/>
                    <a:pt x="12" y="121"/>
                    <a:pt x="7" y="137"/>
                  </a:cubicBezTo>
                  <a:cubicBezTo>
                    <a:pt x="3" y="153"/>
                    <a:pt x="0" y="169"/>
                    <a:pt x="0" y="186"/>
                  </a:cubicBezTo>
                  <a:cubicBezTo>
                    <a:pt x="0" y="204"/>
                    <a:pt x="2" y="220"/>
                    <a:pt x="7" y="236"/>
                  </a:cubicBezTo>
                  <a:cubicBezTo>
                    <a:pt x="11" y="252"/>
                    <a:pt x="17" y="267"/>
                    <a:pt x="25" y="281"/>
                  </a:cubicBezTo>
                  <a:cubicBezTo>
                    <a:pt x="33" y="294"/>
                    <a:pt x="43" y="307"/>
                    <a:pt x="54" y="319"/>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p>
          </p:txBody>
        </p:sp>
        <p:sp>
          <p:nvSpPr>
            <p:cNvPr id="120" name="Freeform 6">
              <a:extLst>
                <a:ext uri="{FF2B5EF4-FFF2-40B4-BE49-F238E27FC236}">
                  <a16:creationId xmlns:a16="http://schemas.microsoft.com/office/drawing/2014/main" id="{6E3F0E8C-A259-DFBC-5F82-9238644455AD}"/>
                </a:ext>
              </a:extLst>
            </p:cNvPr>
            <p:cNvSpPr>
              <a:spLocks/>
            </p:cNvSpPr>
            <p:nvPr/>
          </p:nvSpPr>
          <p:spPr bwMode="auto">
            <a:xfrm>
              <a:off x="2305" y="2557"/>
              <a:ext cx="80" cy="119"/>
            </a:xfrm>
            <a:custGeom>
              <a:avLst/>
              <a:gdLst>
                <a:gd name="T0" fmla="*/ 107 w 107"/>
                <a:gd name="T1" fmla="*/ 133 h 160"/>
                <a:gd name="T2" fmla="*/ 107 w 107"/>
                <a:gd name="T3" fmla="*/ 133 h 160"/>
                <a:gd name="T4" fmla="*/ 27 w 107"/>
                <a:gd name="T5" fmla="*/ 133 h 160"/>
                <a:gd name="T6" fmla="*/ 27 w 107"/>
                <a:gd name="T7" fmla="*/ 0 h 160"/>
                <a:gd name="T8" fmla="*/ 0 w 107"/>
                <a:gd name="T9" fmla="*/ 0 h 160"/>
                <a:gd name="T10" fmla="*/ 0 w 107"/>
                <a:gd name="T11" fmla="*/ 160 h 160"/>
                <a:gd name="T12" fmla="*/ 107 w 107"/>
                <a:gd name="T13" fmla="*/ 160 h 160"/>
                <a:gd name="T14" fmla="*/ 107 w 107"/>
                <a:gd name="T15" fmla="*/ 133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60">
                  <a:moveTo>
                    <a:pt x="107" y="133"/>
                  </a:moveTo>
                  <a:lnTo>
                    <a:pt x="107" y="133"/>
                  </a:lnTo>
                  <a:lnTo>
                    <a:pt x="27" y="133"/>
                  </a:lnTo>
                  <a:lnTo>
                    <a:pt x="27" y="0"/>
                  </a:lnTo>
                  <a:lnTo>
                    <a:pt x="0" y="0"/>
                  </a:lnTo>
                  <a:lnTo>
                    <a:pt x="0" y="160"/>
                  </a:lnTo>
                  <a:lnTo>
                    <a:pt x="107" y="160"/>
                  </a:lnTo>
                  <a:lnTo>
                    <a:pt x="107" y="133"/>
                  </a:ln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p>
          </p:txBody>
        </p:sp>
      </p:grpSp>
      <p:grpSp>
        <p:nvGrpSpPr>
          <p:cNvPr id="121" name="Group 120">
            <a:extLst>
              <a:ext uri="{FF2B5EF4-FFF2-40B4-BE49-F238E27FC236}">
                <a16:creationId xmlns:a16="http://schemas.microsoft.com/office/drawing/2014/main" id="{C7AD14EA-EDD1-6B93-89C8-D4A8DF71A06F}"/>
              </a:ext>
              <a:ext uri="{C183D7F6-B498-43B3-948B-1728B52AA6E4}">
                <adec:decorative xmlns:adec="http://schemas.microsoft.com/office/drawing/2017/decorative" val="1"/>
              </a:ext>
            </a:extLst>
          </p:cNvPr>
          <p:cNvGrpSpPr/>
          <p:nvPr/>
        </p:nvGrpSpPr>
        <p:grpSpPr>
          <a:xfrm>
            <a:off x="1195006" y="4506758"/>
            <a:ext cx="655338" cy="414612"/>
            <a:chOff x="3459574" y="2295841"/>
            <a:chExt cx="811250" cy="486183"/>
          </a:xfrm>
        </p:grpSpPr>
        <p:sp>
          <p:nvSpPr>
            <p:cNvPr id="122" name="Freeform: Shape 622">
              <a:extLst>
                <a:ext uri="{FF2B5EF4-FFF2-40B4-BE49-F238E27FC236}">
                  <a16:creationId xmlns:a16="http://schemas.microsoft.com/office/drawing/2014/main" id="{B051FEDD-F001-15F2-BFD8-0DB0D6B3FCF0}"/>
                </a:ext>
              </a:extLst>
            </p:cNvPr>
            <p:cNvSpPr/>
            <p:nvPr/>
          </p:nvSpPr>
          <p:spPr>
            <a:xfrm>
              <a:off x="3815962" y="2688680"/>
              <a:ext cx="73238" cy="79144"/>
            </a:xfrm>
            <a:custGeom>
              <a:avLst/>
              <a:gdLst>
                <a:gd name="connsiteX0" fmla="*/ 20264 w 73238"/>
                <a:gd name="connsiteY0" fmla="*/ 79145 h 79144"/>
                <a:gd name="connsiteX1" fmla="*/ 6244 w 73238"/>
                <a:gd name="connsiteY1" fmla="*/ 74472 h 79144"/>
                <a:gd name="connsiteX2" fmla="*/ 4375 w 73238"/>
                <a:gd name="connsiteY2" fmla="*/ 48302 h 79144"/>
                <a:gd name="connsiteX3" fmla="*/ 40825 w 73238"/>
                <a:gd name="connsiteY3" fmla="*/ 6244 h 79144"/>
                <a:gd name="connsiteX4" fmla="*/ 66995 w 73238"/>
                <a:gd name="connsiteY4" fmla="*/ 4375 h 79144"/>
                <a:gd name="connsiteX5" fmla="*/ 68864 w 73238"/>
                <a:gd name="connsiteY5" fmla="*/ 30544 h 79144"/>
                <a:gd name="connsiteX6" fmla="*/ 32414 w 73238"/>
                <a:gd name="connsiteY6" fmla="*/ 72602 h 79144"/>
                <a:gd name="connsiteX7" fmla="*/ 20264 w 73238"/>
                <a:gd name="connsiteY7" fmla="*/ 79145 h 79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38" h="79144">
                  <a:moveTo>
                    <a:pt x="20264" y="79145"/>
                  </a:moveTo>
                  <a:cubicBezTo>
                    <a:pt x="15591" y="79145"/>
                    <a:pt x="9983" y="78210"/>
                    <a:pt x="6244" y="74472"/>
                  </a:cubicBezTo>
                  <a:cubicBezTo>
                    <a:pt x="-1233" y="67929"/>
                    <a:pt x="-2167" y="55779"/>
                    <a:pt x="4375" y="48302"/>
                  </a:cubicBezTo>
                  <a:lnTo>
                    <a:pt x="40825" y="6244"/>
                  </a:lnTo>
                  <a:cubicBezTo>
                    <a:pt x="47368" y="-1233"/>
                    <a:pt x="59518" y="-2167"/>
                    <a:pt x="66995" y="4375"/>
                  </a:cubicBezTo>
                  <a:cubicBezTo>
                    <a:pt x="74472" y="10917"/>
                    <a:pt x="75406" y="23067"/>
                    <a:pt x="68864" y="30544"/>
                  </a:cubicBezTo>
                  <a:lnTo>
                    <a:pt x="32414" y="72602"/>
                  </a:lnTo>
                  <a:cubicBezTo>
                    <a:pt x="29610" y="76341"/>
                    <a:pt x="24937" y="78210"/>
                    <a:pt x="20264" y="79145"/>
                  </a:cubicBezTo>
                  <a:close/>
                </a:path>
              </a:pathLst>
            </a:custGeom>
            <a:solidFill>
              <a:srgbClr val="C1C1C1"/>
            </a:solidFill>
            <a:ln w="9327" cap="flat">
              <a:noFill/>
              <a:prstDash val="solid"/>
              <a:miter/>
            </a:ln>
          </p:spPr>
          <p:txBody>
            <a:bodyPr rtlCol="0" anchor="ctr"/>
            <a:lstStyle/>
            <a:p>
              <a:pPr marL="0" marR="0" lvl="0" indent="0" defTabSz="914165"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282828"/>
                </a:solidFill>
                <a:effectLst/>
                <a:uLnTx/>
                <a:uFillTx/>
              </a:endParaRPr>
            </a:p>
          </p:txBody>
        </p:sp>
        <p:sp>
          <p:nvSpPr>
            <p:cNvPr id="123" name="Freeform: Shape 623">
              <a:extLst>
                <a:ext uri="{FF2B5EF4-FFF2-40B4-BE49-F238E27FC236}">
                  <a16:creationId xmlns:a16="http://schemas.microsoft.com/office/drawing/2014/main" id="{58360DE7-704F-7905-74B6-60F8D084DA66}"/>
                </a:ext>
              </a:extLst>
            </p:cNvPr>
            <p:cNvSpPr/>
            <p:nvPr/>
          </p:nvSpPr>
          <p:spPr>
            <a:xfrm>
              <a:off x="3753821" y="2650838"/>
              <a:ext cx="89105" cy="95723"/>
            </a:xfrm>
            <a:custGeom>
              <a:avLst/>
              <a:gdLst>
                <a:gd name="connsiteX0" fmla="*/ 25393 w 89105"/>
                <a:gd name="connsiteY0" fmla="*/ 95489 h 95723"/>
                <a:gd name="connsiteX1" fmla="*/ 7635 w 89105"/>
                <a:gd name="connsiteY1" fmla="*/ 89882 h 95723"/>
                <a:gd name="connsiteX2" fmla="*/ 5766 w 89105"/>
                <a:gd name="connsiteY2" fmla="*/ 57170 h 95723"/>
                <a:gd name="connsiteX3" fmla="*/ 48758 w 89105"/>
                <a:gd name="connsiteY3" fmla="*/ 7635 h 95723"/>
                <a:gd name="connsiteX4" fmla="*/ 81470 w 89105"/>
                <a:gd name="connsiteY4" fmla="*/ 5766 h 95723"/>
                <a:gd name="connsiteX5" fmla="*/ 83339 w 89105"/>
                <a:gd name="connsiteY5" fmla="*/ 38478 h 95723"/>
                <a:gd name="connsiteX6" fmla="*/ 40347 w 89105"/>
                <a:gd name="connsiteY6" fmla="*/ 88013 h 95723"/>
                <a:gd name="connsiteX7" fmla="*/ 25393 w 89105"/>
                <a:gd name="connsiteY7" fmla="*/ 95489 h 9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105" h="95723">
                  <a:moveTo>
                    <a:pt x="25393" y="95489"/>
                  </a:moveTo>
                  <a:cubicBezTo>
                    <a:pt x="18851" y="96424"/>
                    <a:pt x="13243" y="94555"/>
                    <a:pt x="7635" y="89882"/>
                  </a:cubicBezTo>
                  <a:cubicBezTo>
                    <a:pt x="-1711" y="81470"/>
                    <a:pt x="-2646" y="66516"/>
                    <a:pt x="5766" y="57170"/>
                  </a:cubicBezTo>
                  <a:lnTo>
                    <a:pt x="48758" y="7635"/>
                  </a:lnTo>
                  <a:cubicBezTo>
                    <a:pt x="57170" y="-1711"/>
                    <a:pt x="72124" y="-2646"/>
                    <a:pt x="81470" y="5766"/>
                  </a:cubicBezTo>
                  <a:cubicBezTo>
                    <a:pt x="90816" y="14178"/>
                    <a:pt x="91751" y="29131"/>
                    <a:pt x="83339" y="38478"/>
                  </a:cubicBezTo>
                  <a:lnTo>
                    <a:pt x="40347" y="88013"/>
                  </a:lnTo>
                  <a:cubicBezTo>
                    <a:pt x="36608" y="92686"/>
                    <a:pt x="31001" y="95489"/>
                    <a:pt x="25393" y="95489"/>
                  </a:cubicBezTo>
                  <a:close/>
                </a:path>
              </a:pathLst>
            </a:custGeom>
            <a:solidFill>
              <a:srgbClr val="C1C1C1"/>
            </a:solidFill>
            <a:ln w="9327" cap="flat">
              <a:noFill/>
              <a:prstDash val="solid"/>
              <a:miter/>
            </a:ln>
          </p:spPr>
          <p:txBody>
            <a:bodyPr rtlCol="0" anchor="ctr"/>
            <a:lstStyle/>
            <a:p>
              <a:pPr marL="0" marR="0" lvl="0" indent="0" defTabSz="914165"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282828"/>
                </a:solidFill>
                <a:effectLst/>
                <a:uLnTx/>
                <a:uFillTx/>
              </a:endParaRPr>
            </a:p>
          </p:txBody>
        </p:sp>
        <p:sp>
          <p:nvSpPr>
            <p:cNvPr id="124" name="Freeform: Shape 624">
              <a:extLst>
                <a:ext uri="{FF2B5EF4-FFF2-40B4-BE49-F238E27FC236}">
                  <a16:creationId xmlns:a16="http://schemas.microsoft.com/office/drawing/2014/main" id="{EADF7B4C-1E58-60E9-F3B3-E3382EF0971A}"/>
                </a:ext>
              </a:extLst>
            </p:cNvPr>
            <p:cNvSpPr/>
            <p:nvPr/>
          </p:nvSpPr>
          <p:spPr>
            <a:xfrm>
              <a:off x="3690213" y="2606858"/>
              <a:ext cx="98558" cy="105068"/>
            </a:xfrm>
            <a:custGeom>
              <a:avLst/>
              <a:gdLst>
                <a:gd name="connsiteX0" fmla="*/ 30119 w 98558"/>
                <a:gd name="connsiteY0" fmla="*/ 104889 h 105068"/>
                <a:gd name="connsiteX1" fmla="*/ 9558 w 98558"/>
                <a:gd name="connsiteY1" fmla="*/ 98347 h 105068"/>
                <a:gd name="connsiteX2" fmla="*/ 6754 w 98558"/>
                <a:gd name="connsiteY2" fmla="*/ 59093 h 105068"/>
                <a:gd name="connsiteX3" fmla="*/ 49746 w 98558"/>
                <a:gd name="connsiteY3" fmla="*/ 9558 h 105068"/>
                <a:gd name="connsiteX4" fmla="*/ 89000 w 98558"/>
                <a:gd name="connsiteY4" fmla="*/ 6754 h 105068"/>
                <a:gd name="connsiteX5" fmla="*/ 91804 w 98558"/>
                <a:gd name="connsiteY5" fmla="*/ 46008 h 105068"/>
                <a:gd name="connsiteX6" fmla="*/ 48812 w 98558"/>
                <a:gd name="connsiteY6" fmla="*/ 95543 h 105068"/>
                <a:gd name="connsiteX7" fmla="*/ 30119 w 98558"/>
                <a:gd name="connsiteY7" fmla="*/ 104889 h 10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8" h="105068">
                  <a:moveTo>
                    <a:pt x="30119" y="104889"/>
                  </a:moveTo>
                  <a:cubicBezTo>
                    <a:pt x="22643" y="105824"/>
                    <a:pt x="15166" y="103020"/>
                    <a:pt x="9558" y="98347"/>
                  </a:cubicBezTo>
                  <a:cubicBezTo>
                    <a:pt x="-1658" y="88066"/>
                    <a:pt x="-3527" y="70308"/>
                    <a:pt x="6754" y="59093"/>
                  </a:cubicBezTo>
                  <a:lnTo>
                    <a:pt x="49746" y="9558"/>
                  </a:lnTo>
                  <a:cubicBezTo>
                    <a:pt x="60027" y="-1658"/>
                    <a:pt x="77785" y="-3527"/>
                    <a:pt x="89000" y="6754"/>
                  </a:cubicBezTo>
                  <a:cubicBezTo>
                    <a:pt x="100216" y="17035"/>
                    <a:pt x="102085" y="34793"/>
                    <a:pt x="91804" y="46008"/>
                  </a:cubicBezTo>
                  <a:lnTo>
                    <a:pt x="48812" y="95543"/>
                  </a:lnTo>
                  <a:cubicBezTo>
                    <a:pt x="44139" y="101151"/>
                    <a:pt x="36662" y="104889"/>
                    <a:pt x="30119" y="104889"/>
                  </a:cubicBezTo>
                  <a:close/>
                </a:path>
              </a:pathLst>
            </a:custGeom>
            <a:solidFill>
              <a:srgbClr val="C1C1C1"/>
            </a:solidFill>
            <a:ln w="9327" cap="flat">
              <a:noFill/>
              <a:prstDash val="solid"/>
              <a:miter/>
            </a:ln>
          </p:spPr>
          <p:txBody>
            <a:bodyPr rtlCol="0" anchor="ctr"/>
            <a:lstStyle/>
            <a:p>
              <a:pPr marL="0" marR="0" lvl="0" indent="0" defTabSz="914165"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282828"/>
                </a:solidFill>
                <a:effectLst/>
                <a:uLnTx/>
                <a:uFillTx/>
              </a:endParaRPr>
            </a:p>
          </p:txBody>
        </p:sp>
        <p:sp>
          <p:nvSpPr>
            <p:cNvPr id="125" name="Freeform: Shape 625">
              <a:extLst>
                <a:ext uri="{FF2B5EF4-FFF2-40B4-BE49-F238E27FC236}">
                  <a16:creationId xmlns:a16="http://schemas.microsoft.com/office/drawing/2014/main" id="{8B327C6F-784F-BDCB-55F3-C02AF40906DB}"/>
                </a:ext>
              </a:extLst>
            </p:cNvPr>
            <p:cNvSpPr/>
            <p:nvPr/>
          </p:nvSpPr>
          <p:spPr>
            <a:xfrm>
              <a:off x="3621986" y="2565735"/>
              <a:ext cx="105100" cy="111610"/>
            </a:xfrm>
            <a:custGeom>
              <a:avLst/>
              <a:gdLst>
                <a:gd name="connsiteX0" fmla="*/ 30119 w 105100"/>
                <a:gd name="connsiteY0" fmla="*/ 111431 h 111610"/>
                <a:gd name="connsiteX1" fmla="*/ 9558 w 105100"/>
                <a:gd name="connsiteY1" fmla="*/ 104889 h 111610"/>
                <a:gd name="connsiteX2" fmla="*/ 6754 w 105100"/>
                <a:gd name="connsiteY2" fmla="*/ 65635 h 111610"/>
                <a:gd name="connsiteX3" fmla="*/ 56289 w 105100"/>
                <a:gd name="connsiteY3" fmla="*/ 9558 h 111610"/>
                <a:gd name="connsiteX4" fmla="*/ 95543 w 105100"/>
                <a:gd name="connsiteY4" fmla="*/ 6754 h 111610"/>
                <a:gd name="connsiteX5" fmla="*/ 98347 w 105100"/>
                <a:gd name="connsiteY5" fmla="*/ 46008 h 111610"/>
                <a:gd name="connsiteX6" fmla="*/ 48812 w 105100"/>
                <a:gd name="connsiteY6" fmla="*/ 102085 h 111610"/>
                <a:gd name="connsiteX7" fmla="*/ 30119 w 105100"/>
                <a:gd name="connsiteY7" fmla="*/ 111431 h 1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100" h="111610">
                  <a:moveTo>
                    <a:pt x="30119" y="111431"/>
                  </a:moveTo>
                  <a:cubicBezTo>
                    <a:pt x="22642" y="112366"/>
                    <a:pt x="15166" y="109562"/>
                    <a:pt x="9558" y="104889"/>
                  </a:cubicBezTo>
                  <a:cubicBezTo>
                    <a:pt x="-1658" y="94608"/>
                    <a:pt x="-3527" y="76850"/>
                    <a:pt x="6754" y="65635"/>
                  </a:cubicBezTo>
                  <a:lnTo>
                    <a:pt x="56289" y="9558"/>
                  </a:lnTo>
                  <a:cubicBezTo>
                    <a:pt x="66570" y="-1658"/>
                    <a:pt x="84327" y="-3527"/>
                    <a:pt x="95543" y="6754"/>
                  </a:cubicBezTo>
                  <a:cubicBezTo>
                    <a:pt x="106758" y="17035"/>
                    <a:pt x="108628" y="34793"/>
                    <a:pt x="98347" y="46008"/>
                  </a:cubicBezTo>
                  <a:lnTo>
                    <a:pt x="48812" y="102085"/>
                  </a:lnTo>
                  <a:cubicBezTo>
                    <a:pt x="43204" y="107693"/>
                    <a:pt x="36662" y="110497"/>
                    <a:pt x="30119" y="111431"/>
                  </a:cubicBezTo>
                  <a:close/>
                </a:path>
              </a:pathLst>
            </a:custGeom>
            <a:solidFill>
              <a:srgbClr val="C1C1C1"/>
            </a:solidFill>
            <a:ln w="9327" cap="flat">
              <a:noFill/>
              <a:prstDash val="solid"/>
              <a:miter/>
            </a:ln>
          </p:spPr>
          <p:txBody>
            <a:bodyPr rtlCol="0" anchor="ctr"/>
            <a:lstStyle/>
            <a:p>
              <a:pPr marL="0" marR="0" lvl="0" indent="0" defTabSz="914165"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282828"/>
                </a:solidFill>
                <a:effectLst/>
                <a:uLnTx/>
                <a:uFillTx/>
              </a:endParaRPr>
            </a:p>
          </p:txBody>
        </p:sp>
        <p:sp>
          <p:nvSpPr>
            <p:cNvPr id="126" name="Freeform: Shape 626">
              <a:extLst>
                <a:ext uri="{FF2B5EF4-FFF2-40B4-BE49-F238E27FC236}">
                  <a16:creationId xmlns:a16="http://schemas.microsoft.com/office/drawing/2014/main" id="{C0E0471A-9D3F-A3D9-3A93-BEF9DCE75DFD}"/>
                </a:ext>
              </a:extLst>
            </p:cNvPr>
            <p:cNvSpPr/>
            <p:nvPr/>
          </p:nvSpPr>
          <p:spPr>
            <a:xfrm>
              <a:off x="3459574" y="2295841"/>
              <a:ext cx="186997" cy="222512"/>
            </a:xfrm>
            <a:custGeom>
              <a:avLst/>
              <a:gdLst>
                <a:gd name="connsiteX0" fmla="*/ 0 w 186997"/>
                <a:gd name="connsiteY0" fmla="*/ 175709 h 222512"/>
                <a:gd name="connsiteX1" fmla="*/ 71966 w 186997"/>
                <a:gd name="connsiteY1" fmla="*/ 219636 h 222512"/>
                <a:gd name="connsiteX2" fmla="*/ 97200 w 186997"/>
                <a:gd name="connsiteY2" fmla="*/ 213093 h 222512"/>
                <a:gd name="connsiteX3" fmla="*/ 184120 w 186997"/>
                <a:gd name="connsiteY3" fmla="*/ 69162 h 222512"/>
                <a:gd name="connsiteX4" fmla="*/ 177578 w 186997"/>
                <a:gd name="connsiteY4" fmla="*/ 43927 h 222512"/>
                <a:gd name="connsiteX5" fmla="*/ 106547 w 186997"/>
                <a:gd name="connsiteY5" fmla="*/ 0 h 222512"/>
                <a:gd name="connsiteX6" fmla="*/ 0 w 186997"/>
                <a:gd name="connsiteY6" fmla="*/ 175709 h 22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997" h="222512">
                  <a:moveTo>
                    <a:pt x="0" y="175709"/>
                  </a:moveTo>
                  <a:lnTo>
                    <a:pt x="71966" y="219636"/>
                  </a:lnTo>
                  <a:cubicBezTo>
                    <a:pt x="80377" y="225243"/>
                    <a:pt x="92527" y="222440"/>
                    <a:pt x="97200" y="213093"/>
                  </a:cubicBezTo>
                  <a:lnTo>
                    <a:pt x="184120" y="69162"/>
                  </a:lnTo>
                  <a:cubicBezTo>
                    <a:pt x="189728" y="60750"/>
                    <a:pt x="186924" y="48600"/>
                    <a:pt x="177578" y="43927"/>
                  </a:cubicBezTo>
                  <a:lnTo>
                    <a:pt x="106547" y="0"/>
                  </a:lnTo>
                  <a:lnTo>
                    <a:pt x="0" y="175709"/>
                  </a:lnTo>
                  <a:close/>
                </a:path>
              </a:pathLst>
            </a:custGeom>
            <a:solidFill>
              <a:srgbClr val="0078D4"/>
            </a:solidFill>
            <a:ln w="9327" cap="flat">
              <a:noFill/>
              <a:prstDash val="solid"/>
              <a:miter/>
            </a:ln>
          </p:spPr>
          <p:txBody>
            <a:bodyPr rtlCol="0" anchor="ctr"/>
            <a:lstStyle/>
            <a:p>
              <a:pPr marL="0" marR="0" lvl="0" indent="0" defTabSz="914165"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282828"/>
                </a:solidFill>
                <a:effectLst/>
                <a:uLnTx/>
                <a:uFillTx/>
              </a:endParaRPr>
            </a:p>
          </p:txBody>
        </p:sp>
        <p:sp>
          <p:nvSpPr>
            <p:cNvPr id="127" name="Freeform: Shape 627">
              <a:extLst>
                <a:ext uri="{FF2B5EF4-FFF2-40B4-BE49-F238E27FC236}">
                  <a16:creationId xmlns:a16="http://schemas.microsoft.com/office/drawing/2014/main" id="{23F5A54B-2C71-557F-BA00-07ABC49531DA}"/>
                </a:ext>
              </a:extLst>
            </p:cNvPr>
            <p:cNvSpPr/>
            <p:nvPr/>
          </p:nvSpPr>
          <p:spPr>
            <a:xfrm>
              <a:off x="3574532" y="2379957"/>
              <a:ext cx="501113" cy="402067"/>
            </a:xfrm>
            <a:custGeom>
              <a:avLst/>
              <a:gdLst>
                <a:gd name="connsiteX0" fmla="*/ 490675 w 501113"/>
                <a:gd name="connsiteY0" fmla="*/ 214028 h 402067"/>
                <a:gd name="connsiteX1" fmla="*/ 340202 w 501113"/>
                <a:gd name="connsiteY1" fmla="*/ 85050 h 402067"/>
                <a:gd name="connsiteX2" fmla="*/ 329921 w 501113"/>
                <a:gd name="connsiteY2" fmla="*/ 75704 h 402067"/>
                <a:gd name="connsiteX3" fmla="*/ 265432 w 501113"/>
                <a:gd name="connsiteY3" fmla="*/ 149539 h 402067"/>
                <a:gd name="connsiteX4" fmla="*/ 228047 w 501113"/>
                <a:gd name="connsiteY4" fmla="*/ 168232 h 402067"/>
                <a:gd name="connsiteX5" fmla="*/ 223374 w 501113"/>
                <a:gd name="connsiteY5" fmla="*/ 168232 h 402067"/>
                <a:gd name="connsiteX6" fmla="*/ 186924 w 501113"/>
                <a:gd name="connsiteY6" fmla="*/ 154212 h 402067"/>
                <a:gd name="connsiteX7" fmla="*/ 181316 w 501113"/>
                <a:gd name="connsiteY7" fmla="*/ 74770 h 402067"/>
                <a:gd name="connsiteX8" fmla="*/ 236459 w 501113"/>
                <a:gd name="connsiteY8" fmla="*/ 11215 h 402067"/>
                <a:gd name="connsiteX9" fmla="*/ 81312 w 501113"/>
                <a:gd name="connsiteY9" fmla="*/ 0 h 402067"/>
                <a:gd name="connsiteX10" fmla="*/ 0 w 501113"/>
                <a:gd name="connsiteY10" fmla="*/ 134585 h 402067"/>
                <a:gd name="connsiteX11" fmla="*/ 63554 w 501113"/>
                <a:gd name="connsiteY11" fmla="*/ 208420 h 402067"/>
                <a:gd name="connsiteX12" fmla="*/ 87854 w 501113"/>
                <a:gd name="connsiteY12" fmla="*/ 180382 h 402067"/>
                <a:gd name="connsiteX13" fmla="*/ 123370 w 501113"/>
                <a:gd name="connsiteY13" fmla="*/ 164493 h 402067"/>
                <a:gd name="connsiteX14" fmla="*/ 123370 w 501113"/>
                <a:gd name="connsiteY14" fmla="*/ 164493 h 402067"/>
                <a:gd name="connsiteX15" fmla="*/ 154212 w 501113"/>
                <a:gd name="connsiteY15" fmla="*/ 175709 h 402067"/>
                <a:gd name="connsiteX16" fmla="*/ 170101 w 501113"/>
                <a:gd name="connsiteY16" fmla="*/ 209355 h 402067"/>
                <a:gd name="connsiteX17" fmla="*/ 185989 w 501113"/>
                <a:gd name="connsiteY17" fmla="*/ 206551 h 402067"/>
                <a:gd name="connsiteX18" fmla="*/ 216832 w 501113"/>
                <a:gd name="connsiteY18" fmla="*/ 217766 h 402067"/>
                <a:gd name="connsiteX19" fmla="*/ 232720 w 501113"/>
                <a:gd name="connsiteY19" fmla="*/ 252347 h 402067"/>
                <a:gd name="connsiteX20" fmla="*/ 244870 w 501113"/>
                <a:gd name="connsiteY20" fmla="*/ 250478 h 402067"/>
                <a:gd name="connsiteX21" fmla="*/ 244870 w 501113"/>
                <a:gd name="connsiteY21" fmla="*/ 250478 h 402067"/>
                <a:gd name="connsiteX22" fmla="*/ 272909 w 501113"/>
                <a:gd name="connsiteY22" fmla="*/ 260759 h 402067"/>
                <a:gd name="connsiteX23" fmla="*/ 286928 w 501113"/>
                <a:gd name="connsiteY23" fmla="*/ 289732 h 402067"/>
                <a:gd name="connsiteX24" fmla="*/ 297209 w 501113"/>
                <a:gd name="connsiteY24" fmla="*/ 287863 h 402067"/>
                <a:gd name="connsiteX25" fmla="*/ 297209 w 501113"/>
                <a:gd name="connsiteY25" fmla="*/ 287863 h 402067"/>
                <a:gd name="connsiteX26" fmla="*/ 321509 w 501113"/>
                <a:gd name="connsiteY26" fmla="*/ 297209 h 402067"/>
                <a:gd name="connsiteX27" fmla="*/ 334594 w 501113"/>
                <a:gd name="connsiteY27" fmla="*/ 322444 h 402067"/>
                <a:gd name="connsiteX28" fmla="*/ 325248 w 501113"/>
                <a:gd name="connsiteY28" fmla="*/ 349548 h 402067"/>
                <a:gd name="connsiteX29" fmla="*/ 293471 w 501113"/>
                <a:gd name="connsiteY29" fmla="*/ 385998 h 402067"/>
                <a:gd name="connsiteX30" fmla="*/ 306555 w 501113"/>
                <a:gd name="connsiteY30" fmla="*/ 396279 h 402067"/>
                <a:gd name="connsiteX31" fmla="*/ 328986 w 501113"/>
                <a:gd name="connsiteY31" fmla="*/ 401887 h 402067"/>
                <a:gd name="connsiteX32" fmla="*/ 362633 w 501113"/>
                <a:gd name="connsiteY32" fmla="*/ 361698 h 402067"/>
                <a:gd name="connsiteX33" fmla="*/ 362633 w 501113"/>
                <a:gd name="connsiteY33" fmla="*/ 360763 h 402067"/>
                <a:gd name="connsiteX34" fmla="*/ 371979 w 501113"/>
                <a:gd name="connsiteY34" fmla="*/ 361698 h 402067"/>
                <a:gd name="connsiteX35" fmla="*/ 405625 w 501113"/>
                <a:gd name="connsiteY35" fmla="*/ 321509 h 402067"/>
                <a:gd name="connsiteX36" fmla="*/ 405625 w 501113"/>
                <a:gd name="connsiteY36" fmla="*/ 320575 h 402067"/>
                <a:gd name="connsiteX37" fmla="*/ 414971 w 501113"/>
                <a:gd name="connsiteY37" fmla="*/ 321509 h 402067"/>
                <a:gd name="connsiteX38" fmla="*/ 448618 w 501113"/>
                <a:gd name="connsiteY38" fmla="*/ 281321 h 402067"/>
                <a:gd name="connsiteX39" fmla="*/ 447683 w 501113"/>
                <a:gd name="connsiteY39" fmla="*/ 275713 h 402067"/>
                <a:gd name="connsiteX40" fmla="*/ 467310 w 501113"/>
                <a:gd name="connsiteY40" fmla="*/ 279451 h 402067"/>
                <a:gd name="connsiteX41" fmla="*/ 500956 w 501113"/>
                <a:gd name="connsiteY41" fmla="*/ 239263 h 402067"/>
                <a:gd name="connsiteX42" fmla="*/ 490675 w 501113"/>
                <a:gd name="connsiteY42" fmla="*/ 214028 h 40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01113" h="402067">
                  <a:moveTo>
                    <a:pt x="490675" y="214028"/>
                  </a:moveTo>
                  <a:lnTo>
                    <a:pt x="340202" y="85050"/>
                  </a:lnTo>
                  <a:lnTo>
                    <a:pt x="329921" y="75704"/>
                  </a:lnTo>
                  <a:lnTo>
                    <a:pt x="265432" y="149539"/>
                  </a:lnTo>
                  <a:cubicBezTo>
                    <a:pt x="256086" y="160755"/>
                    <a:pt x="243001" y="167297"/>
                    <a:pt x="228047" y="168232"/>
                  </a:cubicBezTo>
                  <a:cubicBezTo>
                    <a:pt x="226178" y="168232"/>
                    <a:pt x="224309" y="168232"/>
                    <a:pt x="223374" y="168232"/>
                  </a:cubicBezTo>
                  <a:cubicBezTo>
                    <a:pt x="209355" y="168232"/>
                    <a:pt x="196270" y="163558"/>
                    <a:pt x="186924" y="154212"/>
                  </a:cubicBezTo>
                  <a:cubicBezTo>
                    <a:pt x="163558" y="133651"/>
                    <a:pt x="161689" y="98135"/>
                    <a:pt x="181316" y="74770"/>
                  </a:cubicBezTo>
                  <a:lnTo>
                    <a:pt x="236459" y="11215"/>
                  </a:lnTo>
                  <a:cubicBezTo>
                    <a:pt x="193466" y="5608"/>
                    <a:pt x="138324" y="28039"/>
                    <a:pt x="81312" y="0"/>
                  </a:cubicBezTo>
                  <a:lnTo>
                    <a:pt x="0" y="134585"/>
                  </a:lnTo>
                  <a:lnTo>
                    <a:pt x="63554" y="208420"/>
                  </a:lnTo>
                  <a:lnTo>
                    <a:pt x="87854" y="180382"/>
                  </a:lnTo>
                  <a:cubicBezTo>
                    <a:pt x="96266" y="170101"/>
                    <a:pt x="109351" y="164493"/>
                    <a:pt x="123370" y="164493"/>
                  </a:cubicBezTo>
                  <a:lnTo>
                    <a:pt x="123370" y="164493"/>
                  </a:lnTo>
                  <a:cubicBezTo>
                    <a:pt x="134585" y="164493"/>
                    <a:pt x="145801" y="168232"/>
                    <a:pt x="154212" y="175709"/>
                  </a:cubicBezTo>
                  <a:cubicBezTo>
                    <a:pt x="164493" y="184120"/>
                    <a:pt x="169166" y="196270"/>
                    <a:pt x="170101" y="209355"/>
                  </a:cubicBezTo>
                  <a:cubicBezTo>
                    <a:pt x="174774" y="207486"/>
                    <a:pt x="180382" y="206551"/>
                    <a:pt x="185989" y="206551"/>
                  </a:cubicBezTo>
                  <a:cubicBezTo>
                    <a:pt x="197205" y="206551"/>
                    <a:pt x="208420" y="210289"/>
                    <a:pt x="216832" y="217766"/>
                  </a:cubicBezTo>
                  <a:cubicBezTo>
                    <a:pt x="227113" y="227113"/>
                    <a:pt x="232720" y="239263"/>
                    <a:pt x="232720" y="252347"/>
                  </a:cubicBezTo>
                  <a:cubicBezTo>
                    <a:pt x="236459" y="251413"/>
                    <a:pt x="241132" y="250478"/>
                    <a:pt x="244870" y="250478"/>
                  </a:cubicBezTo>
                  <a:lnTo>
                    <a:pt x="244870" y="250478"/>
                  </a:lnTo>
                  <a:cubicBezTo>
                    <a:pt x="255151" y="250478"/>
                    <a:pt x="264497" y="254217"/>
                    <a:pt x="272909" y="260759"/>
                  </a:cubicBezTo>
                  <a:cubicBezTo>
                    <a:pt x="281321" y="268236"/>
                    <a:pt x="285994" y="278517"/>
                    <a:pt x="286928" y="289732"/>
                  </a:cubicBezTo>
                  <a:cubicBezTo>
                    <a:pt x="289732" y="288798"/>
                    <a:pt x="293471" y="287863"/>
                    <a:pt x="297209" y="287863"/>
                  </a:cubicBezTo>
                  <a:lnTo>
                    <a:pt x="297209" y="287863"/>
                  </a:lnTo>
                  <a:cubicBezTo>
                    <a:pt x="306555" y="287863"/>
                    <a:pt x="314967" y="290667"/>
                    <a:pt x="321509" y="297209"/>
                  </a:cubicBezTo>
                  <a:cubicBezTo>
                    <a:pt x="328986" y="303751"/>
                    <a:pt x="333659" y="313098"/>
                    <a:pt x="334594" y="322444"/>
                  </a:cubicBezTo>
                  <a:cubicBezTo>
                    <a:pt x="335529" y="332725"/>
                    <a:pt x="331790" y="342071"/>
                    <a:pt x="325248" y="349548"/>
                  </a:cubicBezTo>
                  <a:lnTo>
                    <a:pt x="293471" y="385998"/>
                  </a:lnTo>
                  <a:lnTo>
                    <a:pt x="306555" y="396279"/>
                  </a:lnTo>
                  <a:cubicBezTo>
                    <a:pt x="313098" y="400017"/>
                    <a:pt x="320575" y="402821"/>
                    <a:pt x="328986" y="401887"/>
                  </a:cubicBezTo>
                  <a:cubicBezTo>
                    <a:pt x="349548" y="400017"/>
                    <a:pt x="364502" y="382260"/>
                    <a:pt x="362633" y="361698"/>
                  </a:cubicBezTo>
                  <a:cubicBezTo>
                    <a:pt x="362633" y="361698"/>
                    <a:pt x="362633" y="360763"/>
                    <a:pt x="362633" y="360763"/>
                  </a:cubicBezTo>
                  <a:cubicBezTo>
                    <a:pt x="365436" y="361698"/>
                    <a:pt x="369175" y="361698"/>
                    <a:pt x="371979" y="361698"/>
                  </a:cubicBezTo>
                  <a:cubicBezTo>
                    <a:pt x="392540" y="359829"/>
                    <a:pt x="407494" y="342071"/>
                    <a:pt x="405625" y="321509"/>
                  </a:cubicBezTo>
                  <a:cubicBezTo>
                    <a:pt x="405625" y="321509"/>
                    <a:pt x="405625" y="320575"/>
                    <a:pt x="405625" y="320575"/>
                  </a:cubicBezTo>
                  <a:cubicBezTo>
                    <a:pt x="408429" y="321509"/>
                    <a:pt x="412167" y="321509"/>
                    <a:pt x="414971" y="321509"/>
                  </a:cubicBezTo>
                  <a:cubicBezTo>
                    <a:pt x="435533" y="319640"/>
                    <a:pt x="450487" y="301882"/>
                    <a:pt x="448618" y="281321"/>
                  </a:cubicBezTo>
                  <a:cubicBezTo>
                    <a:pt x="448618" y="279451"/>
                    <a:pt x="447683" y="277582"/>
                    <a:pt x="447683" y="275713"/>
                  </a:cubicBezTo>
                  <a:cubicBezTo>
                    <a:pt x="453291" y="278517"/>
                    <a:pt x="459833" y="280386"/>
                    <a:pt x="467310" y="279451"/>
                  </a:cubicBezTo>
                  <a:cubicBezTo>
                    <a:pt x="487872" y="277582"/>
                    <a:pt x="502825" y="259824"/>
                    <a:pt x="500956" y="239263"/>
                  </a:cubicBezTo>
                  <a:cubicBezTo>
                    <a:pt x="501891" y="228982"/>
                    <a:pt x="497218" y="220570"/>
                    <a:pt x="490675" y="214028"/>
                  </a:cubicBezTo>
                  <a:close/>
                </a:path>
              </a:pathLst>
            </a:custGeom>
            <a:solidFill>
              <a:srgbClr val="0078D4"/>
            </a:solidFill>
            <a:ln w="9327" cap="flat">
              <a:noFill/>
              <a:prstDash val="solid"/>
              <a:miter/>
            </a:ln>
          </p:spPr>
          <p:txBody>
            <a:bodyPr rtlCol="0" anchor="ctr"/>
            <a:lstStyle/>
            <a:p>
              <a:pPr marL="0" marR="0" lvl="0" indent="0" defTabSz="914165"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282828"/>
                </a:solidFill>
                <a:effectLst/>
                <a:uLnTx/>
                <a:uFillTx/>
              </a:endParaRPr>
            </a:p>
          </p:txBody>
        </p:sp>
        <p:sp>
          <p:nvSpPr>
            <p:cNvPr id="128" name="Freeform: Shape 628">
              <a:extLst>
                <a:ext uri="{FF2B5EF4-FFF2-40B4-BE49-F238E27FC236}">
                  <a16:creationId xmlns:a16="http://schemas.microsoft.com/office/drawing/2014/main" id="{9B18B6F4-3B55-50B8-AA38-FC2D6AECE244}"/>
                </a:ext>
              </a:extLst>
            </p:cNvPr>
            <p:cNvSpPr/>
            <p:nvPr/>
          </p:nvSpPr>
          <p:spPr>
            <a:xfrm>
              <a:off x="4083827" y="2295841"/>
              <a:ext cx="186997" cy="222512"/>
            </a:xfrm>
            <a:custGeom>
              <a:avLst/>
              <a:gdLst>
                <a:gd name="connsiteX0" fmla="*/ 186997 w 186997"/>
                <a:gd name="connsiteY0" fmla="*/ 175709 h 222512"/>
                <a:gd name="connsiteX1" fmla="*/ 115032 w 186997"/>
                <a:gd name="connsiteY1" fmla="*/ 219636 h 222512"/>
                <a:gd name="connsiteX2" fmla="*/ 89797 w 186997"/>
                <a:gd name="connsiteY2" fmla="*/ 213093 h 222512"/>
                <a:gd name="connsiteX3" fmla="*/ 2877 w 186997"/>
                <a:gd name="connsiteY3" fmla="*/ 69162 h 222512"/>
                <a:gd name="connsiteX4" fmla="*/ 9420 w 186997"/>
                <a:gd name="connsiteY4" fmla="*/ 43927 h 222512"/>
                <a:gd name="connsiteX5" fmla="*/ 81385 w 186997"/>
                <a:gd name="connsiteY5" fmla="*/ 0 h 222512"/>
                <a:gd name="connsiteX6" fmla="*/ 186997 w 186997"/>
                <a:gd name="connsiteY6" fmla="*/ 175709 h 22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997" h="222512">
                  <a:moveTo>
                    <a:pt x="186997" y="175709"/>
                  </a:moveTo>
                  <a:lnTo>
                    <a:pt x="115032" y="219636"/>
                  </a:lnTo>
                  <a:cubicBezTo>
                    <a:pt x="106620" y="225243"/>
                    <a:pt x="94470" y="222440"/>
                    <a:pt x="89797" y="213093"/>
                  </a:cubicBezTo>
                  <a:lnTo>
                    <a:pt x="2877" y="69162"/>
                  </a:lnTo>
                  <a:cubicBezTo>
                    <a:pt x="-2730" y="60750"/>
                    <a:pt x="73" y="48600"/>
                    <a:pt x="9420" y="43927"/>
                  </a:cubicBezTo>
                  <a:lnTo>
                    <a:pt x="81385" y="0"/>
                  </a:lnTo>
                  <a:lnTo>
                    <a:pt x="186997" y="175709"/>
                  </a:lnTo>
                  <a:close/>
                </a:path>
              </a:pathLst>
            </a:custGeom>
            <a:solidFill>
              <a:srgbClr val="C1C1C1"/>
            </a:solidFill>
            <a:ln w="9327" cap="flat">
              <a:noFill/>
              <a:prstDash val="solid"/>
              <a:miter/>
            </a:ln>
          </p:spPr>
          <p:txBody>
            <a:bodyPr rtlCol="0" anchor="ctr"/>
            <a:lstStyle/>
            <a:p>
              <a:pPr marL="0" marR="0" lvl="0" indent="0" defTabSz="914165"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282828"/>
                </a:solidFill>
                <a:effectLst/>
                <a:uLnTx/>
                <a:uFillTx/>
              </a:endParaRPr>
            </a:p>
          </p:txBody>
        </p:sp>
        <p:sp>
          <p:nvSpPr>
            <p:cNvPr id="129" name="Freeform: Shape 629">
              <a:extLst>
                <a:ext uri="{FF2B5EF4-FFF2-40B4-BE49-F238E27FC236}">
                  <a16:creationId xmlns:a16="http://schemas.microsoft.com/office/drawing/2014/main" id="{D11002C0-826D-8A1D-6414-AC8808767FD5}"/>
                </a:ext>
              </a:extLst>
            </p:cNvPr>
            <p:cNvSpPr/>
            <p:nvPr/>
          </p:nvSpPr>
          <p:spPr>
            <a:xfrm>
              <a:off x="3759489" y="2371406"/>
              <a:ext cx="395442" cy="219774"/>
            </a:xfrm>
            <a:custGeom>
              <a:avLst/>
              <a:gdLst>
                <a:gd name="connsiteX0" fmla="*/ 316000 w 395442"/>
                <a:gd name="connsiteY0" fmla="*/ 12289 h 219774"/>
                <a:gd name="connsiteX1" fmla="*/ 119730 w 395442"/>
                <a:gd name="connsiteY1" fmla="*/ 1074 h 219774"/>
                <a:gd name="connsiteX2" fmla="*/ 115057 w 395442"/>
                <a:gd name="connsiteY2" fmla="*/ 139 h 219774"/>
                <a:gd name="connsiteX3" fmla="*/ 83280 w 395442"/>
                <a:gd name="connsiteY3" fmla="*/ 12289 h 219774"/>
                <a:gd name="connsiteX4" fmla="*/ 9445 w 395442"/>
                <a:gd name="connsiteY4" fmla="*/ 96405 h 219774"/>
                <a:gd name="connsiteX5" fmla="*/ 13183 w 395442"/>
                <a:gd name="connsiteY5" fmla="*/ 148744 h 219774"/>
                <a:gd name="connsiteX6" fmla="*/ 41222 w 395442"/>
                <a:gd name="connsiteY6" fmla="*/ 158090 h 219774"/>
                <a:gd name="connsiteX7" fmla="*/ 66456 w 395442"/>
                <a:gd name="connsiteY7" fmla="*/ 145005 h 219774"/>
                <a:gd name="connsiteX8" fmla="*/ 143095 w 395442"/>
                <a:gd name="connsiteY8" fmla="*/ 57151 h 219774"/>
                <a:gd name="connsiteX9" fmla="*/ 317869 w 395442"/>
                <a:gd name="connsiteY9" fmla="*/ 207625 h 219774"/>
                <a:gd name="connsiteX10" fmla="*/ 317869 w 395442"/>
                <a:gd name="connsiteY10" fmla="*/ 207625 h 219774"/>
                <a:gd name="connsiteX11" fmla="*/ 317869 w 395442"/>
                <a:gd name="connsiteY11" fmla="*/ 207625 h 219774"/>
                <a:gd name="connsiteX12" fmla="*/ 328150 w 395442"/>
                <a:gd name="connsiteY12" fmla="*/ 219775 h 219774"/>
                <a:gd name="connsiteX13" fmla="*/ 395443 w 395442"/>
                <a:gd name="connsiteY13" fmla="*/ 142201 h 219774"/>
                <a:gd name="connsiteX14" fmla="*/ 316000 w 395442"/>
                <a:gd name="connsiteY14" fmla="*/ 12289 h 21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5442" h="219774">
                  <a:moveTo>
                    <a:pt x="316000" y="12289"/>
                  </a:moveTo>
                  <a:cubicBezTo>
                    <a:pt x="238426" y="40328"/>
                    <a:pt x="182349" y="13224"/>
                    <a:pt x="119730" y="1074"/>
                  </a:cubicBezTo>
                  <a:cubicBezTo>
                    <a:pt x="118795" y="1074"/>
                    <a:pt x="115057" y="139"/>
                    <a:pt x="115057" y="139"/>
                  </a:cubicBezTo>
                  <a:cubicBezTo>
                    <a:pt x="103841" y="-795"/>
                    <a:pt x="91691" y="2943"/>
                    <a:pt x="83280" y="12289"/>
                  </a:cubicBezTo>
                  <a:lnTo>
                    <a:pt x="9445" y="96405"/>
                  </a:lnTo>
                  <a:cubicBezTo>
                    <a:pt x="-4575" y="112294"/>
                    <a:pt x="-2705" y="135659"/>
                    <a:pt x="13183" y="148744"/>
                  </a:cubicBezTo>
                  <a:cubicBezTo>
                    <a:pt x="21595" y="155286"/>
                    <a:pt x="30941" y="159025"/>
                    <a:pt x="41222" y="158090"/>
                  </a:cubicBezTo>
                  <a:cubicBezTo>
                    <a:pt x="50568" y="157155"/>
                    <a:pt x="59914" y="153417"/>
                    <a:pt x="66456" y="145005"/>
                  </a:cubicBezTo>
                  <a:cubicBezTo>
                    <a:pt x="66456" y="145005"/>
                    <a:pt x="143095" y="57151"/>
                    <a:pt x="143095" y="57151"/>
                  </a:cubicBezTo>
                  <a:lnTo>
                    <a:pt x="317869" y="207625"/>
                  </a:lnTo>
                  <a:lnTo>
                    <a:pt x="317869" y="207625"/>
                  </a:lnTo>
                  <a:lnTo>
                    <a:pt x="317869" y="207625"/>
                  </a:lnTo>
                  <a:cubicBezTo>
                    <a:pt x="322542" y="212298"/>
                    <a:pt x="324411" y="214167"/>
                    <a:pt x="328150" y="219775"/>
                  </a:cubicBezTo>
                  <a:lnTo>
                    <a:pt x="395443" y="142201"/>
                  </a:lnTo>
                  <a:lnTo>
                    <a:pt x="316000" y="12289"/>
                  </a:lnTo>
                  <a:close/>
                </a:path>
              </a:pathLst>
            </a:custGeom>
            <a:solidFill>
              <a:srgbClr val="C1C1C1"/>
            </a:solidFill>
            <a:ln w="9327" cap="flat">
              <a:noFill/>
              <a:prstDash val="solid"/>
              <a:miter/>
            </a:ln>
          </p:spPr>
          <p:txBody>
            <a:bodyPr rtlCol="0" anchor="ctr"/>
            <a:lstStyle/>
            <a:p>
              <a:pPr marL="0" marR="0" lvl="0" indent="0" defTabSz="914165"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282828"/>
                </a:solidFill>
                <a:effectLst/>
                <a:uLnTx/>
                <a:uFillTx/>
              </a:endParaRPr>
            </a:p>
          </p:txBody>
        </p:sp>
      </p:grpSp>
      <p:sp>
        <p:nvSpPr>
          <p:cNvPr id="134" name="Freeform: Shape 590">
            <a:extLst>
              <a:ext uri="{FF2B5EF4-FFF2-40B4-BE49-F238E27FC236}">
                <a16:creationId xmlns:a16="http://schemas.microsoft.com/office/drawing/2014/main" id="{A134FF31-46CE-0D57-6436-A73F7E537054}"/>
              </a:ext>
              <a:ext uri="{C183D7F6-B498-43B3-948B-1728B52AA6E4}">
                <adec:decorative xmlns:adec="http://schemas.microsoft.com/office/drawing/2017/decorative" val="1"/>
              </a:ext>
            </a:extLst>
          </p:cNvPr>
          <p:cNvSpPr/>
          <p:nvPr/>
        </p:nvSpPr>
        <p:spPr>
          <a:xfrm>
            <a:off x="5724975" y="1902103"/>
            <a:ext cx="680651" cy="316333"/>
          </a:xfrm>
          <a:custGeom>
            <a:avLst/>
            <a:gdLst>
              <a:gd name="connsiteX0" fmla="*/ 288981 w 655318"/>
              <a:gd name="connsiteY0" fmla="*/ 112194 h 288497"/>
              <a:gd name="connsiteX1" fmla="*/ 447987 w 655318"/>
              <a:gd name="connsiteY1" fmla="*/ 113753 h 288497"/>
              <a:gd name="connsiteX2" fmla="*/ 546197 w 655318"/>
              <a:gd name="connsiteY2" fmla="*/ 18661 h 288497"/>
              <a:gd name="connsiteX3" fmla="*/ 655318 w 655318"/>
              <a:gd name="connsiteY3" fmla="*/ 31133 h 288497"/>
              <a:gd name="connsiteX4" fmla="*/ 482282 w 655318"/>
              <a:gd name="connsiteY4" fmla="*/ 202610 h 288497"/>
              <a:gd name="connsiteX5" fmla="*/ 190771 w 655318"/>
              <a:gd name="connsiteY5" fmla="*/ 275877 h 288497"/>
              <a:gd name="connsiteX6" fmla="*/ 30206 w 655318"/>
              <a:gd name="connsiteY6" fmla="*/ 258730 h 288497"/>
              <a:gd name="connsiteX7" fmla="*/ 31765 w 655318"/>
              <a:gd name="connsiteY7" fmla="*/ 109077 h 288497"/>
              <a:gd name="connsiteX8" fmla="*/ 125298 w 655318"/>
              <a:gd name="connsiteY8" fmla="*/ 20220 h 288497"/>
              <a:gd name="connsiteX9" fmla="*/ 352895 w 655318"/>
              <a:gd name="connsiteY9" fmla="*/ 21779 h 288497"/>
              <a:gd name="connsiteX10" fmla="*/ 288981 w 655318"/>
              <a:gd name="connsiteY10" fmla="*/ 112194 h 28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5318" h="288497">
                <a:moveTo>
                  <a:pt x="288981" y="112194"/>
                </a:moveTo>
                <a:cubicBezTo>
                  <a:pt x="380955" y="113753"/>
                  <a:pt x="447987" y="113753"/>
                  <a:pt x="447987" y="113753"/>
                </a:cubicBezTo>
                <a:cubicBezTo>
                  <a:pt x="447987" y="113753"/>
                  <a:pt x="496312" y="68546"/>
                  <a:pt x="546197" y="18661"/>
                </a:cubicBezTo>
                <a:cubicBezTo>
                  <a:pt x="596081" y="-29664"/>
                  <a:pt x="655318" y="31133"/>
                  <a:pt x="655318" y="31133"/>
                </a:cubicBezTo>
                <a:cubicBezTo>
                  <a:pt x="482282" y="202610"/>
                  <a:pt x="482282" y="202610"/>
                  <a:pt x="482282" y="202610"/>
                </a:cubicBezTo>
                <a:cubicBezTo>
                  <a:pt x="482282" y="202610"/>
                  <a:pt x="193889" y="275877"/>
                  <a:pt x="190771" y="275877"/>
                </a:cubicBezTo>
                <a:cubicBezTo>
                  <a:pt x="145563" y="291466"/>
                  <a:pt x="70737" y="299260"/>
                  <a:pt x="30206" y="258730"/>
                </a:cubicBezTo>
                <a:cubicBezTo>
                  <a:pt x="-10325" y="216640"/>
                  <a:pt x="-10325" y="149608"/>
                  <a:pt x="31765" y="109077"/>
                </a:cubicBezTo>
                <a:cubicBezTo>
                  <a:pt x="125298" y="20220"/>
                  <a:pt x="125298" y="20220"/>
                  <a:pt x="125298" y="20220"/>
                </a:cubicBezTo>
                <a:cubicBezTo>
                  <a:pt x="352895" y="21779"/>
                  <a:pt x="352895" y="21779"/>
                  <a:pt x="352895" y="21779"/>
                </a:cubicBezTo>
                <a:cubicBezTo>
                  <a:pt x="352895" y="88811"/>
                  <a:pt x="288981" y="112194"/>
                  <a:pt x="288981" y="112194"/>
                </a:cubicBezTo>
                <a:close/>
              </a:path>
            </a:pathLst>
          </a:custGeom>
          <a:solidFill>
            <a:srgbClr val="C1C1C1"/>
          </a:solidFill>
          <a:ln w="15421" cap="flat">
            <a:noFill/>
            <a:prstDash val="solid"/>
            <a:miter/>
          </a:ln>
        </p:spPr>
        <p:txBody>
          <a:bodyPr rtlCol="0" anchor="ctr"/>
          <a:lstStyle/>
          <a:p>
            <a:pPr defTabSz="761898">
              <a:defRPr/>
            </a:pPr>
            <a:endParaRPr lang="en-IN" sz="1500" kern="0">
              <a:solidFill>
                <a:srgbClr val="282828"/>
              </a:solidFill>
            </a:endParaRPr>
          </a:p>
        </p:txBody>
      </p:sp>
      <p:grpSp>
        <p:nvGrpSpPr>
          <p:cNvPr id="139" name="Group 4">
            <a:extLst>
              <a:ext uri="{FF2B5EF4-FFF2-40B4-BE49-F238E27FC236}">
                <a16:creationId xmlns:a16="http://schemas.microsoft.com/office/drawing/2014/main" id="{4027B11F-D8E6-0F8C-AF7F-0E2D49670208}"/>
              </a:ext>
              <a:ext uri="{C183D7F6-B498-43B3-948B-1728B52AA6E4}">
                <adec:decorative xmlns:adec="http://schemas.microsoft.com/office/drawing/2017/decorative" val="1"/>
              </a:ext>
            </a:extLst>
          </p:cNvPr>
          <p:cNvGrpSpPr>
            <a:grpSpLocks noChangeAspect="1"/>
          </p:cNvGrpSpPr>
          <p:nvPr/>
        </p:nvGrpSpPr>
        <p:grpSpPr bwMode="auto">
          <a:xfrm>
            <a:off x="8110812" y="1780504"/>
            <a:ext cx="457439" cy="559530"/>
            <a:chOff x="7349" y="2514"/>
            <a:chExt cx="239" cy="242"/>
          </a:xfrm>
        </p:grpSpPr>
        <p:sp>
          <p:nvSpPr>
            <p:cNvPr id="140" name="Freeform 5">
              <a:extLst>
                <a:ext uri="{FF2B5EF4-FFF2-40B4-BE49-F238E27FC236}">
                  <a16:creationId xmlns:a16="http://schemas.microsoft.com/office/drawing/2014/main" id="{19C4F4A3-44C7-7E0B-14A5-AF6F1E0A9E19}"/>
                </a:ext>
              </a:extLst>
            </p:cNvPr>
            <p:cNvSpPr>
              <a:spLocks/>
            </p:cNvSpPr>
            <p:nvPr/>
          </p:nvSpPr>
          <p:spPr bwMode="auto">
            <a:xfrm>
              <a:off x="7349" y="2514"/>
              <a:ext cx="130" cy="215"/>
            </a:xfrm>
            <a:custGeom>
              <a:avLst/>
              <a:gdLst>
                <a:gd name="T0" fmla="*/ 150 w 174"/>
                <a:gd name="T1" fmla="*/ 0 h 289"/>
                <a:gd name="T2" fmla="*/ 150 w 174"/>
                <a:gd name="T3" fmla="*/ 0 h 289"/>
                <a:gd name="T4" fmla="*/ 0 w 174"/>
                <a:gd name="T5" fmla="*/ 0 h 289"/>
                <a:gd name="T6" fmla="*/ 0 w 174"/>
                <a:gd name="T7" fmla="*/ 289 h 289"/>
                <a:gd name="T8" fmla="*/ 67 w 174"/>
                <a:gd name="T9" fmla="*/ 289 h 289"/>
                <a:gd name="T10" fmla="*/ 67 w 174"/>
                <a:gd name="T11" fmla="*/ 33 h 289"/>
                <a:gd name="T12" fmla="*/ 174 w 174"/>
                <a:gd name="T13" fmla="*/ 33 h 289"/>
                <a:gd name="T14" fmla="*/ 150 w 174"/>
                <a:gd name="T15" fmla="*/ 0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289">
                  <a:moveTo>
                    <a:pt x="150" y="0"/>
                  </a:moveTo>
                  <a:lnTo>
                    <a:pt x="150" y="0"/>
                  </a:lnTo>
                  <a:lnTo>
                    <a:pt x="0" y="0"/>
                  </a:lnTo>
                  <a:lnTo>
                    <a:pt x="0" y="289"/>
                  </a:lnTo>
                  <a:lnTo>
                    <a:pt x="67" y="289"/>
                  </a:lnTo>
                  <a:lnTo>
                    <a:pt x="67" y="33"/>
                  </a:lnTo>
                  <a:lnTo>
                    <a:pt x="174" y="33"/>
                  </a:lnTo>
                  <a:lnTo>
                    <a:pt x="150" y="0"/>
                  </a:lnTo>
                  <a:close/>
                </a:path>
              </a:pathLst>
            </a:custGeom>
            <a:solidFill>
              <a:srgbClr val="D1D1D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p>
          </p:txBody>
        </p:sp>
        <p:sp>
          <p:nvSpPr>
            <p:cNvPr id="141" name="Freeform 6">
              <a:extLst>
                <a:ext uri="{FF2B5EF4-FFF2-40B4-BE49-F238E27FC236}">
                  <a16:creationId xmlns:a16="http://schemas.microsoft.com/office/drawing/2014/main" id="{FA89B614-87F6-D422-690D-BF0B8D530F67}"/>
                </a:ext>
              </a:extLst>
            </p:cNvPr>
            <p:cNvSpPr>
              <a:spLocks noEditPoints="1"/>
            </p:cNvSpPr>
            <p:nvPr/>
          </p:nvSpPr>
          <p:spPr bwMode="auto">
            <a:xfrm>
              <a:off x="7418" y="2557"/>
              <a:ext cx="170" cy="199"/>
            </a:xfrm>
            <a:custGeom>
              <a:avLst/>
              <a:gdLst>
                <a:gd name="T0" fmla="*/ 200 w 228"/>
                <a:gd name="T1" fmla="*/ 134 h 267"/>
                <a:gd name="T2" fmla="*/ 200 w 228"/>
                <a:gd name="T3" fmla="*/ 134 h 267"/>
                <a:gd name="T4" fmla="*/ 27 w 228"/>
                <a:gd name="T5" fmla="*/ 134 h 267"/>
                <a:gd name="T6" fmla="*/ 27 w 228"/>
                <a:gd name="T7" fmla="*/ 107 h 267"/>
                <a:gd name="T8" fmla="*/ 200 w 228"/>
                <a:gd name="T9" fmla="*/ 107 h 267"/>
                <a:gd name="T10" fmla="*/ 200 w 228"/>
                <a:gd name="T11" fmla="*/ 134 h 267"/>
                <a:gd name="T12" fmla="*/ 200 w 228"/>
                <a:gd name="T13" fmla="*/ 187 h 267"/>
                <a:gd name="T14" fmla="*/ 200 w 228"/>
                <a:gd name="T15" fmla="*/ 187 h 267"/>
                <a:gd name="T16" fmla="*/ 27 w 228"/>
                <a:gd name="T17" fmla="*/ 187 h 267"/>
                <a:gd name="T18" fmla="*/ 27 w 228"/>
                <a:gd name="T19" fmla="*/ 160 h 267"/>
                <a:gd name="T20" fmla="*/ 200 w 228"/>
                <a:gd name="T21" fmla="*/ 160 h 267"/>
                <a:gd name="T22" fmla="*/ 200 w 228"/>
                <a:gd name="T23" fmla="*/ 187 h 267"/>
                <a:gd name="T24" fmla="*/ 200 w 228"/>
                <a:gd name="T25" fmla="*/ 240 h 267"/>
                <a:gd name="T26" fmla="*/ 200 w 228"/>
                <a:gd name="T27" fmla="*/ 240 h 267"/>
                <a:gd name="T28" fmla="*/ 27 w 228"/>
                <a:gd name="T29" fmla="*/ 240 h 267"/>
                <a:gd name="T30" fmla="*/ 27 w 228"/>
                <a:gd name="T31" fmla="*/ 213 h 267"/>
                <a:gd name="T32" fmla="*/ 200 w 228"/>
                <a:gd name="T33" fmla="*/ 213 h 267"/>
                <a:gd name="T34" fmla="*/ 200 w 228"/>
                <a:gd name="T35" fmla="*/ 240 h 267"/>
                <a:gd name="T36" fmla="*/ 27 w 228"/>
                <a:gd name="T37" fmla="*/ 54 h 267"/>
                <a:gd name="T38" fmla="*/ 27 w 228"/>
                <a:gd name="T39" fmla="*/ 54 h 267"/>
                <a:gd name="T40" fmla="*/ 94 w 228"/>
                <a:gd name="T41" fmla="*/ 54 h 267"/>
                <a:gd name="T42" fmla="*/ 94 w 228"/>
                <a:gd name="T43" fmla="*/ 80 h 267"/>
                <a:gd name="T44" fmla="*/ 27 w 228"/>
                <a:gd name="T45" fmla="*/ 80 h 267"/>
                <a:gd name="T46" fmla="*/ 27 w 228"/>
                <a:gd name="T47" fmla="*/ 54 h 267"/>
                <a:gd name="T48" fmla="*/ 212 w 228"/>
                <a:gd name="T49" fmla="*/ 0 h 267"/>
                <a:gd name="T50" fmla="*/ 212 w 228"/>
                <a:gd name="T51" fmla="*/ 0 h 267"/>
                <a:gd name="T52" fmla="*/ 93 w 228"/>
                <a:gd name="T53" fmla="*/ 0 h 267"/>
                <a:gd name="T54" fmla="*/ 0 w 228"/>
                <a:gd name="T55" fmla="*/ 0 h 267"/>
                <a:gd name="T56" fmla="*/ 0 w 228"/>
                <a:gd name="T57" fmla="*/ 267 h 267"/>
                <a:gd name="T58" fmla="*/ 225 w 228"/>
                <a:gd name="T59" fmla="*/ 267 h 267"/>
                <a:gd name="T60" fmla="*/ 228 w 228"/>
                <a:gd name="T61" fmla="*/ 16 h 267"/>
                <a:gd name="T62" fmla="*/ 212 w 228"/>
                <a:gd name="T63"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267">
                  <a:moveTo>
                    <a:pt x="200" y="134"/>
                  </a:moveTo>
                  <a:lnTo>
                    <a:pt x="200" y="134"/>
                  </a:lnTo>
                  <a:lnTo>
                    <a:pt x="27" y="134"/>
                  </a:lnTo>
                  <a:lnTo>
                    <a:pt x="27" y="107"/>
                  </a:lnTo>
                  <a:lnTo>
                    <a:pt x="200" y="107"/>
                  </a:lnTo>
                  <a:lnTo>
                    <a:pt x="200" y="134"/>
                  </a:lnTo>
                  <a:close/>
                  <a:moveTo>
                    <a:pt x="200" y="187"/>
                  </a:moveTo>
                  <a:lnTo>
                    <a:pt x="200" y="187"/>
                  </a:lnTo>
                  <a:lnTo>
                    <a:pt x="27" y="187"/>
                  </a:lnTo>
                  <a:lnTo>
                    <a:pt x="27" y="160"/>
                  </a:lnTo>
                  <a:lnTo>
                    <a:pt x="200" y="160"/>
                  </a:lnTo>
                  <a:lnTo>
                    <a:pt x="200" y="187"/>
                  </a:lnTo>
                  <a:close/>
                  <a:moveTo>
                    <a:pt x="200" y="240"/>
                  </a:moveTo>
                  <a:lnTo>
                    <a:pt x="200" y="240"/>
                  </a:lnTo>
                  <a:lnTo>
                    <a:pt x="27" y="240"/>
                  </a:lnTo>
                  <a:lnTo>
                    <a:pt x="27" y="213"/>
                  </a:lnTo>
                  <a:lnTo>
                    <a:pt x="200" y="213"/>
                  </a:lnTo>
                  <a:lnTo>
                    <a:pt x="200" y="240"/>
                  </a:lnTo>
                  <a:close/>
                  <a:moveTo>
                    <a:pt x="27" y="54"/>
                  </a:moveTo>
                  <a:lnTo>
                    <a:pt x="27" y="54"/>
                  </a:lnTo>
                  <a:lnTo>
                    <a:pt x="94" y="54"/>
                  </a:lnTo>
                  <a:lnTo>
                    <a:pt x="94" y="80"/>
                  </a:lnTo>
                  <a:lnTo>
                    <a:pt x="27" y="80"/>
                  </a:lnTo>
                  <a:lnTo>
                    <a:pt x="27" y="54"/>
                  </a:lnTo>
                  <a:close/>
                  <a:moveTo>
                    <a:pt x="212" y="0"/>
                  </a:moveTo>
                  <a:lnTo>
                    <a:pt x="212" y="0"/>
                  </a:lnTo>
                  <a:lnTo>
                    <a:pt x="93" y="0"/>
                  </a:lnTo>
                  <a:lnTo>
                    <a:pt x="0" y="0"/>
                  </a:lnTo>
                  <a:lnTo>
                    <a:pt x="0" y="267"/>
                  </a:lnTo>
                  <a:lnTo>
                    <a:pt x="225" y="267"/>
                  </a:lnTo>
                  <a:lnTo>
                    <a:pt x="228" y="16"/>
                  </a:lnTo>
                  <a:lnTo>
                    <a:pt x="212" y="0"/>
                  </a:lnTo>
                  <a:close/>
                </a:path>
              </a:pathLst>
            </a:custGeom>
            <a:solidFill>
              <a:schemeClr val="accent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p>
          </p:txBody>
        </p:sp>
      </p:grpSp>
      <p:grpSp>
        <p:nvGrpSpPr>
          <p:cNvPr id="156" name="Group 155">
            <a:extLst>
              <a:ext uri="{FF2B5EF4-FFF2-40B4-BE49-F238E27FC236}">
                <a16:creationId xmlns:a16="http://schemas.microsoft.com/office/drawing/2014/main" id="{238BB22B-102D-7B23-3E49-09ACEA3E5B46}"/>
              </a:ext>
              <a:ext uri="{C183D7F6-B498-43B3-948B-1728B52AA6E4}">
                <adec:decorative xmlns:adec="http://schemas.microsoft.com/office/drawing/2017/decorative" val="1"/>
              </a:ext>
            </a:extLst>
          </p:cNvPr>
          <p:cNvGrpSpPr/>
          <p:nvPr/>
        </p:nvGrpSpPr>
        <p:grpSpPr>
          <a:xfrm>
            <a:off x="3590496" y="4470000"/>
            <a:ext cx="533435" cy="489452"/>
            <a:chOff x="4445879" y="4031860"/>
            <a:chExt cx="595762" cy="517808"/>
          </a:xfrm>
        </p:grpSpPr>
        <p:sp>
          <p:nvSpPr>
            <p:cNvPr id="142" name="Freeform 5">
              <a:extLst>
                <a:ext uri="{FF2B5EF4-FFF2-40B4-BE49-F238E27FC236}">
                  <a16:creationId xmlns:a16="http://schemas.microsoft.com/office/drawing/2014/main" id="{CC27B033-8BC9-7505-9F81-876B38EFFB06}"/>
                </a:ext>
              </a:extLst>
            </p:cNvPr>
            <p:cNvSpPr>
              <a:spLocks/>
            </p:cNvSpPr>
            <p:nvPr/>
          </p:nvSpPr>
          <p:spPr bwMode="auto">
            <a:xfrm>
              <a:off x="4445879" y="4118781"/>
              <a:ext cx="567122" cy="430887"/>
            </a:xfrm>
            <a:custGeom>
              <a:avLst/>
              <a:gdLst>
                <a:gd name="T0" fmla="*/ 53 w 240"/>
                <a:gd name="T1" fmla="*/ 157 h 183"/>
                <a:gd name="T2" fmla="*/ 53 w 240"/>
                <a:gd name="T3" fmla="*/ 157 h 183"/>
                <a:gd name="T4" fmla="*/ 53 w 240"/>
                <a:gd name="T5" fmla="*/ 183 h 183"/>
                <a:gd name="T6" fmla="*/ 187 w 240"/>
                <a:gd name="T7" fmla="*/ 183 h 183"/>
                <a:gd name="T8" fmla="*/ 187 w 240"/>
                <a:gd name="T9" fmla="*/ 157 h 183"/>
                <a:gd name="T10" fmla="*/ 133 w 240"/>
                <a:gd name="T11" fmla="*/ 157 h 183"/>
                <a:gd name="T12" fmla="*/ 133 w 240"/>
                <a:gd name="T13" fmla="*/ 133 h 183"/>
                <a:gd name="T14" fmla="*/ 240 w 240"/>
                <a:gd name="T15" fmla="*/ 133 h 183"/>
                <a:gd name="T16" fmla="*/ 240 w 240"/>
                <a:gd name="T17" fmla="*/ 0 h 183"/>
                <a:gd name="T18" fmla="*/ 236 w 240"/>
                <a:gd name="T19" fmla="*/ 0 h 183"/>
                <a:gd name="T20" fmla="*/ 197 w 240"/>
                <a:gd name="T21" fmla="*/ 39 h 183"/>
                <a:gd name="T22" fmla="*/ 152 w 240"/>
                <a:gd name="T23" fmla="*/ 84 h 183"/>
                <a:gd name="T24" fmla="*/ 152 w 240"/>
                <a:gd name="T25" fmla="*/ 20 h 183"/>
                <a:gd name="T26" fmla="*/ 152 w 240"/>
                <a:gd name="T27" fmla="*/ 0 h 183"/>
                <a:gd name="T28" fmla="*/ 0 w 240"/>
                <a:gd name="T29" fmla="*/ 0 h 183"/>
                <a:gd name="T30" fmla="*/ 0 w 240"/>
                <a:gd name="T31" fmla="*/ 133 h 183"/>
                <a:gd name="T32" fmla="*/ 107 w 240"/>
                <a:gd name="T33" fmla="*/ 133 h 183"/>
                <a:gd name="T34" fmla="*/ 107 w 240"/>
                <a:gd name="T35" fmla="*/ 157 h 183"/>
                <a:gd name="T36" fmla="*/ 53 w 240"/>
                <a:gd name="T37" fmla="*/ 15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0" h="183">
                  <a:moveTo>
                    <a:pt x="53" y="157"/>
                  </a:moveTo>
                  <a:lnTo>
                    <a:pt x="53" y="157"/>
                  </a:lnTo>
                  <a:lnTo>
                    <a:pt x="53" y="183"/>
                  </a:lnTo>
                  <a:lnTo>
                    <a:pt x="187" y="183"/>
                  </a:lnTo>
                  <a:lnTo>
                    <a:pt x="187" y="157"/>
                  </a:lnTo>
                  <a:lnTo>
                    <a:pt x="133" y="157"/>
                  </a:lnTo>
                  <a:lnTo>
                    <a:pt x="133" y="133"/>
                  </a:lnTo>
                  <a:lnTo>
                    <a:pt x="240" y="133"/>
                  </a:lnTo>
                  <a:lnTo>
                    <a:pt x="240" y="0"/>
                  </a:lnTo>
                  <a:lnTo>
                    <a:pt x="236" y="0"/>
                  </a:lnTo>
                  <a:lnTo>
                    <a:pt x="197" y="39"/>
                  </a:lnTo>
                  <a:lnTo>
                    <a:pt x="152" y="84"/>
                  </a:lnTo>
                  <a:lnTo>
                    <a:pt x="152" y="20"/>
                  </a:lnTo>
                  <a:lnTo>
                    <a:pt x="152" y="0"/>
                  </a:lnTo>
                  <a:lnTo>
                    <a:pt x="0" y="0"/>
                  </a:lnTo>
                  <a:lnTo>
                    <a:pt x="0" y="133"/>
                  </a:lnTo>
                  <a:lnTo>
                    <a:pt x="107" y="133"/>
                  </a:lnTo>
                  <a:lnTo>
                    <a:pt x="107" y="157"/>
                  </a:lnTo>
                  <a:lnTo>
                    <a:pt x="53" y="157"/>
                  </a:lnTo>
                  <a:close/>
                </a:path>
              </a:pathLst>
            </a:custGeom>
            <a:solidFill>
              <a:schemeClr val="bg1">
                <a:lumMod val="75000"/>
              </a:schemeClr>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p>
          </p:txBody>
        </p:sp>
        <p:grpSp>
          <p:nvGrpSpPr>
            <p:cNvPr id="130" name="Graphic 9">
              <a:extLst>
                <a:ext uri="{FF2B5EF4-FFF2-40B4-BE49-F238E27FC236}">
                  <a16:creationId xmlns:a16="http://schemas.microsoft.com/office/drawing/2014/main" id="{DA86FE28-200D-D4E0-1EE0-B42A0242D038}"/>
                </a:ext>
                <a:ext uri="{C183D7F6-B498-43B3-948B-1728B52AA6E4}">
                  <adec:decorative xmlns:adec="http://schemas.microsoft.com/office/drawing/2017/decorative" val="1"/>
                </a:ext>
              </a:extLst>
            </p:cNvPr>
            <p:cNvGrpSpPr/>
            <p:nvPr/>
          </p:nvGrpSpPr>
          <p:grpSpPr>
            <a:xfrm>
              <a:off x="4668229" y="4031860"/>
              <a:ext cx="373412" cy="393302"/>
              <a:chOff x="5920870" y="3232322"/>
              <a:chExt cx="448094" cy="471964"/>
            </a:xfrm>
          </p:grpSpPr>
          <p:sp>
            <p:nvSpPr>
              <p:cNvPr id="131" name="Freeform: Shape 606">
                <a:extLst>
                  <a:ext uri="{FF2B5EF4-FFF2-40B4-BE49-F238E27FC236}">
                    <a16:creationId xmlns:a16="http://schemas.microsoft.com/office/drawing/2014/main" id="{BB99811D-EAC1-9F2D-ED48-F63AC74D4052}"/>
                  </a:ext>
                </a:extLst>
              </p:cNvPr>
              <p:cNvSpPr/>
              <p:nvPr/>
            </p:nvSpPr>
            <p:spPr>
              <a:xfrm>
                <a:off x="6013057" y="3232322"/>
                <a:ext cx="355907" cy="355378"/>
              </a:xfrm>
              <a:custGeom>
                <a:avLst/>
                <a:gdLst>
                  <a:gd name="connsiteX0" fmla="*/ 355908 w 355907"/>
                  <a:gd name="connsiteY0" fmla="*/ 196192 h 355379"/>
                  <a:gd name="connsiteX1" fmla="*/ 355908 w 355907"/>
                  <a:gd name="connsiteY1" fmla="*/ 159187 h 355379"/>
                  <a:gd name="connsiteX2" fmla="*/ 316987 w 355907"/>
                  <a:gd name="connsiteY2" fmla="*/ 159187 h 355379"/>
                  <a:gd name="connsiteX3" fmla="*/ 290092 w 355907"/>
                  <a:gd name="connsiteY3" fmla="*/ 92512 h 355379"/>
                  <a:gd name="connsiteX4" fmla="*/ 316987 w 355907"/>
                  <a:gd name="connsiteY4" fmla="*/ 65684 h 355379"/>
                  <a:gd name="connsiteX5" fmla="*/ 290092 w 355907"/>
                  <a:gd name="connsiteY5" fmla="*/ 38855 h 355379"/>
                  <a:gd name="connsiteX6" fmla="*/ 263197 w 355907"/>
                  <a:gd name="connsiteY6" fmla="*/ 65684 h 355379"/>
                  <a:gd name="connsiteX7" fmla="*/ 196456 w 355907"/>
                  <a:gd name="connsiteY7" fmla="*/ 38855 h 355379"/>
                  <a:gd name="connsiteX8" fmla="*/ 196456 w 355907"/>
                  <a:gd name="connsiteY8" fmla="*/ 0 h 355379"/>
                  <a:gd name="connsiteX9" fmla="*/ 159385 w 355907"/>
                  <a:gd name="connsiteY9" fmla="*/ 0 h 355379"/>
                  <a:gd name="connsiteX10" fmla="*/ 159385 w 355907"/>
                  <a:gd name="connsiteY10" fmla="*/ 38855 h 355379"/>
                  <a:gd name="connsiteX11" fmla="*/ 92644 w 355907"/>
                  <a:gd name="connsiteY11" fmla="*/ 65684 h 355379"/>
                  <a:gd name="connsiteX12" fmla="*/ 65750 w 355907"/>
                  <a:gd name="connsiteY12" fmla="*/ 38855 h 355379"/>
                  <a:gd name="connsiteX13" fmla="*/ 38921 w 355907"/>
                  <a:gd name="connsiteY13" fmla="*/ 65684 h 355379"/>
                  <a:gd name="connsiteX14" fmla="*/ 65816 w 355907"/>
                  <a:gd name="connsiteY14" fmla="*/ 92512 h 355379"/>
                  <a:gd name="connsiteX15" fmla="*/ 38921 w 355907"/>
                  <a:gd name="connsiteY15" fmla="*/ 159187 h 355379"/>
                  <a:gd name="connsiteX16" fmla="*/ 0 w 355907"/>
                  <a:gd name="connsiteY16" fmla="*/ 159187 h 355379"/>
                  <a:gd name="connsiteX17" fmla="*/ 0 w 355907"/>
                  <a:gd name="connsiteY17" fmla="*/ 196192 h 355379"/>
                  <a:gd name="connsiteX18" fmla="*/ 38921 w 355907"/>
                  <a:gd name="connsiteY18" fmla="*/ 196192 h 355379"/>
                  <a:gd name="connsiteX19" fmla="*/ 78768 w 355907"/>
                  <a:gd name="connsiteY19" fmla="*/ 276744 h 355379"/>
                  <a:gd name="connsiteX20" fmla="*/ 159385 w 355907"/>
                  <a:gd name="connsiteY20" fmla="*/ 316524 h 355379"/>
                  <a:gd name="connsiteX21" fmla="*/ 159385 w 355907"/>
                  <a:gd name="connsiteY21" fmla="*/ 355379 h 355379"/>
                  <a:gd name="connsiteX22" fmla="*/ 196456 w 355907"/>
                  <a:gd name="connsiteY22" fmla="*/ 355379 h 355379"/>
                  <a:gd name="connsiteX23" fmla="*/ 196456 w 355907"/>
                  <a:gd name="connsiteY23" fmla="*/ 316524 h 355379"/>
                  <a:gd name="connsiteX24" fmla="*/ 263197 w 355907"/>
                  <a:gd name="connsiteY24" fmla="*/ 289696 h 355379"/>
                  <a:gd name="connsiteX25" fmla="*/ 290092 w 355907"/>
                  <a:gd name="connsiteY25" fmla="*/ 316524 h 355379"/>
                  <a:gd name="connsiteX26" fmla="*/ 316987 w 355907"/>
                  <a:gd name="connsiteY26" fmla="*/ 289696 h 355379"/>
                  <a:gd name="connsiteX27" fmla="*/ 290092 w 355907"/>
                  <a:gd name="connsiteY27" fmla="*/ 262867 h 355379"/>
                  <a:gd name="connsiteX28" fmla="*/ 316987 w 355907"/>
                  <a:gd name="connsiteY28" fmla="*/ 196192 h 355379"/>
                  <a:gd name="connsiteX29" fmla="*/ 355908 w 355907"/>
                  <a:gd name="connsiteY29" fmla="*/ 196192 h 355379"/>
                  <a:gd name="connsiteX30" fmla="*/ 355908 w 355907"/>
                  <a:gd name="connsiteY30" fmla="*/ 196192 h 355379"/>
                  <a:gd name="connsiteX31" fmla="*/ 355908 w 355907"/>
                  <a:gd name="connsiteY31" fmla="*/ 196192 h 35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5907" h="355379">
                    <a:moveTo>
                      <a:pt x="355908" y="196192"/>
                    </a:moveTo>
                    <a:cubicBezTo>
                      <a:pt x="355908" y="159187"/>
                      <a:pt x="355908" y="159187"/>
                      <a:pt x="355908" y="159187"/>
                    </a:cubicBezTo>
                    <a:cubicBezTo>
                      <a:pt x="316987" y="159187"/>
                      <a:pt x="316987" y="159187"/>
                      <a:pt x="316987" y="159187"/>
                    </a:cubicBezTo>
                    <a:cubicBezTo>
                      <a:pt x="314211" y="135134"/>
                      <a:pt x="304960" y="112006"/>
                      <a:pt x="290092" y="92512"/>
                    </a:cubicBezTo>
                    <a:cubicBezTo>
                      <a:pt x="316987" y="65684"/>
                      <a:pt x="316987" y="65684"/>
                      <a:pt x="316987" y="65684"/>
                    </a:cubicBezTo>
                    <a:cubicBezTo>
                      <a:pt x="290092" y="38855"/>
                      <a:pt x="290092" y="38855"/>
                      <a:pt x="290092" y="38855"/>
                    </a:cubicBezTo>
                    <a:cubicBezTo>
                      <a:pt x="263197" y="65684"/>
                      <a:pt x="263197" y="65684"/>
                      <a:pt x="263197" y="65684"/>
                    </a:cubicBezTo>
                    <a:cubicBezTo>
                      <a:pt x="243704" y="50882"/>
                      <a:pt x="220576" y="41631"/>
                      <a:pt x="196456" y="38855"/>
                    </a:cubicBezTo>
                    <a:cubicBezTo>
                      <a:pt x="196456" y="0"/>
                      <a:pt x="196456" y="0"/>
                      <a:pt x="196456" y="0"/>
                    </a:cubicBezTo>
                    <a:cubicBezTo>
                      <a:pt x="159385" y="0"/>
                      <a:pt x="159385" y="0"/>
                      <a:pt x="159385" y="0"/>
                    </a:cubicBezTo>
                    <a:cubicBezTo>
                      <a:pt x="159385" y="38855"/>
                      <a:pt x="159385" y="38855"/>
                      <a:pt x="159385" y="38855"/>
                    </a:cubicBezTo>
                    <a:cubicBezTo>
                      <a:pt x="135266" y="41631"/>
                      <a:pt x="112138" y="50882"/>
                      <a:pt x="92644" y="65684"/>
                    </a:cubicBezTo>
                    <a:cubicBezTo>
                      <a:pt x="65750" y="38855"/>
                      <a:pt x="65750" y="38855"/>
                      <a:pt x="65750" y="38855"/>
                    </a:cubicBezTo>
                    <a:cubicBezTo>
                      <a:pt x="38921" y="65684"/>
                      <a:pt x="38921" y="65684"/>
                      <a:pt x="38921" y="65684"/>
                    </a:cubicBezTo>
                    <a:cubicBezTo>
                      <a:pt x="65816" y="92512"/>
                      <a:pt x="65816" y="92512"/>
                      <a:pt x="65816" y="92512"/>
                    </a:cubicBezTo>
                    <a:cubicBezTo>
                      <a:pt x="51014" y="111940"/>
                      <a:pt x="41697" y="135068"/>
                      <a:pt x="38921" y="159187"/>
                    </a:cubicBezTo>
                    <a:cubicBezTo>
                      <a:pt x="0" y="159187"/>
                      <a:pt x="0" y="159187"/>
                      <a:pt x="0" y="159187"/>
                    </a:cubicBezTo>
                    <a:cubicBezTo>
                      <a:pt x="0" y="196192"/>
                      <a:pt x="0" y="196192"/>
                      <a:pt x="0" y="196192"/>
                    </a:cubicBezTo>
                    <a:cubicBezTo>
                      <a:pt x="38921" y="196192"/>
                      <a:pt x="38921" y="196192"/>
                      <a:pt x="38921" y="196192"/>
                    </a:cubicBezTo>
                    <a:cubicBezTo>
                      <a:pt x="42622" y="226721"/>
                      <a:pt x="56499" y="255466"/>
                      <a:pt x="78768" y="276744"/>
                    </a:cubicBezTo>
                    <a:cubicBezTo>
                      <a:pt x="100111" y="298947"/>
                      <a:pt x="128790" y="312824"/>
                      <a:pt x="159385" y="316524"/>
                    </a:cubicBezTo>
                    <a:cubicBezTo>
                      <a:pt x="159385" y="355379"/>
                      <a:pt x="159385" y="355379"/>
                      <a:pt x="159385" y="355379"/>
                    </a:cubicBezTo>
                    <a:cubicBezTo>
                      <a:pt x="196456" y="355379"/>
                      <a:pt x="196456" y="355379"/>
                      <a:pt x="196456" y="355379"/>
                    </a:cubicBezTo>
                    <a:cubicBezTo>
                      <a:pt x="196456" y="316524"/>
                      <a:pt x="196456" y="316524"/>
                      <a:pt x="196456" y="316524"/>
                    </a:cubicBezTo>
                    <a:cubicBezTo>
                      <a:pt x="220576" y="313749"/>
                      <a:pt x="243704" y="304497"/>
                      <a:pt x="263197" y="289696"/>
                    </a:cubicBezTo>
                    <a:cubicBezTo>
                      <a:pt x="290092" y="316524"/>
                      <a:pt x="290092" y="316524"/>
                      <a:pt x="290092" y="316524"/>
                    </a:cubicBezTo>
                    <a:cubicBezTo>
                      <a:pt x="316987" y="289696"/>
                      <a:pt x="316987" y="289696"/>
                      <a:pt x="316987" y="289696"/>
                    </a:cubicBezTo>
                    <a:cubicBezTo>
                      <a:pt x="290092" y="262867"/>
                      <a:pt x="290092" y="262867"/>
                      <a:pt x="290092" y="262867"/>
                    </a:cubicBezTo>
                    <a:cubicBezTo>
                      <a:pt x="304894" y="243439"/>
                      <a:pt x="314211" y="220311"/>
                      <a:pt x="316987" y="196192"/>
                    </a:cubicBezTo>
                    <a:lnTo>
                      <a:pt x="355908" y="196192"/>
                    </a:lnTo>
                    <a:lnTo>
                      <a:pt x="355908" y="196192"/>
                    </a:lnTo>
                    <a:lnTo>
                      <a:pt x="355908" y="196192"/>
                    </a:lnTo>
                    <a:close/>
                  </a:path>
                </a:pathLst>
              </a:custGeom>
              <a:solidFill>
                <a:schemeClr val="accent1"/>
              </a:solidFill>
              <a:ln w="6463" cap="flat">
                <a:noFill/>
                <a:prstDash val="solid"/>
                <a:miter/>
              </a:ln>
            </p:spPr>
            <p:txBody>
              <a:bodyPr rtlCol="0" anchor="ctr"/>
              <a:lstStyle/>
              <a:p>
                <a:pPr defTabSz="761970">
                  <a:defRPr/>
                </a:pPr>
                <a:endParaRPr lang="en-US" sz="1500" kern="0">
                  <a:solidFill>
                    <a:srgbClr val="000000"/>
                  </a:solidFill>
                </a:endParaRPr>
              </a:p>
            </p:txBody>
          </p:sp>
          <p:sp>
            <p:nvSpPr>
              <p:cNvPr id="132" name="Freeform: Shape 607">
                <a:extLst>
                  <a:ext uri="{FF2B5EF4-FFF2-40B4-BE49-F238E27FC236}">
                    <a16:creationId xmlns:a16="http://schemas.microsoft.com/office/drawing/2014/main" id="{1E1C33E8-21E2-7B74-C8F8-76A10C3D8C31}"/>
                  </a:ext>
                </a:extLst>
              </p:cNvPr>
              <p:cNvSpPr/>
              <p:nvPr/>
            </p:nvSpPr>
            <p:spPr>
              <a:xfrm>
                <a:off x="5920870" y="3393555"/>
                <a:ext cx="310901" cy="310731"/>
              </a:xfrm>
              <a:custGeom>
                <a:avLst/>
                <a:gdLst>
                  <a:gd name="connsiteX0" fmla="*/ 38987 w 242910"/>
                  <a:gd name="connsiteY0" fmla="*/ 240796 h 242778"/>
                  <a:gd name="connsiteX1" fmla="*/ 38987 w 242910"/>
                  <a:gd name="connsiteY1" fmla="*/ 240796 h 242778"/>
                  <a:gd name="connsiteX2" fmla="*/ 27952 w 242910"/>
                  <a:gd name="connsiteY2" fmla="*/ 242779 h 242778"/>
                  <a:gd name="connsiteX3" fmla="*/ 17577 w 242910"/>
                  <a:gd name="connsiteY3" fmla="*/ 240201 h 242778"/>
                  <a:gd name="connsiteX4" fmla="*/ 8458 w 242910"/>
                  <a:gd name="connsiteY4" fmla="*/ 234320 h 242778"/>
                  <a:gd name="connsiteX5" fmla="*/ 2643 w 242910"/>
                  <a:gd name="connsiteY5" fmla="*/ 225201 h 242778"/>
                  <a:gd name="connsiteX6" fmla="*/ 0 w 242910"/>
                  <a:gd name="connsiteY6" fmla="*/ 214761 h 242778"/>
                  <a:gd name="connsiteX7" fmla="*/ 2577 w 242910"/>
                  <a:gd name="connsiteY7" fmla="*/ 203725 h 242778"/>
                  <a:gd name="connsiteX8" fmla="*/ 8392 w 242910"/>
                  <a:gd name="connsiteY8" fmla="*/ 194606 h 242778"/>
                  <a:gd name="connsiteX9" fmla="*/ 124033 w 242910"/>
                  <a:gd name="connsiteY9" fmla="*/ 78768 h 242778"/>
                  <a:gd name="connsiteX10" fmla="*/ 122050 w 242910"/>
                  <a:gd name="connsiteY10" fmla="*/ 69649 h 242778"/>
                  <a:gd name="connsiteX11" fmla="*/ 121389 w 242910"/>
                  <a:gd name="connsiteY11" fmla="*/ 60529 h 242778"/>
                  <a:gd name="connsiteX12" fmla="*/ 125949 w 242910"/>
                  <a:gd name="connsiteY12" fmla="*/ 36476 h 242778"/>
                  <a:gd name="connsiteX13" fmla="*/ 138967 w 242910"/>
                  <a:gd name="connsiteY13" fmla="*/ 17577 h 242778"/>
                  <a:gd name="connsiteX14" fmla="*/ 158460 w 242910"/>
                  <a:gd name="connsiteY14" fmla="*/ 4560 h 242778"/>
                  <a:gd name="connsiteX15" fmla="*/ 181853 w 242910"/>
                  <a:gd name="connsiteY15" fmla="*/ 0 h 242778"/>
                  <a:gd name="connsiteX16" fmla="*/ 201346 w 242910"/>
                  <a:gd name="connsiteY16" fmla="*/ 3238 h 242778"/>
                  <a:gd name="connsiteX17" fmla="*/ 152645 w 242910"/>
                  <a:gd name="connsiteY17" fmla="*/ 52071 h 242778"/>
                  <a:gd name="connsiteX18" fmla="*/ 190972 w 242910"/>
                  <a:gd name="connsiteY18" fmla="*/ 89803 h 242778"/>
                  <a:gd name="connsiteX19" fmla="*/ 239673 w 242910"/>
                  <a:gd name="connsiteY19" fmla="*/ 40970 h 242778"/>
                  <a:gd name="connsiteX20" fmla="*/ 242911 w 242910"/>
                  <a:gd name="connsiteY20" fmla="*/ 60463 h 242778"/>
                  <a:gd name="connsiteX21" fmla="*/ 237690 w 242910"/>
                  <a:gd name="connsiteY21" fmla="*/ 83922 h 242778"/>
                  <a:gd name="connsiteX22" fmla="*/ 224673 w 242910"/>
                  <a:gd name="connsiteY22" fmla="*/ 103415 h 242778"/>
                  <a:gd name="connsiteX23" fmla="*/ 205840 w 242910"/>
                  <a:gd name="connsiteY23" fmla="*/ 116433 h 242778"/>
                  <a:gd name="connsiteX24" fmla="*/ 181787 w 242910"/>
                  <a:gd name="connsiteY24" fmla="*/ 120993 h 242778"/>
                  <a:gd name="connsiteX25" fmla="*/ 172668 w 242910"/>
                  <a:gd name="connsiteY25" fmla="*/ 120332 h 242778"/>
                  <a:gd name="connsiteX26" fmla="*/ 163548 w 242910"/>
                  <a:gd name="connsiteY26" fmla="*/ 118350 h 242778"/>
                  <a:gd name="connsiteX27" fmla="*/ 48106 w 242910"/>
                  <a:gd name="connsiteY27" fmla="*/ 234320 h 242778"/>
                  <a:gd name="connsiteX28" fmla="*/ 38987 w 242910"/>
                  <a:gd name="connsiteY28" fmla="*/ 240796 h 242778"/>
                  <a:gd name="connsiteX29" fmla="*/ 38987 w 242910"/>
                  <a:gd name="connsiteY29" fmla="*/ 240796 h 2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2910" h="242778">
                    <a:moveTo>
                      <a:pt x="38987" y="240796"/>
                    </a:moveTo>
                    <a:lnTo>
                      <a:pt x="38987" y="240796"/>
                    </a:lnTo>
                    <a:cubicBezTo>
                      <a:pt x="35749" y="242118"/>
                      <a:pt x="31851" y="242779"/>
                      <a:pt x="27952" y="242779"/>
                    </a:cubicBezTo>
                    <a:cubicBezTo>
                      <a:pt x="24053" y="242779"/>
                      <a:pt x="20815" y="242118"/>
                      <a:pt x="17577" y="240201"/>
                    </a:cubicBezTo>
                    <a:cubicBezTo>
                      <a:pt x="13679" y="238880"/>
                      <a:pt x="11101" y="236964"/>
                      <a:pt x="8458" y="234320"/>
                    </a:cubicBezTo>
                    <a:cubicBezTo>
                      <a:pt x="5881" y="231743"/>
                      <a:pt x="3899" y="229100"/>
                      <a:pt x="2643" y="225201"/>
                    </a:cubicBezTo>
                    <a:cubicBezTo>
                      <a:pt x="661" y="221897"/>
                      <a:pt x="0" y="218659"/>
                      <a:pt x="0" y="214761"/>
                    </a:cubicBezTo>
                    <a:cubicBezTo>
                      <a:pt x="0" y="210862"/>
                      <a:pt x="661" y="206963"/>
                      <a:pt x="2577" y="203725"/>
                    </a:cubicBezTo>
                    <a:cubicBezTo>
                      <a:pt x="3899" y="200487"/>
                      <a:pt x="5815" y="197249"/>
                      <a:pt x="8392" y="194606"/>
                    </a:cubicBezTo>
                    <a:lnTo>
                      <a:pt x="124033" y="78768"/>
                    </a:lnTo>
                    <a:cubicBezTo>
                      <a:pt x="123372" y="75530"/>
                      <a:pt x="122711" y="72886"/>
                      <a:pt x="122050" y="69649"/>
                    </a:cubicBezTo>
                    <a:cubicBezTo>
                      <a:pt x="121389" y="66411"/>
                      <a:pt x="121389" y="63767"/>
                      <a:pt x="121389" y="60529"/>
                    </a:cubicBezTo>
                    <a:cubicBezTo>
                      <a:pt x="121389" y="52071"/>
                      <a:pt x="122711" y="44274"/>
                      <a:pt x="125949" y="36476"/>
                    </a:cubicBezTo>
                    <a:cubicBezTo>
                      <a:pt x="129187" y="29340"/>
                      <a:pt x="133746" y="22798"/>
                      <a:pt x="138967" y="17577"/>
                    </a:cubicBezTo>
                    <a:cubicBezTo>
                      <a:pt x="144782" y="12357"/>
                      <a:pt x="150663" y="7797"/>
                      <a:pt x="158460" y="4560"/>
                    </a:cubicBezTo>
                    <a:cubicBezTo>
                      <a:pt x="165597" y="1322"/>
                      <a:pt x="173394" y="0"/>
                      <a:pt x="181853" y="0"/>
                    </a:cubicBezTo>
                    <a:cubicBezTo>
                      <a:pt x="188329" y="0"/>
                      <a:pt x="194870" y="661"/>
                      <a:pt x="201346" y="3238"/>
                    </a:cubicBezTo>
                    <a:lnTo>
                      <a:pt x="152645" y="52071"/>
                    </a:lnTo>
                    <a:lnTo>
                      <a:pt x="190972" y="89803"/>
                    </a:lnTo>
                    <a:lnTo>
                      <a:pt x="239673" y="40970"/>
                    </a:lnTo>
                    <a:cubicBezTo>
                      <a:pt x="241589" y="47446"/>
                      <a:pt x="242911" y="53988"/>
                      <a:pt x="242911" y="60463"/>
                    </a:cubicBezTo>
                    <a:cubicBezTo>
                      <a:pt x="242911" y="68922"/>
                      <a:pt x="240994" y="76719"/>
                      <a:pt x="237690" y="83922"/>
                    </a:cubicBezTo>
                    <a:cubicBezTo>
                      <a:pt x="234452" y="91719"/>
                      <a:pt x="230554" y="97600"/>
                      <a:pt x="224673" y="103415"/>
                    </a:cubicBezTo>
                    <a:cubicBezTo>
                      <a:pt x="219452" y="108636"/>
                      <a:pt x="212976" y="113195"/>
                      <a:pt x="205840" y="116433"/>
                    </a:cubicBezTo>
                    <a:cubicBezTo>
                      <a:pt x="198042" y="119671"/>
                      <a:pt x="190245" y="120993"/>
                      <a:pt x="181787" y="120993"/>
                    </a:cubicBezTo>
                    <a:cubicBezTo>
                      <a:pt x="178549" y="120993"/>
                      <a:pt x="175972" y="120993"/>
                      <a:pt x="172668" y="120332"/>
                    </a:cubicBezTo>
                    <a:cubicBezTo>
                      <a:pt x="169430" y="119671"/>
                      <a:pt x="166852" y="119010"/>
                      <a:pt x="163548" y="118350"/>
                    </a:cubicBezTo>
                    <a:lnTo>
                      <a:pt x="48106" y="234320"/>
                    </a:lnTo>
                    <a:cubicBezTo>
                      <a:pt x="45463" y="236897"/>
                      <a:pt x="42225" y="238814"/>
                      <a:pt x="38987" y="240796"/>
                    </a:cubicBezTo>
                    <a:lnTo>
                      <a:pt x="38987" y="240796"/>
                    </a:lnTo>
                    <a:close/>
                  </a:path>
                </a:pathLst>
              </a:custGeom>
              <a:solidFill>
                <a:schemeClr val="bg1"/>
              </a:solidFill>
              <a:ln w="6463" cap="flat">
                <a:noFill/>
                <a:prstDash val="solid"/>
                <a:miter/>
              </a:ln>
            </p:spPr>
            <p:txBody>
              <a:bodyPr rtlCol="0" anchor="ctr"/>
              <a:lstStyle/>
              <a:p>
                <a:pPr defTabSz="761970">
                  <a:defRPr/>
                </a:pPr>
                <a:endParaRPr lang="en-US" sz="1500" kern="0">
                  <a:solidFill>
                    <a:srgbClr val="000000"/>
                  </a:solidFill>
                </a:endParaRPr>
              </a:p>
            </p:txBody>
          </p:sp>
        </p:grpSp>
      </p:grpSp>
      <p:grpSp>
        <p:nvGrpSpPr>
          <p:cNvPr id="143" name="Group 4">
            <a:extLst>
              <a:ext uri="{FF2B5EF4-FFF2-40B4-BE49-F238E27FC236}">
                <a16:creationId xmlns:a16="http://schemas.microsoft.com/office/drawing/2014/main" id="{95EF8E7D-3108-1E48-E3B1-AF59CDEEF8A1}"/>
              </a:ext>
              <a:ext uri="{C183D7F6-B498-43B3-948B-1728B52AA6E4}">
                <adec:decorative xmlns:adec="http://schemas.microsoft.com/office/drawing/2017/decorative" val="1"/>
              </a:ext>
            </a:extLst>
          </p:cNvPr>
          <p:cNvGrpSpPr>
            <a:grpSpLocks noChangeAspect="1"/>
          </p:cNvGrpSpPr>
          <p:nvPr/>
        </p:nvGrpSpPr>
        <p:grpSpPr bwMode="auto">
          <a:xfrm>
            <a:off x="5844305" y="4468097"/>
            <a:ext cx="441991" cy="447513"/>
            <a:chOff x="6307" y="953"/>
            <a:chExt cx="318" cy="317"/>
          </a:xfrm>
        </p:grpSpPr>
        <p:sp>
          <p:nvSpPr>
            <p:cNvPr id="144" name="Freeform 5">
              <a:extLst>
                <a:ext uri="{FF2B5EF4-FFF2-40B4-BE49-F238E27FC236}">
                  <a16:creationId xmlns:a16="http://schemas.microsoft.com/office/drawing/2014/main" id="{6A5169EA-4A61-6349-1F25-E4DDEBFCCF1A}"/>
                </a:ext>
              </a:extLst>
            </p:cNvPr>
            <p:cNvSpPr>
              <a:spLocks/>
            </p:cNvSpPr>
            <p:nvPr/>
          </p:nvSpPr>
          <p:spPr bwMode="auto">
            <a:xfrm>
              <a:off x="6406" y="953"/>
              <a:ext cx="219" cy="218"/>
            </a:xfrm>
            <a:custGeom>
              <a:avLst/>
              <a:gdLst>
                <a:gd name="T0" fmla="*/ 293 w 293"/>
                <a:gd name="T1" fmla="*/ 145 h 292"/>
                <a:gd name="T2" fmla="*/ 292 w 293"/>
                <a:gd name="T3" fmla="*/ 129 h 292"/>
                <a:gd name="T4" fmla="*/ 288 w 293"/>
                <a:gd name="T5" fmla="*/ 107 h 292"/>
                <a:gd name="T6" fmla="*/ 283 w 293"/>
                <a:gd name="T7" fmla="*/ 91 h 292"/>
                <a:gd name="T8" fmla="*/ 273 w 293"/>
                <a:gd name="T9" fmla="*/ 72 h 292"/>
                <a:gd name="T10" fmla="*/ 264 w 293"/>
                <a:gd name="T11" fmla="*/ 58 h 292"/>
                <a:gd name="T12" fmla="*/ 250 w 293"/>
                <a:gd name="T13" fmla="*/ 42 h 292"/>
                <a:gd name="T14" fmla="*/ 236 w 293"/>
                <a:gd name="T15" fmla="*/ 30 h 292"/>
                <a:gd name="T16" fmla="*/ 220 w 293"/>
                <a:gd name="T17" fmla="*/ 19 h 292"/>
                <a:gd name="T18" fmla="*/ 205 w 293"/>
                <a:gd name="T19" fmla="*/ 11 h 292"/>
                <a:gd name="T20" fmla="*/ 185 w 293"/>
                <a:gd name="T21" fmla="*/ 4 h 292"/>
                <a:gd name="T22" fmla="*/ 169 w 293"/>
                <a:gd name="T23" fmla="*/ 2 h 292"/>
                <a:gd name="T24" fmla="*/ 146 w 293"/>
                <a:gd name="T25" fmla="*/ 0 h 292"/>
                <a:gd name="T26" fmla="*/ 146 w 293"/>
                <a:gd name="T27" fmla="*/ 0 h 292"/>
                <a:gd name="T28" fmla="*/ 130 w 293"/>
                <a:gd name="T29" fmla="*/ 1 h 292"/>
                <a:gd name="T30" fmla="*/ 108 w 293"/>
                <a:gd name="T31" fmla="*/ 4 h 292"/>
                <a:gd name="T32" fmla="*/ 92 w 293"/>
                <a:gd name="T33" fmla="*/ 9 h 292"/>
                <a:gd name="T34" fmla="*/ 73 w 293"/>
                <a:gd name="T35" fmla="*/ 19 h 292"/>
                <a:gd name="T36" fmla="*/ 61 w 293"/>
                <a:gd name="T37" fmla="*/ 27 h 292"/>
                <a:gd name="T38" fmla="*/ 59 w 293"/>
                <a:gd name="T39" fmla="*/ 28 h 292"/>
                <a:gd name="T40" fmla="*/ 43 w 293"/>
                <a:gd name="T41" fmla="*/ 42 h 292"/>
                <a:gd name="T42" fmla="*/ 31 w 293"/>
                <a:gd name="T43" fmla="*/ 56 h 292"/>
                <a:gd name="T44" fmla="*/ 20 w 293"/>
                <a:gd name="T45" fmla="*/ 72 h 292"/>
                <a:gd name="T46" fmla="*/ 12 w 293"/>
                <a:gd name="T47" fmla="*/ 87 h 292"/>
                <a:gd name="T48" fmla="*/ 5 w 293"/>
                <a:gd name="T49" fmla="*/ 107 h 292"/>
                <a:gd name="T50" fmla="*/ 2 w 293"/>
                <a:gd name="T51" fmla="*/ 123 h 292"/>
                <a:gd name="T52" fmla="*/ 0 w 293"/>
                <a:gd name="T53" fmla="*/ 145 h 292"/>
                <a:gd name="T54" fmla="*/ 1 w 293"/>
                <a:gd name="T55" fmla="*/ 160 h 292"/>
                <a:gd name="T56" fmla="*/ 9 w 293"/>
                <a:gd name="T57" fmla="*/ 195 h 292"/>
                <a:gd name="T58" fmla="*/ 10 w 293"/>
                <a:gd name="T59" fmla="*/ 200 h 292"/>
                <a:gd name="T60" fmla="*/ 26 w 293"/>
                <a:gd name="T61" fmla="*/ 229 h 292"/>
                <a:gd name="T62" fmla="*/ 34 w 293"/>
                <a:gd name="T63" fmla="*/ 239 h 292"/>
                <a:gd name="T64" fmla="*/ 80 w 293"/>
                <a:gd name="T65" fmla="*/ 276 h 292"/>
                <a:gd name="T66" fmla="*/ 136 w 293"/>
                <a:gd name="T67" fmla="*/ 292 h 292"/>
                <a:gd name="T68" fmla="*/ 148 w 293"/>
                <a:gd name="T69" fmla="*/ 292 h 292"/>
                <a:gd name="T70" fmla="*/ 182 w 293"/>
                <a:gd name="T71" fmla="*/ 288 h 292"/>
                <a:gd name="T72" fmla="*/ 187 w 293"/>
                <a:gd name="T73" fmla="*/ 287 h 292"/>
                <a:gd name="T74" fmla="*/ 219 w 293"/>
                <a:gd name="T75" fmla="*/ 273 h 292"/>
                <a:gd name="T76" fmla="*/ 232 w 293"/>
                <a:gd name="T77" fmla="*/ 265 h 292"/>
                <a:gd name="T78" fmla="*/ 250 w 293"/>
                <a:gd name="T79" fmla="*/ 250 h 292"/>
                <a:gd name="T80" fmla="*/ 261 w 293"/>
                <a:gd name="T81" fmla="*/ 238 h 292"/>
                <a:gd name="T82" fmla="*/ 273 w 293"/>
                <a:gd name="T83" fmla="*/ 220 h 292"/>
                <a:gd name="T84" fmla="*/ 281 w 293"/>
                <a:gd name="T85" fmla="*/ 205 h 292"/>
                <a:gd name="T86" fmla="*/ 287 w 293"/>
                <a:gd name="T87" fmla="*/ 187 h 292"/>
                <a:gd name="T88" fmla="*/ 291 w 293"/>
                <a:gd name="T89" fmla="*/ 169 h 292"/>
                <a:gd name="T90" fmla="*/ 293 w 293"/>
                <a:gd name="T91" fmla="*/ 14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3" h="292">
                  <a:moveTo>
                    <a:pt x="293" y="148"/>
                  </a:moveTo>
                  <a:lnTo>
                    <a:pt x="293" y="148"/>
                  </a:lnTo>
                  <a:cubicBezTo>
                    <a:pt x="293" y="147"/>
                    <a:pt x="293" y="146"/>
                    <a:pt x="293" y="145"/>
                  </a:cubicBezTo>
                  <a:cubicBezTo>
                    <a:pt x="293" y="143"/>
                    <a:pt x="293" y="141"/>
                    <a:pt x="293" y="138"/>
                  </a:cubicBezTo>
                  <a:cubicBezTo>
                    <a:pt x="293" y="136"/>
                    <a:pt x="293" y="134"/>
                    <a:pt x="293" y="132"/>
                  </a:cubicBezTo>
                  <a:cubicBezTo>
                    <a:pt x="292" y="131"/>
                    <a:pt x="292" y="130"/>
                    <a:pt x="292" y="129"/>
                  </a:cubicBezTo>
                  <a:cubicBezTo>
                    <a:pt x="292" y="126"/>
                    <a:pt x="291" y="122"/>
                    <a:pt x="291" y="119"/>
                  </a:cubicBezTo>
                  <a:cubicBezTo>
                    <a:pt x="290" y="116"/>
                    <a:pt x="289" y="113"/>
                    <a:pt x="289" y="110"/>
                  </a:cubicBezTo>
                  <a:cubicBezTo>
                    <a:pt x="288" y="109"/>
                    <a:pt x="288" y="108"/>
                    <a:pt x="288" y="107"/>
                  </a:cubicBezTo>
                  <a:cubicBezTo>
                    <a:pt x="287" y="104"/>
                    <a:pt x="287" y="103"/>
                    <a:pt x="286" y="101"/>
                  </a:cubicBezTo>
                  <a:cubicBezTo>
                    <a:pt x="285" y="99"/>
                    <a:pt x="285" y="97"/>
                    <a:pt x="284" y="94"/>
                  </a:cubicBezTo>
                  <a:cubicBezTo>
                    <a:pt x="284" y="93"/>
                    <a:pt x="283" y="93"/>
                    <a:pt x="283" y="91"/>
                  </a:cubicBezTo>
                  <a:cubicBezTo>
                    <a:pt x="282" y="88"/>
                    <a:pt x="280" y="86"/>
                    <a:pt x="279" y="83"/>
                  </a:cubicBezTo>
                  <a:cubicBezTo>
                    <a:pt x="277" y="80"/>
                    <a:pt x="276" y="77"/>
                    <a:pt x="274" y="74"/>
                  </a:cubicBezTo>
                  <a:cubicBezTo>
                    <a:pt x="274" y="73"/>
                    <a:pt x="274" y="72"/>
                    <a:pt x="273" y="72"/>
                  </a:cubicBezTo>
                  <a:cubicBezTo>
                    <a:pt x="272" y="70"/>
                    <a:pt x="271" y="68"/>
                    <a:pt x="269" y="66"/>
                  </a:cubicBezTo>
                  <a:cubicBezTo>
                    <a:pt x="268" y="64"/>
                    <a:pt x="267" y="62"/>
                    <a:pt x="266" y="60"/>
                  </a:cubicBezTo>
                  <a:cubicBezTo>
                    <a:pt x="265" y="59"/>
                    <a:pt x="264" y="58"/>
                    <a:pt x="264" y="58"/>
                  </a:cubicBezTo>
                  <a:cubicBezTo>
                    <a:pt x="262" y="56"/>
                    <a:pt x="261" y="54"/>
                    <a:pt x="259" y="52"/>
                  </a:cubicBezTo>
                  <a:cubicBezTo>
                    <a:pt x="256" y="49"/>
                    <a:pt x="254" y="45"/>
                    <a:pt x="251" y="42"/>
                  </a:cubicBezTo>
                  <a:cubicBezTo>
                    <a:pt x="250" y="42"/>
                    <a:pt x="250" y="42"/>
                    <a:pt x="250" y="42"/>
                  </a:cubicBezTo>
                  <a:cubicBezTo>
                    <a:pt x="249" y="41"/>
                    <a:pt x="249" y="41"/>
                    <a:pt x="248" y="40"/>
                  </a:cubicBezTo>
                  <a:cubicBezTo>
                    <a:pt x="245" y="37"/>
                    <a:pt x="242" y="34"/>
                    <a:pt x="239" y="31"/>
                  </a:cubicBezTo>
                  <a:cubicBezTo>
                    <a:pt x="238" y="31"/>
                    <a:pt x="237" y="30"/>
                    <a:pt x="236" y="30"/>
                  </a:cubicBezTo>
                  <a:cubicBezTo>
                    <a:pt x="235" y="29"/>
                    <a:pt x="234" y="28"/>
                    <a:pt x="233" y="27"/>
                  </a:cubicBezTo>
                  <a:cubicBezTo>
                    <a:pt x="229" y="25"/>
                    <a:pt x="225" y="22"/>
                    <a:pt x="221" y="19"/>
                  </a:cubicBezTo>
                  <a:cubicBezTo>
                    <a:pt x="221" y="19"/>
                    <a:pt x="221" y="19"/>
                    <a:pt x="220" y="19"/>
                  </a:cubicBezTo>
                  <a:cubicBezTo>
                    <a:pt x="218" y="17"/>
                    <a:pt x="216" y="16"/>
                    <a:pt x="213" y="15"/>
                  </a:cubicBezTo>
                  <a:cubicBezTo>
                    <a:pt x="211" y="14"/>
                    <a:pt x="209" y="13"/>
                    <a:pt x="206" y="11"/>
                  </a:cubicBezTo>
                  <a:cubicBezTo>
                    <a:pt x="206" y="11"/>
                    <a:pt x="205" y="11"/>
                    <a:pt x="205" y="11"/>
                  </a:cubicBezTo>
                  <a:cubicBezTo>
                    <a:pt x="201" y="9"/>
                    <a:pt x="196" y="8"/>
                    <a:pt x="192" y="6"/>
                  </a:cubicBezTo>
                  <a:cubicBezTo>
                    <a:pt x="191" y="6"/>
                    <a:pt x="189" y="5"/>
                    <a:pt x="188" y="5"/>
                  </a:cubicBezTo>
                  <a:cubicBezTo>
                    <a:pt x="187" y="5"/>
                    <a:pt x="186" y="4"/>
                    <a:pt x="185" y="4"/>
                  </a:cubicBezTo>
                  <a:cubicBezTo>
                    <a:pt x="181" y="4"/>
                    <a:pt x="177" y="3"/>
                    <a:pt x="173" y="2"/>
                  </a:cubicBezTo>
                  <a:cubicBezTo>
                    <a:pt x="172" y="2"/>
                    <a:pt x="171" y="2"/>
                    <a:pt x="170" y="2"/>
                  </a:cubicBezTo>
                  <a:cubicBezTo>
                    <a:pt x="170" y="2"/>
                    <a:pt x="170" y="2"/>
                    <a:pt x="169" y="2"/>
                  </a:cubicBezTo>
                  <a:cubicBezTo>
                    <a:pt x="165" y="1"/>
                    <a:pt x="161" y="1"/>
                    <a:pt x="157" y="0"/>
                  </a:cubicBezTo>
                  <a:cubicBezTo>
                    <a:pt x="154" y="0"/>
                    <a:pt x="152" y="0"/>
                    <a:pt x="149" y="0"/>
                  </a:cubicBezTo>
                  <a:cubicBezTo>
                    <a:pt x="148" y="0"/>
                    <a:pt x="147" y="0"/>
                    <a:pt x="146" y="0"/>
                  </a:cubicBezTo>
                  <a:lnTo>
                    <a:pt x="146" y="0"/>
                  </a:lnTo>
                  <a:lnTo>
                    <a:pt x="146" y="0"/>
                  </a:lnTo>
                  <a:lnTo>
                    <a:pt x="146" y="0"/>
                  </a:lnTo>
                  <a:cubicBezTo>
                    <a:pt x="144" y="0"/>
                    <a:pt x="142" y="0"/>
                    <a:pt x="139" y="0"/>
                  </a:cubicBezTo>
                  <a:cubicBezTo>
                    <a:pt x="137" y="0"/>
                    <a:pt x="135" y="0"/>
                    <a:pt x="133" y="0"/>
                  </a:cubicBezTo>
                  <a:cubicBezTo>
                    <a:pt x="132" y="1"/>
                    <a:pt x="131" y="1"/>
                    <a:pt x="130" y="1"/>
                  </a:cubicBezTo>
                  <a:cubicBezTo>
                    <a:pt x="127" y="1"/>
                    <a:pt x="123" y="2"/>
                    <a:pt x="120" y="2"/>
                  </a:cubicBezTo>
                  <a:cubicBezTo>
                    <a:pt x="117" y="3"/>
                    <a:pt x="114" y="4"/>
                    <a:pt x="111" y="4"/>
                  </a:cubicBezTo>
                  <a:cubicBezTo>
                    <a:pt x="110" y="4"/>
                    <a:pt x="109" y="4"/>
                    <a:pt x="108" y="4"/>
                  </a:cubicBezTo>
                  <a:cubicBezTo>
                    <a:pt x="105" y="5"/>
                    <a:pt x="104" y="5"/>
                    <a:pt x="102" y="6"/>
                  </a:cubicBezTo>
                  <a:cubicBezTo>
                    <a:pt x="100" y="7"/>
                    <a:pt x="98" y="7"/>
                    <a:pt x="96" y="8"/>
                  </a:cubicBezTo>
                  <a:cubicBezTo>
                    <a:pt x="94" y="8"/>
                    <a:pt x="94" y="9"/>
                    <a:pt x="92" y="9"/>
                  </a:cubicBezTo>
                  <a:cubicBezTo>
                    <a:pt x="89" y="10"/>
                    <a:pt x="87" y="12"/>
                    <a:pt x="84" y="13"/>
                  </a:cubicBezTo>
                  <a:cubicBezTo>
                    <a:pt x="81" y="15"/>
                    <a:pt x="78" y="16"/>
                    <a:pt x="75" y="18"/>
                  </a:cubicBezTo>
                  <a:cubicBezTo>
                    <a:pt x="74" y="18"/>
                    <a:pt x="73" y="18"/>
                    <a:pt x="73" y="19"/>
                  </a:cubicBezTo>
                  <a:cubicBezTo>
                    <a:pt x="71" y="20"/>
                    <a:pt x="69" y="21"/>
                    <a:pt x="67" y="23"/>
                  </a:cubicBezTo>
                  <a:cubicBezTo>
                    <a:pt x="65" y="24"/>
                    <a:pt x="63" y="25"/>
                    <a:pt x="61" y="26"/>
                  </a:cubicBezTo>
                  <a:lnTo>
                    <a:pt x="61" y="27"/>
                  </a:lnTo>
                  <a:lnTo>
                    <a:pt x="61" y="27"/>
                  </a:lnTo>
                  <a:lnTo>
                    <a:pt x="61" y="26"/>
                  </a:lnTo>
                  <a:cubicBezTo>
                    <a:pt x="60" y="27"/>
                    <a:pt x="59" y="28"/>
                    <a:pt x="59" y="28"/>
                  </a:cubicBezTo>
                  <a:cubicBezTo>
                    <a:pt x="57" y="30"/>
                    <a:pt x="55" y="31"/>
                    <a:pt x="53" y="33"/>
                  </a:cubicBezTo>
                  <a:cubicBezTo>
                    <a:pt x="50" y="36"/>
                    <a:pt x="46" y="38"/>
                    <a:pt x="43" y="41"/>
                  </a:cubicBezTo>
                  <a:cubicBezTo>
                    <a:pt x="43" y="42"/>
                    <a:pt x="43" y="42"/>
                    <a:pt x="43" y="42"/>
                  </a:cubicBezTo>
                  <a:cubicBezTo>
                    <a:pt x="42" y="43"/>
                    <a:pt x="42" y="43"/>
                    <a:pt x="41" y="44"/>
                  </a:cubicBezTo>
                  <a:cubicBezTo>
                    <a:pt x="38" y="47"/>
                    <a:pt x="35" y="50"/>
                    <a:pt x="32" y="53"/>
                  </a:cubicBezTo>
                  <a:cubicBezTo>
                    <a:pt x="32" y="54"/>
                    <a:pt x="31" y="55"/>
                    <a:pt x="31" y="56"/>
                  </a:cubicBezTo>
                  <a:cubicBezTo>
                    <a:pt x="30" y="57"/>
                    <a:pt x="29" y="58"/>
                    <a:pt x="28" y="59"/>
                  </a:cubicBezTo>
                  <a:cubicBezTo>
                    <a:pt x="26" y="63"/>
                    <a:pt x="23" y="67"/>
                    <a:pt x="20" y="71"/>
                  </a:cubicBezTo>
                  <a:cubicBezTo>
                    <a:pt x="20" y="71"/>
                    <a:pt x="20" y="71"/>
                    <a:pt x="20" y="72"/>
                  </a:cubicBezTo>
                  <a:cubicBezTo>
                    <a:pt x="18" y="74"/>
                    <a:pt x="17" y="76"/>
                    <a:pt x="16" y="79"/>
                  </a:cubicBezTo>
                  <a:cubicBezTo>
                    <a:pt x="15" y="81"/>
                    <a:pt x="14" y="83"/>
                    <a:pt x="12" y="86"/>
                  </a:cubicBezTo>
                  <a:cubicBezTo>
                    <a:pt x="12" y="86"/>
                    <a:pt x="12" y="87"/>
                    <a:pt x="12" y="87"/>
                  </a:cubicBezTo>
                  <a:cubicBezTo>
                    <a:pt x="10" y="91"/>
                    <a:pt x="9" y="96"/>
                    <a:pt x="7" y="100"/>
                  </a:cubicBezTo>
                  <a:cubicBezTo>
                    <a:pt x="7" y="101"/>
                    <a:pt x="6" y="103"/>
                    <a:pt x="6" y="104"/>
                  </a:cubicBezTo>
                  <a:cubicBezTo>
                    <a:pt x="6" y="105"/>
                    <a:pt x="5" y="106"/>
                    <a:pt x="5" y="107"/>
                  </a:cubicBezTo>
                  <a:cubicBezTo>
                    <a:pt x="4" y="111"/>
                    <a:pt x="3" y="115"/>
                    <a:pt x="2" y="119"/>
                  </a:cubicBezTo>
                  <a:cubicBezTo>
                    <a:pt x="2" y="120"/>
                    <a:pt x="2" y="121"/>
                    <a:pt x="2" y="122"/>
                  </a:cubicBezTo>
                  <a:cubicBezTo>
                    <a:pt x="2" y="122"/>
                    <a:pt x="2" y="122"/>
                    <a:pt x="2" y="123"/>
                  </a:cubicBezTo>
                  <a:cubicBezTo>
                    <a:pt x="1" y="127"/>
                    <a:pt x="1" y="131"/>
                    <a:pt x="0" y="135"/>
                  </a:cubicBezTo>
                  <a:cubicBezTo>
                    <a:pt x="0" y="138"/>
                    <a:pt x="0" y="140"/>
                    <a:pt x="0" y="143"/>
                  </a:cubicBezTo>
                  <a:cubicBezTo>
                    <a:pt x="0" y="144"/>
                    <a:pt x="0" y="145"/>
                    <a:pt x="0" y="145"/>
                  </a:cubicBezTo>
                  <a:cubicBezTo>
                    <a:pt x="0" y="150"/>
                    <a:pt x="0" y="155"/>
                    <a:pt x="0" y="159"/>
                  </a:cubicBezTo>
                  <a:cubicBezTo>
                    <a:pt x="0" y="159"/>
                    <a:pt x="0" y="159"/>
                    <a:pt x="0" y="159"/>
                  </a:cubicBezTo>
                  <a:cubicBezTo>
                    <a:pt x="1" y="160"/>
                    <a:pt x="1" y="160"/>
                    <a:pt x="1" y="160"/>
                  </a:cubicBezTo>
                  <a:cubicBezTo>
                    <a:pt x="1" y="166"/>
                    <a:pt x="2" y="171"/>
                    <a:pt x="3" y="176"/>
                  </a:cubicBezTo>
                  <a:cubicBezTo>
                    <a:pt x="3" y="177"/>
                    <a:pt x="4" y="179"/>
                    <a:pt x="4" y="180"/>
                  </a:cubicBezTo>
                  <a:cubicBezTo>
                    <a:pt x="5" y="185"/>
                    <a:pt x="7" y="190"/>
                    <a:pt x="9" y="195"/>
                  </a:cubicBezTo>
                  <a:cubicBezTo>
                    <a:pt x="9" y="195"/>
                    <a:pt x="9" y="195"/>
                    <a:pt x="9" y="196"/>
                  </a:cubicBezTo>
                  <a:cubicBezTo>
                    <a:pt x="9" y="196"/>
                    <a:pt x="9" y="196"/>
                    <a:pt x="9" y="196"/>
                  </a:cubicBezTo>
                  <a:cubicBezTo>
                    <a:pt x="9" y="198"/>
                    <a:pt x="10" y="199"/>
                    <a:pt x="10" y="200"/>
                  </a:cubicBezTo>
                  <a:cubicBezTo>
                    <a:pt x="12" y="203"/>
                    <a:pt x="13" y="207"/>
                    <a:pt x="15" y="211"/>
                  </a:cubicBezTo>
                  <a:cubicBezTo>
                    <a:pt x="16" y="213"/>
                    <a:pt x="17" y="215"/>
                    <a:pt x="18" y="217"/>
                  </a:cubicBezTo>
                  <a:cubicBezTo>
                    <a:pt x="21" y="221"/>
                    <a:pt x="24" y="225"/>
                    <a:pt x="26" y="229"/>
                  </a:cubicBezTo>
                  <a:cubicBezTo>
                    <a:pt x="27" y="230"/>
                    <a:pt x="27" y="231"/>
                    <a:pt x="27" y="231"/>
                  </a:cubicBezTo>
                  <a:cubicBezTo>
                    <a:pt x="29" y="234"/>
                    <a:pt x="31" y="236"/>
                    <a:pt x="34" y="239"/>
                  </a:cubicBezTo>
                  <a:cubicBezTo>
                    <a:pt x="34" y="239"/>
                    <a:pt x="34" y="239"/>
                    <a:pt x="34" y="239"/>
                  </a:cubicBezTo>
                  <a:lnTo>
                    <a:pt x="34" y="239"/>
                  </a:lnTo>
                  <a:cubicBezTo>
                    <a:pt x="43" y="250"/>
                    <a:pt x="52" y="259"/>
                    <a:pt x="64" y="267"/>
                  </a:cubicBezTo>
                  <a:cubicBezTo>
                    <a:pt x="69" y="270"/>
                    <a:pt x="74" y="273"/>
                    <a:pt x="80" y="276"/>
                  </a:cubicBezTo>
                  <a:cubicBezTo>
                    <a:pt x="85" y="279"/>
                    <a:pt x="91" y="281"/>
                    <a:pt x="97" y="283"/>
                  </a:cubicBezTo>
                  <a:cubicBezTo>
                    <a:pt x="109" y="288"/>
                    <a:pt x="123" y="291"/>
                    <a:pt x="136" y="292"/>
                  </a:cubicBezTo>
                  <a:lnTo>
                    <a:pt x="136" y="292"/>
                  </a:lnTo>
                  <a:cubicBezTo>
                    <a:pt x="136" y="292"/>
                    <a:pt x="137" y="292"/>
                    <a:pt x="137" y="292"/>
                  </a:cubicBezTo>
                  <a:cubicBezTo>
                    <a:pt x="140" y="292"/>
                    <a:pt x="143" y="292"/>
                    <a:pt x="146" y="292"/>
                  </a:cubicBezTo>
                  <a:cubicBezTo>
                    <a:pt x="147" y="292"/>
                    <a:pt x="148" y="292"/>
                    <a:pt x="148" y="292"/>
                  </a:cubicBezTo>
                  <a:cubicBezTo>
                    <a:pt x="153" y="292"/>
                    <a:pt x="158" y="292"/>
                    <a:pt x="163" y="291"/>
                  </a:cubicBezTo>
                  <a:cubicBezTo>
                    <a:pt x="166" y="291"/>
                    <a:pt x="168" y="290"/>
                    <a:pt x="170" y="290"/>
                  </a:cubicBezTo>
                  <a:cubicBezTo>
                    <a:pt x="174" y="289"/>
                    <a:pt x="178" y="289"/>
                    <a:pt x="182" y="288"/>
                  </a:cubicBezTo>
                  <a:cubicBezTo>
                    <a:pt x="183" y="287"/>
                    <a:pt x="184" y="287"/>
                    <a:pt x="185" y="287"/>
                  </a:cubicBezTo>
                  <a:cubicBezTo>
                    <a:pt x="186" y="287"/>
                    <a:pt x="186" y="287"/>
                    <a:pt x="186" y="287"/>
                  </a:cubicBezTo>
                  <a:cubicBezTo>
                    <a:pt x="186" y="287"/>
                    <a:pt x="186" y="287"/>
                    <a:pt x="187" y="287"/>
                  </a:cubicBezTo>
                  <a:cubicBezTo>
                    <a:pt x="192" y="285"/>
                    <a:pt x="197" y="283"/>
                    <a:pt x="202" y="281"/>
                  </a:cubicBezTo>
                  <a:cubicBezTo>
                    <a:pt x="203" y="281"/>
                    <a:pt x="204" y="280"/>
                    <a:pt x="206" y="280"/>
                  </a:cubicBezTo>
                  <a:cubicBezTo>
                    <a:pt x="210" y="278"/>
                    <a:pt x="215" y="275"/>
                    <a:pt x="219" y="273"/>
                  </a:cubicBezTo>
                  <a:cubicBezTo>
                    <a:pt x="220" y="273"/>
                    <a:pt x="220" y="272"/>
                    <a:pt x="220" y="272"/>
                  </a:cubicBezTo>
                  <a:cubicBezTo>
                    <a:pt x="221" y="272"/>
                    <a:pt x="221" y="272"/>
                    <a:pt x="221" y="272"/>
                  </a:cubicBezTo>
                  <a:cubicBezTo>
                    <a:pt x="225" y="270"/>
                    <a:pt x="228" y="267"/>
                    <a:pt x="232" y="265"/>
                  </a:cubicBezTo>
                  <a:cubicBezTo>
                    <a:pt x="233" y="264"/>
                    <a:pt x="234" y="263"/>
                    <a:pt x="234" y="263"/>
                  </a:cubicBezTo>
                  <a:cubicBezTo>
                    <a:pt x="236" y="261"/>
                    <a:pt x="238" y="260"/>
                    <a:pt x="240" y="258"/>
                  </a:cubicBezTo>
                  <a:cubicBezTo>
                    <a:pt x="243" y="255"/>
                    <a:pt x="247" y="253"/>
                    <a:pt x="250" y="250"/>
                  </a:cubicBezTo>
                  <a:cubicBezTo>
                    <a:pt x="250" y="249"/>
                    <a:pt x="250" y="249"/>
                    <a:pt x="250" y="249"/>
                  </a:cubicBezTo>
                  <a:cubicBezTo>
                    <a:pt x="251" y="248"/>
                    <a:pt x="251" y="248"/>
                    <a:pt x="252" y="247"/>
                  </a:cubicBezTo>
                  <a:cubicBezTo>
                    <a:pt x="255" y="244"/>
                    <a:pt x="258" y="241"/>
                    <a:pt x="261" y="238"/>
                  </a:cubicBezTo>
                  <a:cubicBezTo>
                    <a:pt x="261" y="237"/>
                    <a:pt x="262" y="236"/>
                    <a:pt x="262" y="235"/>
                  </a:cubicBezTo>
                  <a:cubicBezTo>
                    <a:pt x="263" y="234"/>
                    <a:pt x="264" y="233"/>
                    <a:pt x="265" y="232"/>
                  </a:cubicBezTo>
                  <a:cubicBezTo>
                    <a:pt x="267" y="228"/>
                    <a:pt x="270" y="224"/>
                    <a:pt x="273" y="220"/>
                  </a:cubicBezTo>
                  <a:cubicBezTo>
                    <a:pt x="273" y="220"/>
                    <a:pt x="273" y="220"/>
                    <a:pt x="273" y="219"/>
                  </a:cubicBezTo>
                  <a:cubicBezTo>
                    <a:pt x="274" y="217"/>
                    <a:pt x="275" y="215"/>
                    <a:pt x="277" y="213"/>
                  </a:cubicBezTo>
                  <a:cubicBezTo>
                    <a:pt x="278" y="210"/>
                    <a:pt x="279" y="208"/>
                    <a:pt x="281" y="205"/>
                  </a:cubicBezTo>
                  <a:cubicBezTo>
                    <a:pt x="281" y="205"/>
                    <a:pt x="281" y="204"/>
                    <a:pt x="281" y="204"/>
                  </a:cubicBezTo>
                  <a:cubicBezTo>
                    <a:pt x="283" y="200"/>
                    <a:pt x="284" y="196"/>
                    <a:pt x="286" y="191"/>
                  </a:cubicBezTo>
                  <a:cubicBezTo>
                    <a:pt x="286" y="190"/>
                    <a:pt x="287" y="188"/>
                    <a:pt x="287" y="187"/>
                  </a:cubicBezTo>
                  <a:cubicBezTo>
                    <a:pt x="287" y="186"/>
                    <a:pt x="288" y="185"/>
                    <a:pt x="288" y="184"/>
                  </a:cubicBezTo>
                  <a:cubicBezTo>
                    <a:pt x="289" y="180"/>
                    <a:pt x="290" y="176"/>
                    <a:pt x="291" y="172"/>
                  </a:cubicBezTo>
                  <a:cubicBezTo>
                    <a:pt x="291" y="171"/>
                    <a:pt x="291" y="170"/>
                    <a:pt x="291" y="169"/>
                  </a:cubicBezTo>
                  <a:cubicBezTo>
                    <a:pt x="291" y="169"/>
                    <a:pt x="291" y="169"/>
                    <a:pt x="291" y="168"/>
                  </a:cubicBezTo>
                  <a:cubicBezTo>
                    <a:pt x="292" y="164"/>
                    <a:pt x="292" y="160"/>
                    <a:pt x="292" y="156"/>
                  </a:cubicBezTo>
                  <a:cubicBezTo>
                    <a:pt x="293" y="153"/>
                    <a:pt x="293" y="151"/>
                    <a:pt x="293" y="148"/>
                  </a:cubicBezTo>
                  <a:close/>
                </a:path>
              </a:pathLst>
            </a:custGeom>
            <a:solidFill>
              <a:srgbClr val="2F2F2F"/>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p>
          </p:txBody>
        </p:sp>
        <p:sp>
          <p:nvSpPr>
            <p:cNvPr id="145" name="Freeform 6">
              <a:extLst>
                <a:ext uri="{FF2B5EF4-FFF2-40B4-BE49-F238E27FC236}">
                  <a16:creationId xmlns:a16="http://schemas.microsoft.com/office/drawing/2014/main" id="{5049D249-67D8-46CD-22FB-AF871CC50991}"/>
                </a:ext>
              </a:extLst>
            </p:cNvPr>
            <p:cNvSpPr>
              <a:spLocks/>
            </p:cNvSpPr>
            <p:nvPr/>
          </p:nvSpPr>
          <p:spPr bwMode="auto">
            <a:xfrm>
              <a:off x="6307" y="1132"/>
              <a:ext cx="139" cy="138"/>
            </a:xfrm>
            <a:custGeom>
              <a:avLst/>
              <a:gdLst>
                <a:gd name="T0" fmla="*/ 186 w 186"/>
                <a:gd name="T1" fmla="*/ 19 h 186"/>
                <a:gd name="T2" fmla="*/ 186 w 186"/>
                <a:gd name="T3" fmla="*/ 19 h 186"/>
                <a:gd name="T4" fmla="*/ 22 w 186"/>
                <a:gd name="T5" fmla="*/ 183 h 186"/>
                <a:gd name="T6" fmla="*/ 13 w 186"/>
                <a:gd name="T7" fmla="*/ 186 h 186"/>
                <a:gd name="T8" fmla="*/ 3 w 186"/>
                <a:gd name="T9" fmla="*/ 183 h 186"/>
                <a:gd name="T10" fmla="*/ 0 w 186"/>
                <a:gd name="T11" fmla="*/ 173 h 186"/>
                <a:gd name="T12" fmla="*/ 3 w 186"/>
                <a:gd name="T13" fmla="*/ 164 h 186"/>
                <a:gd name="T14" fmla="*/ 167 w 186"/>
                <a:gd name="T15" fmla="*/ 0 h 186"/>
                <a:gd name="T16" fmla="*/ 186 w 186"/>
                <a:gd name="T17" fmla="*/ 1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186" y="19"/>
                  </a:moveTo>
                  <a:lnTo>
                    <a:pt x="186" y="19"/>
                  </a:lnTo>
                  <a:lnTo>
                    <a:pt x="22" y="183"/>
                  </a:lnTo>
                  <a:cubicBezTo>
                    <a:pt x="20" y="185"/>
                    <a:pt x="16" y="186"/>
                    <a:pt x="13" y="186"/>
                  </a:cubicBezTo>
                  <a:cubicBezTo>
                    <a:pt x="9" y="186"/>
                    <a:pt x="6" y="185"/>
                    <a:pt x="3" y="183"/>
                  </a:cubicBezTo>
                  <a:cubicBezTo>
                    <a:pt x="1" y="180"/>
                    <a:pt x="0" y="177"/>
                    <a:pt x="0" y="173"/>
                  </a:cubicBezTo>
                  <a:cubicBezTo>
                    <a:pt x="0" y="170"/>
                    <a:pt x="1" y="166"/>
                    <a:pt x="3" y="164"/>
                  </a:cubicBezTo>
                  <a:lnTo>
                    <a:pt x="167" y="0"/>
                  </a:lnTo>
                  <a:lnTo>
                    <a:pt x="186" y="19"/>
                  </a:ln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p>
          </p:txBody>
        </p:sp>
        <p:sp>
          <p:nvSpPr>
            <p:cNvPr id="146" name="Freeform 7">
              <a:extLst>
                <a:ext uri="{FF2B5EF4-FFF2-40B4-BE49-F238E27FC236}">
                  <a16:creationId xmlns:a16="http://schemas.microsoft.com/office/drawing/2014/main" id="{31792467-1129-AB25-FC13-A338DD4A9011}"/>
                </a:ext>
              </a:extLst>
            </p:cNvPr>
            <p:cNvSpPr>
              <a:spLocks/>
            </p:cNvSpPr>
            <p:nvPr/>
          </p:nvSpPr>
          <p:spPr bwMode="auto">
            <a:xfrm>
              <a:off x="6426" y="972"/>
              <a:ext cx="179" cy="180"/>
            </a:xfrm>
            <a:custGeom>
              <a:avLst/>
              <a:gdLst>
                <a:gd name="T0" fmla="*/ 120 w 240"/>
                <a:gd name="T1" fmla="*/ 240 h 240"/>
                <a:gd name="T2" fmla="*/ 120 w 240"/>
                <a:gd name="T3" fmla="*/ 240 h 240"/>
                <a:gd name="T4" fmla="*/ 167 w 240"/>
                <a:gd name="T5" fmla="*/ 230 h 240"/>
                <a:gd name="T6" fmla="*/ 205 w 240"/>
                <a:gd name="T7" fmla="*/ 204 h 240"/>
                <a:gd name="T8" fmla="*/ 231 w 240"/>
                <a:gd name="T9" fmla="*/ 166 h 240"/>
                <a:gd name="T10" fmla="*/ 240 w 240"/>
                <a:gd name="T11" fmla="*/ 120 h 240"/>
                <a:gd name="T12" fmla="*/ 231 w 240"/>
                <a:gd name="T13" fmla="*/ 73 h 240"/>
                <a:gd name="T14" fmla="*/ 205 w 240"/>
                <a:gd name="T15" fmla="*/ 35 h 240"/>
                <a:gd name="T16" fmla="*/ 167 w 240"/>
                <a:gd name="T17" fmla="*/ 9 h 240"/>
                <a:gd name="T18" fmla="*/ 120 w 240"/>
                <a:gd name="T19" fmla="*/ 0 h 240"/>
                <a:gd name="T20" fmla="*/ 74 w 240"/>
                <a:gd name="T21" fmla="*/ 9 h 240"/>
                <a:gd name="T22" fmla="*/ 36 w 240"/>
                <a:gd name="T23" fmla="*/ 35 h 240"/>
                <a:gd name="T24" fmla="*/ 10 w 240"/>
                <a:gd name="T25" fmla="*/ 73 h 240"/>
                <a:gd name="T26" fmla="*/ 0 w 240"/>
                <a:gd name="T27" fmla="*/ 120 h 240"/>
                <a:gd name="T28" fmla="*/ 10 w 240"/>
                <a:gd name="T29" fmla="*/ 166 h 240"/>
                <a:gd name="T30" fmla="*/ 36 w 240"/>
                <a:gd name="T31" fmla="*/ 204 h 240"/>
                <a:gd name="T32" fmla="*/ 74 w 240"/>
                <a:gd name="T33" fmla="*/ 230 h 240"/>
                <a:gd name="T34" fmla="*/ 120 w 240"/>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40">
                  <a:moveTo>
                    <a:pt x="120" y="240"/>
                  </a:moveTo>
                  <a:lnTo>
                    <a:pt x="120" y="240"/>
                  </a:lnTo>
                  <a:cubicBezTo>
                    <a:pt x="137" y="240"/>
                    <a:pt x="153" y="236"/>
                    <a:pt x="167" y="230"/>
                  </a:cubicBezTo>
                  <a:cubicBezTo>
                    <a:pt x="182" y="224"/>
                    <a:pt x="194" y="215"/>
                    <a:pt x="205" y="204"/>
                  </a:cubicBezTo>
                  <a:cubicBezTo>
                    <a:pt x="216" y="193"/>
                    <a:pt x="225" y="181"/>
                    <a:pt x="231" y="166"/>
                  </a:cubicBezTo>
                  <a:cubicBezTo>
                    <a:pt x="237" y="152"/>
                    <a:pt x="240" y="136"/>
                    <a:pt x="240" y="120"/>
                  </a:cubicBezTo>
                  <a:cubicBezTo>
                    <a:pt x="240" y="103"/>
                    <a:pt x="237" y="87"/>
                    <a:pt x="231" y="73"/>
                  </a:cubicBezTo>
                  <a:cubicBezTo>
                    <a:pt x="225" y="58"/>
                    <a:pt x="216" y="46"/>
                    <a:pt x="205" y="35"/>
                  </a:cubicBezTo>
                  <a:cubicBezTo>
                    <a:pt x="194" y="24"/>
                    <a:pt x="182" y="15"/>
                    <a:pt x="167" y="9"/>
                  </a:cubicBezTo>
                  <a:cubicBezTo>
                    <a:pt x="153" y="3"/>
                    <a:pt x="137" y="0"/>
                    <a:pt x="120" y="0"/>
                  </a:cubicBezTo>
                  <a:cubicBezTo>
                    <a:pt x="104" y="0"/>
                    <a:pt x="88" y="3"/>
                    <a:pt x="74" y="9"/>
                  </a:cubicBezTo>
                  <a:cubicBezTo>
                    <a:pt x="59" y="15"/>
                    <a:pt x="47" y="24"/>
                    <a:pt x="36" y="35"/>
                  </a:cubicBezTo>
                  <a:cubicBezTo>
                    <a:pt x="25" y="46"/>
                    <a:pt x="16" y="58"/>
                    <a:pt x="10" y="73"/>
                  </a:cubicBezTo>
                  <a:cubicBezTo>
                    <a:pt x="4" y="87"/>
                    <a:pt x="0" y="103"/>
                    <a:pt x="0" y="120"/>
                  </a:cubicBezTo>
                  <a:cubicBezTo>
                    <a:pt x="0" y="136"/>
                    <a:pt x="4" y="152"/>
                    <a:pt x="10" y="166"/>
                  </a:cubicBezTo>
                  <a:cubicBezTo>
                    <a:pt x="16" y="181"/>
                    <a:pt x="25" y="193"/>
                    <a:pt x="36" y="204"/>
                  </a:cubicBezTo>
                  <a:cubicBezTo>
                    <a:pt x="47" y="215"/>
                    <a:pt x="59" y="224"/>
                    <a:pt x="74" y="230"/>
                  </a:cubicBezTo>
                  <a:cubicBezTo>
                    <a:pt x="88" y="236"/>
                    <a:pt x="104" y="240"/>
                    <a:pt x="120" y="240"/>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p>
          </p:txBody>
        </p:sp>
      </p:grpSp>
      <p:grpSp>
        <p:nvGrpSpPr>
          <p:cNvPr id="147" name="Group 4">
            <a:extLst>
              <a:ext uri="{FF2B5EF4-FFF2-40B4-BE49-F238E27FC236}">
                <a16:creationId xmlns:a16="http://schemas.microsoft.com/office/drawing/2014/main" id="{640A14F5-ABF5-57DB-1330-9F5466059BD0}"/>
              </a:ext>
              <a:ext uri="{C183D7F6-B498-43B3-948B-1728B52AA6E4}">
                <adec:decorative xmlns:adec="http://schemas.microsoft.com/office/drawing/2017/decorative" val="1"/>
              </a:ext>
            </a:extLst>
          </p:cNvPr>
          <p:cNvGrpSpPr>
            <a:grpSpLocks noChangeAspect="1"/>
          </p:cNvGrpSpPr>
          <p:nvPr/>
        </p:nvGrpSpPr>
        <p:grpSpPr bwMode="auto">
          <a:xfrm>
            <a:off x="10346236" y="4490332"/>
            <a:ext cx="407291" cy="443618"/>
            <a:chOff x="8560" y="972"/>
            <a:chExt cx="278" cy="296"/>
          </a:xfrm>
        </p:grpSpPr>
        <p:sp>
          <p:nvSpPr>
            <p:cNvPr id="148" name="Freeform 5">
              <a:extLst>
                <a:ext uri="{FF2B5EF4-FFF2-40B4-BE49-F238E27FC236}">
                  <a16:creationId xmlns:a16="http://schemas.microsoft.com/office/drawing/2014/main" id="{9DBBE58B-C1B5-BA4A-81F6-C66026BAFC4D}"/>
                </a:ext>
              </a:extLst>
            </p:cNvPr>
            <p:cNvSpPr>
              <a:spLocks/>
            </p:cNvSpPr>
            <p:nvPr/>
          </p:nvSpPr>
          <p:spPr bwMode="auto">
            <a:xfrm>
              <a:off x="8560" y="972"/>
              <a:ext cx="278" cy="296"/>
            </a:xfrm>
            <a:custGeom>
              <a:avLst/>
              <a:gdLst>
                <a:gd name="T0" fmla="*/ 180 w 373"/>
                <a:gd name="T1" fmla="*/ 393 h 397"/>
                <a:gd name="T2" fmla="*/ 180 w 373"/>
                <a:gd name="T3" fmla="*/ 393 h 397"/>
                <a:gd name="T4" fmla="*/ 137 w 373"/>
                <a:gd name="T5" fmla="*/ 365 h 397"/>
                <a:gd name="T6" fmla="*/ 95 w 373"/>
                <a:gd name="T7" fmla="*/ 332 h 397"/>
                <a:gd name="T8" fmla="*/ 58 w 373"/>
                <a:gd name="T9" fmla="*/ 294 h 397"/>
                <a:gd name="T10" fmla="*/ 28 w 373"/>
                <a:gd name="T11" fmla="*/ 250 h 397"/>
                <a:gd name="T12" fmla="*/ 8 w 373"/>
                <a:gd name="T13" fmla="*/ 201 h 397"/>
                <a:gd name="T14" fmla="*/ 0 w 373"/>
                <a:gd name="T15" fmla="*/ 146 h 397"/>
                <a:gd name="T16" fmla="*/ 0 w 373"/>
                <a:gd name="T17" fmla="*/ 53 h 397"/>
                <a:gd name="T18" fmla="*/ 13 w 373"/>
                <a:gd name="T19" fmla="*/ 52 h 397"/>
                <a:gd name="T20" fmla="*/ 69 w 373"/>
                <a:gd name="T21" fmla="*/ 43 h 397"/>
                <a:gd name="T22" fmla="*/ 120 w 373"/>
                <a:gd name="T23" fmla="*/ 19 h 397"/>
                <a:gd name="T24" fmla="*/ 152 w 373"/>
                <a:gd name="T25" fmla="*/ 4 h 397"/>
                <a:gd name="T26" fmla="*/ 187 w 373"/>
                <a:gd name="T27" fmla="*/ 0 h 397"/>
                <a:gd name="T28" fmla="*/ 222 w 373"/>
                <a:gd name="T29" fmla="*/ 4 h 397"/>
                <a:gd name="T30" fmla="*/ 253 w 373"/>
                <a:gd name="T31" fmla="*/ 19 h 397"/>
                <a:gd name="T32" fmla="*/ 304 w 373"/>
                <a:gd name="T33" fmla="*/ 43 h 397"/>
                <a:gd name="T34" fmla="*/ 361 w 373"/>
                <a:gd name="T35" fmla="*/ 52 h 397"/>
                <a:gd name="T36" fmla="*/ 373 w 373"/>
                <a:gd name="T37" fmla="*/ 53 h 397"/>
                <a:gd name="T38" fmla="*/ 373 w 373"/>
                <a:gd name="T39" fmla="*/ 146 h 397"/>
                <a:gd name="T40" fmla="*/ 366 w 373"/>
                <a:gd name="T41" fmla="*/ 201 h 397"/>
                <a:gd name="T42" fmla="*/ 346 w 373"/>
                <a:gd name="T43" fmla="*/ 250 h 397"/>
                <a:gd name="T44" fmla="*/ 316 w 373"/>
                <a:gd name="T45" fmla="*/ 294 h 397"/>
                <a:gd name="T46" fmla="*/ 278 w 373"/>
                <a:gd name="T47" fmla="*/ 332 h 397"/>
                <a:gd name="T48" fmla="*/ 237 w 373"/>
                <a:gd name="T49" fmla="*/ 365 h 397"/>
                <a:gd name="T50" fmla="*/ 194 w 373"/>
                <a:gd name="T51" fmla="*/ 393 h 397"/>
                <a:gd name="T52" fmla="*/ 187 w 373"/>
                <a:gd name="T53" fmla="*/ 397 h 397"/>
                <a:gd name="T54" fmla="*/ 180 w 373"/>
                <a:gd name="T55" fmla="*/ 39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3" h="397">
                  <a:moveTo>
                    <a:pt x="180" y="393"/>
                  </a:moveTo>
                  <a:lnTo>
                    <a:pt x="180" y="393"/>
                  </a:lnTo>
                  <a:cubicBezTo>
                    <a:pt x="166" y="385"/>
                    <a:pt x="151" y="375"/>
                    <a:pt x="137" y="365"/>
                  </a:cubicBezTo>
                  <a:cubicBezTo>
                    <a:pt x="122" y="355"/>
                    <a:pt x="108" y="344"/>
                    <a:pt x="95" y="332"/>
                  </a:cubicBezTo>
                  <a:cubicBezTo>
                    <a:pt x="82" y="320"/>
                    <a:pt x="70" y="307"/>
                    <a:pt x="58" y="294"/>
                  </a:cubicBezTo>
                  <a:cubicBezTo>
                    <a:pt x="46" y="280"/>
                    <a:pt x="36" y="265"/>
                    <a:pt x="28" y="250"/>
                  </a:cubicBezTo>
                  <a:cubicBezTo>
                    <a:pt x="19" y="234"/>
                    <a:pt x="13" y="218"/>
                    <a:pt x="8" y="201"/>
                  </a:cubicBezTo>
                  <a:cubicBezTo>
                    <a:pt x="3" y="183"/>
                    <a:pt x="0" y="165"/>
                    <a:pt x="0" y="146"/>
                  </a:cubicBezTo>
                  <a:lnTo>
                    <a:pt x="0" y="53"/>
                  </a:lnTo>
                  <a:lnTo>
                    <a:pt x="13" y="52"/>
                  </a:lnTo>
                  <a:cubicBezTo>
                    <a:pt x="32" y="51"/>
                    <a:pt x="51" y="48"/>
                    <a:pt x="69" y="43"/>
                  </a:cubicBezTo>
                  <a:cubicBezTo>
                    <a:pt x="87" y="38"/>
                    <a:pt x="104" y="30"/>
                    <a:pt x="120" y="19"/>
                  </a:cubicBezTo>
                  <a:cubicBezTo>
                    <a:pt x="131" y="13"/>
                    <a:pt x="141" y="8"/>
                    <a:pt x="152" y="4"/>
                  </a:cubicBezTo>
                  <a:cubicBezTo>
                    <a:pt x="163" y="1"/>
                    <a:pt x="174" y="0"/>
                    <a:pt x="187" y="0"/>
                  </a:cubicBezTo>
                  <a:cubicBezTo>
                    <a:pt x="199" y="0"/>
                    <a:pt x="211" y="1"/>
                    <a:pt x="222" y="4"/>
                  </a:cubicBezTo>
                  <a:cubicBezTo>
                    <a:pt x="232" y="8"/>
                    <a:pt x="243" y="13"/>
                    <a:pt x="253" y="19"/>
                  </a:cubicBezTo>
                  <a:cubicBezTo>
                    <a:pt x="270" y="30"/>
                    <a:pt x="287" y="38"/>
                    <a:pt x="304" y="43"/>
                  </a:cubicBezTo>
                  <a:cubicBezTo>
                    <a:pt x="322" y="48"/>
                    <a:pt x="341" y="51"/>
                    <a:pt x="361" y="52"/>
                  </a:cubicBezTo>
                  <a:lnTo>
                    <a:pt x="373" y="53"/>
                  </a:lnTo>
                  <a:lnTo>
                    <a:pt x="373" y="146"/>
                  </a:lnTo>
                  <a:cubicBezTo>
                    <a:pt x="373" y="165"/>
                    <a:pt x="371" y="183"/>
                    <a:pt x="366" y="201"/>
                  </a:cubicBezTo>
                  <a:cubicBezTo>
                    <a:pt x="361" y="218"/>
                    <a:pt x="354" y="234"/>
                    <a:pt x="346" y="250"/>
                  </a:cubicBezTo>
                  <a:cubicBezTo>
                    <a:pt x="337" y="265"/>
                    <a:pt x="327" y="280"/>
                    <a:pt x="316" y="294"/>
                  </a:cubicBezTo>
                  <a:cubicBezTo>
                    <a:pt x="304" y="307"/>
                    <a:pt x="292" y="320"/>
                    <a:pt x="278" y="332"/>
                  </a:cubicBezTo>
                  <a:cubicBezTo>
                    <a:pt x="265" y="344"/>
                    <a:pt x="251" y="355"/>
                    <a:pt x="237" y="365"/>
                  </a:cubicBezTo>
                  <a:cubicBezTo>
                    <a:pt x="223" y="375"/>
                    <a:pt x="208" y="385"/>
                    <a:pt x="194" y="393"/>
                  </a:cubicBezTo>
                  <a:lnTo>
                    <a:pt x="187" y="397"/>
                  </a:lnTo>
                  <a:lnTo>
                    <a:pt x="180" y="393"/>
                  </a:ln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p>
          </p:txBody>
        </p:sp>
        <p:sp>
          <p:nvSpPr>
            <p:cNvPr id="149" name="Freeform 6">
              <a:extLst>
                <a:ext uri="{FF2B5EF4-FFF2-40B4-BE49-F238E27FC236}">
                  <a16:creationId xmlns:a16="http://schemas.microsoft.com/office/drawing/2014/main" id="{045F3864-7D32-6208-D5AF-6C26A4180E96}"/>
                </a:ext>
              </a:extLst>
            </p:cNvPr>
            <p:cNvSpPr>
              <a:spLocks/>
            </p:cNvSpPr>
            <p:nvPr/>
          </p:nvSpPr>
          <p:spPr bwMode="auto">
            <a:xfrm>
              <a:off x="8689" y="1181"/>
              <a:ext cx="20" cy="19"/>
            </a:xfrm>
            <a:custGeom>
              <a:avLst/>
              <a:gdLst>
                <a:gd name="T0" fmla="*/ 0 w 27"/>
                <a:gd name="T1" fmla="*/ 26 h 26"/>
                <a:gd name="T2" fmla="*/ 0 w 27"/>
                <a:gd name="T3" fmla="*/ 26 h 26"/>
                <a:gd name="T4" fmla="*/ 0 w 27"/>
                <a:gd name="T5" fmla="*/ 0 h 26"/>
                <a:gd name="T6" fmla="*/ 27 w 27"/>
                <a:gd name="T7" fmla="*/ 0 h 26"/>
              </a:gdLst>
              <a:ahLst/>
              <a:cxnLst>
                <a:cxn ang="0">
                  <a:pos x="T0" y="T1"/>
                </a:cxn>
                <a:cxn ang="0">
                  <a:pos x="T2" y="T3"/>
                </a:cxn>
                <a:cxn ang="0">
                  <a:pos x="T4" y="T5"/>
                </a:cxn>
                <a:cxn ang="0">
                  <a:pos x="T6" y="T7"/>
                </a:cxn>
              </a:cxnLst>
              <a:rect l="0" t="0" r="r" b="b"/>
              <a:pathLst>
                <a:path w="27" h="26">
                  <a:moveTo>
                    <a:pt x="0" y="26"/>
                  </a:moveTo>
                  <a:lnTo>
                    <a:pt x="0" y="26"/>
                  </a:lnTo>
                  <a:lnTo>
                    <a:pt x="0" y="0"/>
                  </a:lnTo>
                  <a:lnTo>
                    <a:pt x="27" y="0"/>
                  </a:lnTo>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p>
          </p:txBody>
        </p:sp>
        <p:sp>
          <p:nvSpPr>
            <p:cNvPr id="150" name="Freeform 7">
              <a:extLst>
                <a:ext uri="{FF2B5EF4-FFF2-40B4-BE49-F238E27FC236}">
                  <a16:creationId xmlns:a16="http://schemas.microsoft.com/office/drawing/2014/main" id="{BC3460D4-3596-6E1E-EF5F-737F47404C02}"/>
                </a:ext>
              </a:extLst>
            </p:cNvPr>
            <p:cNvSpPr>
              <a:spLocks/>
            </p:cNvSpPr>
            <p:nvPr/>
          </p:nvSpPr>
          <p:spPr bwMode="auto">
            <a:xfrm>
              <a:off x="8689" y="1022"/>
              <a:ext cx="20" cy="139"/>
            </a:xfrm>
            <a:custGeom>
              <a:avLst/>
              <a:gdLst>
                <a:gd name="T0" fmla="*/ 27 w 27"/>
                <a:gd name="T1" fmla="*/ 187 h 187"/>
                <a:gd name="T2" fmla="*/ 27 w 27"/>
                <a:gd name="T3" fmla="*/ 187 h 187"/>
                <a:gd name="T4" fmla="*/ 0 w 27"/>
                <a:gd name="T5" fmla="*/ 187 h 187"/>
                <a:gd name="T6" fmla="*/ 0 w 27"/>
                <a:gd name="T7" fmla="*/ 0 h 187"/>
                <a:gd name="T8" fmla="*/ 27 w 27"/>
                <a:gd name="T9" fmla="*/ 0 h 187"/>
                <a:gd name="T10" fmla="*/ 27 w 27"/>
                <a:gd name="T11" fmla="*/ 187 h 187"/>
              </a:gdLst>
              <a:ahLst/>
              <a:cxnLst>
                <a:cxn ang="0">
                  <a:pos x="T0" y="T1"/>
                </a:cxn>
                <a:cxn ang="0">
                  <a:pos x="T2" y="T3"/>
                </a:cxn>
                <a:cxn ang="0">
                  <a:pos x="T4" y="T5"/>
                </a:cxn>
                <a:cxn ang="0">
                  <a:pos x="T6" y="T7"/>
                </a:cxn>
                <a:cxn ang="0">
                  <a:pos x="T8" y="T9"/>
                </a:cxn>
                <a:cxn ang="0">
                  <a:pos x="T10" y="T11"/>
                </a:cxn>
              </a:cxnLst>
              <a:rect l="0" t="0" r="r" b="b"/>
              <a:pathLst>
                <a:path w="27" h="187">
                  <a:moveTo>
                    <a:pt x="27" y="187"/>
                  </a:moveTo>
                  <a:lnTo>
                    <a:pt x="27" y="187"/>
                  </a:lnTo>
                  <a:lnTo>
                    <a:pt x="0" y="187"/>
                  </a:lnTo>
                  <a:lnTo>
                    <a:pt x="0" y="0"/>
                  </a:lnTo>
                  <a:lnTo>
                    <a:pt x="27" y="0"/>
                  </a:lnTo>
                  <a:lnTo>
                    <a:pt x="27" y="187"/>
                  </a:ln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p>
          </p:txBody>
        </p:sp>
        <p:sp>
          <p:nvSpPr>
            <p:cNvPr id="151" name="Freeform 8">
              <a:extLst>
                <a:ext uri="{FF2B5EF4-FFF2-40B4-BE49-F238E27FC236}">
                  <a16:creationId xmlns:a16="http://schemas.microsoft.com/office/drawing/2014/main" id="{16D35D43-D02A-AF46-61E2-1BDE86BE7D40}"/>
                </a:ext>
              </a:extLst>
            </p:cNvPr>
            <p:cNvSpPr>
              <a:spLocks/>
            </p:cNvSpPr>
            <p:nvPr/>
          </p:nvSpPr>
          <p:spPr bwMode="auto">
            <a:xfrm>
              <a:off x="8689" y="1181"/>
              <a:ext cx="20" cy="19"/>
            </a:xfrm>
            <a:custGeom>
              <a:avLst/>
              <a:gdLst>
                <a:gd name="T0" fmla="*/ 27 w 27"/>
                <a:gd name="T1" fmla="*/ 0 h 26"/>
                <a:gd name="T2" fmla="*/ 27 w 27"/>
                <a:gd name="T3" fmla="*/ 0 h 26"/>
                <a:gd name="T4" fmla="*/ 27 w 27"/>
                <a:gd name="T5" fmla="*/ 26 h 26"/>
                <a:gd name="T6" fmla="*/ 0 w 27"/>
                <a:gd name="T7" fmla="*/ 26 h 26"/>
              </a:gdLst>
              <a:ahLst/>
              <a:cxnLst>
                <a:cxn ang="0">
                  <a:pos x="T0" y="T1"/>
                </a:cxn>
                <a:cxn ang="0">
                  <a:pos x="T2" y="T3"/>
                </a:cxn>
                <a:cxn ang="0">
                  <a:pos x="T4" y="T5"/>
                </a:cxn>
                <a:cxn ang="0">
                  <a:pos x="T6" y="T7"/>
                </a:cxn>
              </a:cxnLst>
              <a:rect l="0" t="0" r="r" b="b"/>
              <a:pathLst>
                <a:path w="27" h="26">
                  <a:moveTo>
                    <a:pt x="27" y="0"/>
                  </a:moveTo>
                  <a:lnTo>
                    <a:pt x="27" y="0"/>
                  </a:lnTo>
                  <a:lnTo>
                    <a:pt x="27" y="26"/>
                  </a:lnTo>
                  <a:lnTo>
                    <a:pt x="0" y="26"/>
                  </a:lnTo>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p>
          </p:txBody>
        </p:sp>
      </p:grpSp>
      <p:grpSp>
        <p:nvGrpSpPr>
          <p:cNvPr id="161" name="Group 160">
            <a:extLst>
              <a:ext uri="{FF2B5EF4-FFF2-40B4-BE49-F238E27FC236}">
                <a16:creationId xmlns:a16="http://schemas.microsoft.com/office/drawing/2014/main" id="{DEEE111C-FA63-D6DE-6C8E-247063D6B424}"/>
              </a:ext>
              <a:ext uri="{C183D7F6-B498-43B3-948B-1728B52AA6E4}">
                <adec:decorative xmlns:adec="http://schemas.microsoft.com/office/drawing/2017/decorative" val="1"/>
              </a:ext>
            </a:extLst>
          </p:cNvPr>
          <p:cNvGrpSpPr/>
          <p:nvPr/>
        </p:nvGrpSpPr>
        <p:grpSpPr>
          <a:xfrm>
            <a:off x="10299461" y="1825382"/>
            <a:ext cx="500841" cy="469774"/>
            <a:chOff x="9874129" y="1480765"/>
            <a:chExt cx="331468" cy="294510"/>
          </a:xfrm>
        </p:grpSpPr>
        <p:grpSp>
          <p:nvGrpSpPr>
            <p:cNvPr id="152" name="Group 51">
              <a:extLst>
                <a:ext uri="{FF2B5EF4-FFF2-40B4-BE49-F238E27FC236}">
                  <a16:creationId xmlns:a16="http://schemas.microsoft.com/office/drawing/2014/main" id="{0BEE9386-685F-AF85-8CC7-9C8055B4653E}"/>
                </a:ext>
                <a:ext uri="{C183D7F6-B498-43B3-948B-1728B52AA6E4}">
                  <adec:decorative xmlns:adec="http://schemas.microsoft.com/office/drawing/2017/decorative" val="1"/>
                </a:ext>
              </a:extLst>
            </p:cNvPr>
            <p:cNvGrpSpPr>
              <a:grpSpLocks noChangeAspect="1"/>
            </p:cNvGrpSpPr>
            <p:nvPr/>
          </p:nvGrpSpPr>
          <p:grpSpPr bwMode="auto">
            <a:xfrm>
              <a:off x="9879802" y="1480765"/>
              <a:ext cx="130969" cy="145521"/>
              <a:chOff x="7526" y="1759"/>
              <a:chExt cx="99" cy="110"/>
            </a:xfrm>
          </p:grpSpPr>
          <p:sp>
            <p:nvSpPr>
              <p:cNvPr id="153" name="Freeform 52">
                <a:extLst>
                  <a:ext uri="{FF2B5EF4-FFF2-40B4-BE49-F238E27FC236}">
                    <a16:creationId xmlns:a16="http://schemas.microsoft.com/office/drawing/2014/main" id="{858C930B-CD57-3D41-592A-397A379DF0A7}"/>
                  </a:ext>
                </a:extLst>
              </p:cNvPr>
              <p:cNvSpPr>
                <a:spLocks/>
              </p:cNvSpPr>
              <p:nvPr/>
            </p:nvSpPr>
            <p:spPr bwMode="auto">
              <a:xfrm>
                <a:off x="7526" y="1828"/>
                <a:ext cx="99" cy="41"/>
              </a:xfrm>
              <a:custGeom>
                <a:avLst/>
                <a:gdLst>
                  <a:gd name="T0" fmla="*/ 125 w 133"/>
                  <a:gd name="T1" fmla="*/ 33 h 55"/>
                  <a:gd name="T2" fmla="*/ 125 w 133"/>
                  <a:gd name="T3" fmla="*/ 33 h 55"/>
                  <a:gd name="T4" fmla="*/ 110 w 133"/>
                  <a:gd name="T5" fmla="*/ 16 h 55"/>
                  <a:gd name="T6" fmla="*/ 90 w 133"/>
                  <a:gd name="T7" fmla="*/ 5 h 55"/>
                  <a:gd name="T8" fmla="*/ 67 w 133"/>
                  <a:gd name="T9" fmla="*/ 0 h 55"/>
                  <a:gd name="T10" fmla="*/ 44 w 133"/>
                  <a:gd name="T11" fmla="*/ 5 h 55"/>
                  <a:gd name="T12" fmla="*/ 24 w 133"/>
                  <a:gd name="T13" fmla="*/ 16 h 55"/>
                  <a:gd name="T14" fmla="*/ 9 w 133"/>
                  <a:gd name="T15" fmla="*/ 33 h 55"/>
                  <a:gd name="T16" fmla="*/ 0 w 133"/>
                  <a:gd name="T17" fmla="*/ 55 h 55"/>
                  <a:gd name="T18" fmla="*/ 133 w 133"/>
                  <a:gd name="T19" fmla="*/ 55 h 55"/>
                  <a:gd name="T20" fmla="*/ 125 w 133"/>
                  <a:gd name="T21"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55">
                    <a:moveTo>
                      <a:pt x="125" y="33"/>
                    </a:moveTo>
                    <a:lnTo>
                      <a:pt x="125" y="33"/>
                    </a:lnTo>
                    <a:cubicBezTo>
                      <a:pt x="121" y="26"/>
                      <a:pt x="116" y="21"/>
                      <a:pt x="110" y="16"/>
                    </a:cubicBezTo>
                    <a:cubicBezTo>
                      <a:pt x="104" y="11"/>
                      <a:pt x="97" y="7"/>
                      <a:pt x="90" y="5"/>
                    </a:cubicBezTo>
                    <a:cubicBezTo>
                      <a:pt x="83" y="2"/>
                      <a:pt x="75" y="0"/>
                      <a:pt x="67" y="0"/>
                    </a:cubicBezTo>
                    <a:cubicBezTo>
                      <a:pt x="59" y="0"/>
                      <a:pt x="51" y="2"/>
                      <a:pt x="44" y="5"/>
                    </a:cubicBezTo>
                    <a:cubicBezTo>
                      <a:pt x="36" y="7"/>
                      <a:pt x="30" y="11"/>
                      <a:pt x="24" y="16"/>
                    </a:cubicBezTo>
                    <a:cubicBezTo>
                      <a:pt x="18" y="21"/>
                      <a:pt x="13" y="26"/>
                      <a:pt x="9" y="33"/>
                    </a:cubicBezTo>
                    <a:cubicBezTo>
                      <a:pt x="5" y="40"/>
                      <a:pt x="2" y="47"/>
                      <a:pt x="0" y="55"/>
                    </a:cubicBezTo>
                    <a:lnTo>
                      <a:pt x="133" y="55"/>
                    </a:lnTo>
                    <a:cubicBezTo>
                      <a:pt x="132" y="47"/>
                      <a:pt x="129" y="40"/>
                      <a:pt x="125" y="33"/>
                    </a:cubicBezTo>
                    <a:close/>
                  </a:path>
                </a:pathLst>
              </a:custGeom>
              <a:solidFill>
                <a:srgbClr val="2F2F2F"/>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p>
            </p:txBody>
          </p:sp>
          <p:sp>
            <p:nvSpPr>
              <p:cNvPr id="155" name="Freeform 54">
                <a:extLst>
                  <a:ext uri="{FF2B5EF4-FFF2-40B4-BE49-F238E27FC236}">
                    <a16:creationId xmlns:a16="http://schemas.microsoft.com/office/drawing/2014/main" id="{6AAFBB4B-3C65-692F-89A3-1B9BAAA63971}"/>
                  </a:ext>
                </a:extLst>
              </p:cNvPr>
              <p:cNvSpPr>
                <a:spLocks/>
              </p:cNvSpPr>
              <p:nvPr/>
            </p:nvSpPr>
            <p:spPr bwMode="auto">
              <a:xfrm>
                <a:off x="7546" y="1759"/>
                <a:ext cx="59" cy="60"/>
              </a:xfrm>
              <a:custGeom>
                <a:avLst/>
                <a:gdLst>
                  <a:gd name="T0" fmla="*/ 40 w 80"/>
                  <a:gd name="T1" fmla="*/ 80 h 80"/>
                  <a:gd name="T2" fmla="*/ 40 w 80"/>
                  <a:gd name="T3" fmla="*/ 80 h 80"/>
                  <a:gd name="T4" fmla="*/ 80 w 80"/>
                  <a:gd name="T5" fmla="*/ 40 h 80"/>
                  <a:gd name="T6" fmla="*/ 40 w 80"/>
                  <a:gd name="T7" fmla="*/ 0 h 80"/>
                  <a:gd name="T8" fmla="*/ 0 w 80"/>
                  <a:gd name="T9" fmla="*/ 40 h 80"/>
                  <a:gd name="T10" fmla="*/ 40 w 80"/>
                  <a:gd name="T11" fmla="*/ 80 h 80"/>
                </a:gdLst>
                <a:ahLst/>
                <a:cxnLst>
                  <a:cxn ang="0">
                    <a:pos x="T0" y="T1"/>
                  </a:cxn>
                  <a:cxn ang="0">
                    <a:pos x="T2" y="T3"/>
                  </a:cxn>
                  <a:cxn ang="0">
                    <a:pos x="T4" y="T5"/>
                  </a:cxn>
                  <a:cxn ang="0">
                    <a:pos x="T6" y="T7"/>
                  </a:cxn>
                  <a:cxn ang="0">
                    <a:pos x="T8" y="T9"/>
                  </a:cxn>
                  <a:cxn ang="0">
                    <a:pos x="T10" y="T11"/>
                  </a:cxn>
                </a:cxnLst>
                <a:rect l="0" t="0" r="r" b="b"/>
                <a:pathLst>
                  <a:path w="80" h="80">
                    <a:moveTo>
                      <a:pt x="40" y="80"/>
                    </a:moveTo>
                    <a:lnTo>
                      <a:pt x="40" y="80"/>
                    </a:lnTo>
                    <a:cubicBezTo>
                      <a:pt x="62" y="80"/>
                      <a:pt x="80" y="62"/>
                      <a:pt x="80" y="40"/>
                    </a:cubicBezTo>
                    <a:cubicBezTo>
                      <a:pt x="80" y="18"/>
                      <a:pt x="62" y="0"/>
                      <a:pt x="40" y="0"/>
                    </a:cubicBezTo>
                    <a:cubicBezTo>
                      <a:pt x="18" y="0"/>
                      <a:pt x="0" y="18"/>
                      <a:pt x="0" y="40"/>
                    </a:cubicBezTo>
                    <a:cubicBezTo>
                      <a:pt x="0" y="62"/>
                      <a:pt x="18" y="80"/>
                      <a:pt x="40" y="80"/>
                    </a:cubicBezTo>
                    <a:close/>
                  </a:path>
                </a:pathLst>
              </a:custGeom>
              <a:solidFill>
                <a:srgbClr val="2F2F2F"/>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p>
            </p:txBody>
          </p:sp>
        </p:grpSp>
        <p:sp>
          <p:nvSpPr>
            <p:cNvPr id="159" name="Freeform 82">
              <a:extLst>
                <a:ext uri="{FF2B5EF4-FFF2-40B4-BE49-F238E27FC236}">
                  <a16:creationId xmlns:a16="http://schemas.microsoft.com/office/drawing/2014/main" id="{57F41BBE-6CC9-29B0-43B8-EF7881DD81B8}"/>
                </a:ext>
              </a:extLst>
            </p:cNvPr>
            <p:cNvSpPr>
              <a:spLocks/>
            </p:cNvSpPr>
            <p:nvPr/>
          </p:nvSpPr>
          <p:spPr bwMode="auto">
            <a:xfrm>
              <a:off x="9874129" y="1652745"/>
              <a:ext cx="331467" cy="122530"/>
            </a:xfrm>
            <a:custGeom>
              <a:avLst/>
              <a:gdLst>
                <a:gd name="T0" fmla="*/ 160 w 160"/>
                <a:gd name="T1" fmla="*/ 0 h 253"/>
                <a:gd name="T2" fmla="*/ 160 w 160"/>
                <a:gd name="T3" fmla="*/ 0 h 253"/>
                <a:gd name="T4" fmla="*/ 0 w 160"/>
                <a:gd name="T5" fmla="*/ 0 h 253"/>
                <a:gd name="T6" fmla="*/ 0 w 160"/>
                <a:gd name="T7" fmla="*/ 253 h 253"/>
                <a:gd name="T8" fmla="*/ 160 w 160"/>
                <a:gd name="T9" fmla="*/ 253 h 253"/>
                <a:gd name="T10" fmla="*/ 160 w 160"/>
                <a:gd name="T11" fmla="*/ 0 h 253"/>
              </a:gdLst>
              <a:ahLst/>
              <a:cxnLst>
                <a:cxn ang="0">
                  <a:pos x="T0" y="T1"/>
                </a:cxn>
                <a:cxn ang="0">
                  <a:pos x="T2" y="T3"/>
                </a:cxn>
                <a:cxn ang="0">
                  <a:pos x="T4" y="T5"/>
                </a:cxn>
                <a:cxn ang="0">
                  <a:pos x="T6" y="T7"/>
                </a:cxn>
                <a:cxn ang="0">
                  <a:pos x="T8" y="T9"/>
                </a:cxn>
                <a:cxn ang="0">
                  <a:pos x="T10" y="T11"/>
                </a:cxn>
              </a:cxnLst>
              <a:rect l="0" t="0" r="r" b="b"/>
              <a:pathLst>
                <a:path w="160" h="253">
                  <a:moveTo>
                    <a:pt x="160" y="0"/>
                  </a:moveTo>
                  <a:lnTo>
                    <a:pt x="160" y="0"/>
                  </a:lnTo>
                  <a:lnTo>
                    <a:pt x="0" y="0"/>
                  </a:lnTo>
                  <a:lnTo>
                    <a:pt x="0" y="253"/>
                  </a:lnTo>
                  <a:lnTo>
                    <a:pt x="160" y="253"/>
                  </a:lnTo>
                  <a:lnTo>
                    <a:pt x="160" y="0"/>
                  </a:lnTo>
                  <a:close/>
                </a:path>
              </a:pathLst>
            </a:custGeom>
            <a:solidFill>
              <a:srgbClr val="D1D1D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82">
              <a:extLst>
                <a:ext uri="{FF2B5EF4-FFF2-40B4-BE49-F238E27FC236}">
                  <a16:creationId xmlns:a16="http://schemas.microsoft.com/office/drawing/2014/main" id="{F7237974-BB5B-5EC2-5D85-6175699D19E6}"/>
                </a:ext>
              </a:extLst>
            </p:cNvPr>
            <p:cNvSpPr>
              <a:spLocks/>
            </p:cNvSpPr>
            <p:nvPr/>
          </p:nvSpPr>
          <p:spPr bwMode="auto">
            <a:xfrm>
              <a:off x="10032997" y="1582176"/>
              <a:ext cx="172600" cy="45719"/>
            </a:xfrm>
            <a:custGeom>
              <a:avLst/>
              <a:gdLst>
                <a:gd name="T0" fmla="*/ 160 w 160"/>
                <a:gd name="T1" fmla="*/ 0 h 253"/>
                <a:gd name="T2" fmla="*/ 160 w 160"/>
                <a:gd name="T3" fmla="*/ 0 h 253"/>
                <a:gd name="T4" fmla="*/ 0 w 160"/>
                <a:gd name="T5" fmla="*/ 0 h 253"/>
                <a:gd name="T6" fmla="*/ 0 w 160"/>
                <a:gd name="T7" fmla="*/ 253 h 253"/>
                <a:gd name="T8" fmla="*/ 160 w 160"/>
                <a:gd name="T9" fmla="*/ 253 h 253"/>
                <a:gd name="T10" fmla="*/ 160 w 160"/>
                <a:gd name="T11" fmla="*/ 0 h 253"/>
              </a:gdLst>
              <a:ahLst/>
              <a:cxnLst>
                <a:cxn ang="0">
                  <a:pos x="T0" y="T1"/>
                </a:cxn>
                <a:cxn ang="0">
                  <a:pos x="T2" y="T3"/>
                </a:cxn>
                <a:cxn ang="0">
                  <a:pos x="T4" y="T5"/>
                </a:cxn>
                <a:cxn ang="0">
                  <a:pos x="T6" y="T7"/>
                </a:cxn>
                <a:cxn ang="0">
                  <a:pos x="T8" y="T9"/>
                </a:cxn>
                <a:cxn ang="0">
                  <a:pos x="T10" y="T11"/>
                </a:cxn>
              </a:cxnLst>
              <a:rect l="0" t="0" r="r" b="b"/>
              <a:pathLst>
                <a:path w="160" h="253">
                  <a:moveTo>
                    <a:pt x="160" y="0"/>
                  </a:moveTo>
                  <a:lnTo>
                    <a:pt x="160" y="0"/>
                  </a:lnTo>
                  <a:lnTo>
                    <a:pt x="0" y="0"/>
                  </a:lnTo>
                  <a:lnTo>
                    <a:pt x="0" y="253"/>
                  </a:lnTo>
                  <a:lnTo>
                    <a:pt x="160" y="253"/>
                  </a:lnTo>
                  <a:lnTo>
                    <a:pt x="16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2477187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C74B20-389D-46F2-8FF9-BF08CC901B1F}"/>
              </a:ext>
            </a:extLst>
          </p:cNvPr>
          <p:cNvSpPr>
            <a:spLocks noGrp="1"/>
          </p:cNvSpPr>
          <p:nvPr>
            <p:ph type="title"/>
          </p:nvPr>
        </p:nvSpPr>
        <p:spPr/>
        <p:txBody>
          <a:bodyPr>
            <a:normAutofit/>
          </a:bodyPr>
          <a:lstStyle/>
          <a:p>
            <a:r>
              <a:rPr lang="en-US" noProof="0" dirty="0"/>
              <a:t>Digitize manual processes</a:t>
            </a:r>
            <a:endParaRPr lang="en-US" dirty="0"/>
          </a:p>
        </p:txBody>
      </p:sp>
      <p:sp>
        <p:nvSpPr>
          <p:cNvPr id="39" name="TextBox 38">
            <a:extLst>
              <a:ext uri="{FF2B5EF4-FFF2-40B4-BE49-F238E27FC236}">
                <a16:creationId xmlns:a16="http://schemas.microsoft.com/office/drawing/2014/main" id="{B281A804-94E7-4329-ADF9-46F6FBD5D91D}"/>
              </a:ext>
            </a:extLst>
          </p:cNvPr>
          <p:cNvSpPr txBox="1"/>
          <p:nvPr/>
        </p:nvSpPr>
        <p:spPr>
          <a:xfrm>
            <a:off x="2347793" y="1188881"/>
            <a:ext cx="2435860" cy="307777"/>
          </a:xfrm>
          <a:prstGeom prst="rect">
            <a:avLst/>
          </a:prstGeom>
          <a:solidFill>
            <a:schemeClr val="bg2">
              <a:lumMod val="25000"/>
            </a:schemeClr>
          </a:solid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Segoe UI Semibold"/>
                <a:ea typeface="+mn-ea"/>
                <a:cs typeface="+mn-cs"/>
              </a:rPr>
              <a:t>Common challenges</a:t>
            </a:r>
          </a:p>
        </p:txBody>
      </p:sp>
      <p:sp>
        <p:nvSpPr>
          <p:cNvPr id="49" name="TextBox 48">
            <a:extLst>
              <a:ext uri="{FF2B5EF4-FFF2-40B4-BE49-F238E27FC236}">
                <a16:creationId xmlns:a16="http://schemas.microsoft.com/office/drawing/2014/main" id="{ABB60573-94C4-4AF5-B47B-86E78BEC7329}"/>
              </a:ext>
            </a:extLst>
          </p:cNvPr>
          <p:cNvSpPr txBox="1"/>
          <p:nvPr/>
        </p:nvSpPr>
        <p:spPr>
          <a:xfrm>
            <a:off x="2347793" y="1910649"/>
            <a:ext cx="3121660" cy="984885"/>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100"/>
              </a:spcBef>
              <a:spcAft>
                <a:spcPts val="20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Segoe UI Semibold"/>
                <a:ea typeface="+mn-ea"/>
                <a:cs typeface="Segoe UI Semibold" panose="020B0702040204020203" pitchFamily="34" charset="0"/>
              </a:rPr>
              <a:t>Unsanctioned shadow IT fills current communication gaps while cultural barriers limit new technology rollout &amp; adoption </a:t>
            </a:r>
          </a:p>
        </p:txBody>
      </p:sp>
      <p:sp>
        <p:nvSpPr>
          <p:cNvPr id="59" name="TextBox 58">
            <a:extLst>
              <a:ext uri="{FF2B5EF4-FFF2-40B4-BE49-F238E27FC236}">
                <a16:creationId xmlns:a16="http://schemas.microsoft.com/office/drawing/2014/main" id="{5A183C99-3336-4F0E-862A-352C9E5B3486}"/>
              </a:ext>
            </a:extLst>
          </p:cNvPr>
          <p:cNvSpPr txBox="1"/>
          <p:nvPr/>
        </p:nvSpPr>
        <p:spPr>
          <a:xfrm>
            <a:off x="2347793" y="3280145"/>
            <a:ext cx="3121660" cy="738664"/>
          </a:xfrm>
          <a:prstGeom prst="rect">
            <a:avLst/>
          </a:prstGeom>
          <a:noFill/>
        </p:spPr>
        <p:txBody>
          <a:bodyPr wrap="square" lIns="0" tIns="0" rIns="0" bIns="0">
            <a:spAutoFit/>
          </a:bodyPr>
          <a:lstStyle/>
          <a:p>
            <a:pPr marL="0" marR="0" lvl="0" indent="0" algn="l" defTabSz="932742" rtl="0" eaLnBrk="1" fontAlgn="auto" latinLnBrk="0" hangingPunct="1">
              <a:lnSpc>
                <a:spcPct val="100000"/>
              </a:lnSpc>
              <a:spcBef>
                <a:spcPts val="100"/>
              </a:spcBef>
              <a:spcAft>
                <a:spcPts val="20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Segoe UI Semibold"/>
                <a:ea typeface="+mn-ea"/>
                <a:cs typeface="Segoe UI Semibold" panose="020B0702040204020203" pitchFamily="34" charset="0"/>
              </a:rPr>
              <a:t>Fragmentated systems, tools &amp; business processes that are often manual and redundant</a:t>
            </a:r>
          </a:p>
        </p:txBody>
      </p:sp>
      <p:sp>
        <p:nvSpPr>
          <p:cNvPr id="43" name="TextBox 42">
            <a:extLst>
              <a:ext uri="{FF2B5EF4-FFF2-40B4-BE49-F238E27FC236}">
                <a16:creationId xmlns:a16="http://schemas.microsoft.com/office/drawing/2014/main" id="{9EBD8A1E-0178-49F4-B7EE-3733A98233F5}"/>
              </a:ext>
            </a:extLst>
          </p:cNvPr>
          <p:cNvSpPr txBox="1"/>
          <p:nvPr/>
        </p:nvSpPr>
        <p:spPr>
          <a:xfrm>
            <a:off x="2347793" y="4357171"/>
            <a:ext cx="3030321" cy="492443"/>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100"/>
              </a:spcBef>
              <a:spcAft>
                <a:spcPts val="20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Segoe UI Semibold"/>
                <a:ea typeface="+mn-ea"/>
                <a:cs typeface="Segoe UI Semibold" panose="020B0702040204020203" pitchFamily="34" charset="0"/>
              </a:rPr>
              <a:t>Constant need to have visibility into on-the-ground operations</a:t>
            </a:r>
          </a:p>
        </p:txBody>
      </p:sp>
      <p:sp>
        <p:nvSpPr>
          <p:cNvPr id="70" name="Rectangle: Top Corners One Rounded and One Snipped 69">
            <a:extLst>
              <a:ext uri="{FF2B5EF4-FFF2-40B4-BE49-F238E27FC236}">
                <a16:creationId xmlns:a16="http://schemas.microsoft.com/office/drawing/2014/main" id="{4EBBCF07-63BE-452C-AEF5-BA6E15E21813}"/>
              </a:ext>
            </a:extLst>
          </p:cNvPr>
          <p:cNvSpPr/>
          <p:nvPr/>
        </p:nvSpPr>
        <p:spPr>
          <a:xfrm>
            <a:off x="6412472" y="1149089"/>
            <a:ext cx="3170329" cy="400110"/>
          </a:xfrm>
          <a:prstGeom prst="snipRoundRect">
            <a:avLst>
              <a:gd name="adj1" fmla="val 0"/>
              <a:gd name="adj2" fmla="val 50000"/>
            </a:avLst>
          </a:prstGeom>
          <a:noFill/>
        </p:spPr>
        <p:txBody>
          <a:bodyPr wrap="square" lIns="91440" tIns="45720" rIns="91440" bIns="45720" rtlCol="0" anchor="ctr">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5" normalizeH="0" baseline="0" noProof="0" dirty="0">
                <a:ln>
                  <a:noFill/>
                </a:ln>
                <a:solidFill>
                  <a:schemeClr val="bg1"/>
                </a:solidFill>
                <a:effectLst/>
                <a:uLnTx/>
                <a:uFillTx/>
                <a:latin typeface="Segoe UI Semibold"/>
                <a:ea typeface="+mn-ea"/>
                <a:cs typeface="Segoe UI Semibold"/>
              </a:rPr>
              <a:t>Teams can help you</a:t>
            </a:r>
            <a:endParaRPr kumimoji="0" lang="en-US" sz="2000" b="0" i="0" u="none" strike="noStrike" kern="1200" cap="none" spc="0" normalizeH="0" baseline="0" noProof="0" dirty="0">
              <a:ln>
                <a:noFill/>
              </a:ln>
              <a:solidFill>
                <a:schemeClr val="bg1"/>
              </a:solidFill>
              <a:effectLst/>
              <a:uLnTx/>
              <a:uFillTx/>
              <a:latin typeface="Segoe UI Semibold"/>
              <a:ea typeface="+mn-ea"/>
              <a:cs typeface="Segoe UI Semibold"/>
            </a:endParaRPr>
          </a:p>
        </p:txBody>
      </p:sp>
      <p:grpSp>
        <p:nvGrpSpPr>
          <p:cNvPr id="62" name="Group 61">
            <a:extLst>
              <a:ext uri="{FF2B5EF4-FFF2-40B4-BE49-F238E27FC236}">
                <a16:creationId xmlns:a16="http://schemas.microsoft.com/office/drawing/2014/main" id="{473B1BC1-A4C4-435E-921D-9D32991D2DF4}"/>
              </a:ext>
              <a:ext uri="{C183D7F6-B498-43B3-948B-1728B52AA6E4}">
                <adec:decorative xmlns:adec="http://schemas.microsoft.com/office/drawing/2017/decorative" val="1"/>
              </a:ext>
            </a:extLst>
          </p:cNvPr>
          <p:cNvGrpSpPr/>
          <p:nvPr/>
        </p:nvGrpSpPr>
        <p:grpSpPr>
          <a:xfrm>
            <a:off x="6423774" y="1910649"/>
            <a:ext cx="3807284" cy="1138153"/>
            <a:chOff x="7763044" y="1265485"/>
            <a:chExt cx="3807284" cy="1138153"/>
          </a:xfrm>
        </p:grpSpPr>
        <p:sp>
          <p:nvSpPr>
            <p:cNvPr id="63" name="TextBox 62">
              <a:extLst>
                <a:ext uri="{FF2B5EF4-FFF2-40B4-BE49-F238E27FC236}">
                  <a16:creationId xmlns:a16="http://schemas.microsoft.com/office/drawing/2014/main" id="{14E9B9ED-0C4C-466C-8F07-A1429B70FCB6}"/>
                </a:ext>
              </a:extLst>
            </p:cNvPr>
            <p:cNvSpPr txBox="1"/>
            <p:nvPr/>
          </p:nvSpPr>
          <p:spPr>
            <a:xfrm>
              <a:off x="7763044" y="1575206"/>
              <a:ext cx="3511926" cy="828432"/>
            </a:xfrm>
            <a:prstGeom prst="rect">
              <a:avLst/>
            </a:prstGeom>
            <a:noFill/>
          </p:spPr>
          <p:txBody>
            <a:bodyPr wrap="square" lIns="0" tIns="0" rIns="0" bIns="0">
              <a:spAutoFit/>
            </a:bodyPr>
            <a:lstStyle/>
            <a:p>
              <a:pPr marL="119063" marR="0" lvl="0" indent="0" algn="l" defTabSz="932742" rtl="0" eaLnBrk="1" fontAlgn="auto" latinLnBrk="0" hangingPunct="1">
                <a:lnSpc>
                  <a:spcPct val="100000"/>
                </a:lnSpc>
                <a:spcBef>
                  <a:spcPts val="0"/>
                </a:spcBef>
                <a:spcAft>
                  <a:spcPts val="600"/>
                </a:spcAft>
                <a:buClrTx/>
                <a:buSzTx/>
                <a:buFontTx/>
                <a:buNone/>
                <a:tabLst>
                  <a:tab pos="290513" algn="l"/>
                </a:tabLst>
                <a:defRPr/>
              </a:pPr>
              <a:r>
                <a:rPr kumimoji="0" lang="en-US" sz="1200" b="0" i="0" u="none" strike="noStrike" kern="0" cap="none" spc="0" normalizeH="0" baseline="0" noProof="0" dirty="0">
                  <a:ln>
                    <a:noFill/>
                  </a:ln>
                  <a:solidFill>
                    <a:schemeClr val="bg1"/>
                  </a:solidFill>
                  <a:effectLst/>
                  <a:uLnTx/>
                  <a:uFillTx/>
                  <a:latin typeface="Segoe UI"/>
                  <a:ea typeface="+mn-ea"/>
                  <a:cs typeface="Segoe UI" panose="020B0502040204020203" pitchFamily="34" charset="0"/>
                </a:rPr>
                <a:t>Improve workforce flexibility and respond quickly with Walkie Talkie</a:t>
              </a:r>
            </a:p>
            <a:p>
              <a:pPr marL="119063" marR="0" lvl="0" indent="0" algn="l" defTabSz="932742" rtl="0" eaLnBrk="1" fontAlgn="auto" latinLnBrk="0" hangingPunct="1">
                <a:lnSpc>
                  <a:spcPct val="100000"/>
                </a:lnSpc>
                <a:spcBef>
                  <a:spcPts val="100"/>
                </a:spcBef>
                <a:spcAft>
                  <a:spcPts val="200"/>
                </a:spcAft>
                <a:buClrTx/>
                <a:buSzTx/>
                <a:buFontTx/>
                <a:buNone/>
                <a:tabLst>
                  <a:tab pos="290513" algn="l"/>
                </a:tabLst>
                <a:defRPr/>
              </a:pPr>
              <a:r>
                <a:rPr kumimoji="0" lang="en-US" sz="1200" b="0" i="0" u="none" strike="noStrike" kern="0" cap="none" spc="0" normalizeH="0" baseline="0" noProof="0" dirty="0">
                  <a:ln>
                    <a:noFill/>
                  </a:ln>
                  <a:solidFill>
                    <a:schemeClr val="bg1"/>
                  </a:solidFill>
                  <a:effectLst/>
                  <a:uLnTx/>
                  <a:uFillTx/>
                  <a:latin typeface="Segoe UI"/>
                  <a:ea typeface="+mn-ea"/>
                  <a:cs typeface="Segoe UI" panose="020B0502040204020203" pitchFamily="34" charset="0"/>
                </a:rPr>
                <a:t>Improve coordination between business functions and frontline teams with Tasks and task publishing</a:t>
              </a:r>
            </a:p>
          </p:txBody>
        </p:sp>
        <p:sp>
          <p:nvSpPr>
            <p:cNvPr id="64" name="TextBox 63">
              <a:extLst>
                <a:ext uri="{FF2B5EF4-FFF2-40B4-BE49-F238E27FC236}">
                  <a16:creationId xmlns:a16="http://schemas.microsoft.com/office/drawing/2014/main" id="{E0BF0200-AE17-4243-9EAF-89A4EE017C8D}"/>
                </a:ext>
              </a:extLst>
            </p:cNvPr>
            <p:cNvSpPr txBox="1"/>
            <p:nvPr/>
          </p:nvSpPr>
          <p:spPr>
            <a:xfrm>
              <a:off x="7885972" y="1265485"/>
              <a:ext cx="3684356" cy="246221"/>
            </a:xfrm>
            <a:prstGeom prst="rect">
              <a:avLst/>
            </a:prstGeom>
            <a:noFill/>
          </p:spPr>
          <p:txBody>
            <a:bodyPr wrap="square" lIns="0" tIns="0" rIns="0" bIns="0" anchor="b">
              <a:spAutoFit/>
            </a:bodyPr>
            <a:lstStyle/>
            <a:p>
              <a:pPr marL="0" marR="0" lvl="0" indent="0" algn="l" defTabSz="932742" rtl="0" eaLnBrk="1" fontAlgn="auto" latinLnBrk="0" hangingPunct="1">
                <a:lnSpc>
                  <a:spcPct val="100000"/>
                </a:lnSpc>
                <a:spcBef>
                  <a:spcPts val="30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Segoe UI Semibold"/>
                  <a:ea typeface="+mn-ea"/>
                  <a:cs typeface="Segoe UI Semibold" panose="020B0702040204020203" pitchFamily="34" charset="0"/>
                </a:rPr>
                <a:t>Workforce efficiency</a:t>
              </a:r>
            </a:p>
          </p:txBody>
        </p:sp>
      </p:grpSp>
      <p:grpSp>
        <p:nvGrpSpPr>
          <p:cNvPr id="50" name="Group 49">
            <a:extLst>
              <a:ext uri="{FF2B5EF4-FFF2-40B4-BE49-F238E27FC236}">
                <a16:creationId xmlns:a16="http://schemas.microsoft.com/office/drawing/2014/main" id="{6207B445-0792-49C0-8E2A-EFE171EB2F86}"/>
              </a:ext>
              <a:ext uri="{C183D7F6-B498-43B3-948B-1728B52AA6E4}">
                <adec:decorative xmlns:adec="http://schemas.microsoft.com/office/drawing/2017/decorative" val="1"/>
              </a:ext>
            </a:extLst>
          </p:cNvPr>
          <p:cNvGrpSpPr/>
          <p:nvPr/>
        </p:nvGrpSpPr>
        <p:grpSpPr>
          <a:xfrm>
            <a:off x="6412472" y="3280145"/>
            <a:ext cx="3789558" cy="851019"/>
            <a:chOff x="7751742" y="2404804"/>
            <a:chExt cx="3789558" cy="851019"/>
          </a:xfrm>
        </p:grpSpPr>
        <p:sp>
          <p:nvSpPr>
            <p:cNvPr id="53" name="TextBox 52">
              <a:extLst>
                <a:ext uri="{FF2B5EF4-FFF2-40B4-BE49-F238E27FC236}">
                  <a16:creationId xmlns:a16="http://schemas.microsoft.com/office/drawing/2014/main" id="{19841E91-7948-47FC-A7E8-143BDE284261}"/>
                </a:ext>
              </a:extLst>
            </p:cNvPr>
            <p:cNvSpPr txBox="1"/>
            <p:nvPr/>
          </p:nvSpPr>
          <p:spPr>
            <a:xfrm>
              <a:off x="7751742" y="2701825"/>
              <a:ext cx="3785205" cy="553998"/>
            </a:xfrm>
            <a:prstGeom prst="rect">
              <a:avLst/>
            </a:prstGeom>
            <a:noFill/>
          </p:spPr>
          <p:txBody>
            <a:bodyPr wrap="square" lIns="0" tIns="0" rIns="0" bIns="0">
              <a:spAutoFit/>
            </a:bodyPr>
            <a:lstStyle/>
            <a:p>
              <a:pPr marL="119063" marR="0" lvl="0" indent="0" algn="l" defTabSz="914400" rtl="0" eaLnBrk="1" fontAlgn="auto" latinLnBrk="0" hangingPunct="1">
                <a:lnSpc>
                  <a:spcPct val="100000"/>
                </a:lnSpc>
                <a:spcBef>
                  <a:spcPts val="100"/>
                </a:spcBef>
                <a:spcAft>
                  <a:spcPts val="20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Segoe UI"/>
                  <a:ea typeface="+mn-ea"/>
                  <a:cs typeface="Segoe UI" panose="020B0502040204020203" pitchFamily="34" charset="0"/>
                </a:rPr>
                <a:t>Provide integrated solutions that improves profit margins and operational efficiency with Teams as a platform</a:t>
              </a:r>
            </a:p>
          </p:txBody>
        </p:sp>
        <p:sp>
          <p:nvSpPr>
            <p:cNvPr id="56" name="TextBox 55">
              <a:extLst>
                <a:ext uri="{FF2B5EF4-FFF2-40B4-BE49-F238E27FC236}">
                  <a16:creationId xmlns:a16="http://schemas.microsoft.com/office/drawing/2014/main" id="{97713D0B-F41C-47DF-AA00-6AC7D4D3A584}"/>
                </a:ext>
              </a:extLst>
            </p:cNvPr>
            <p:cNvSpPr txBox="1"/>
            <p:nvPr/>
          </p:nvSpPr>
          <p:spPr>
            <a:xfrm>
              <a:off x="7856944" y="2404804"/>
              <a:ext cx="3684356" cy="246221"/>
            </a:xfrm>
            <a:prstGeom prst="rect">
              <a:avLst/>
            </a:prstGeom>
            <a:noFill/>
          </p:spPr>
          <p:txBody>
            <a:bodyPr wrap="square" lIns="0" tIns="0" rIns="0" bIns="0" anchor="b">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600" b="0" i="0" u="none" strike="noStrike" kern="1200" cap="none" spc="0" normalizeH="0" baseline="0" noProof="0">
                  <a:ln>
                    <a:noFill/>
                  </a:ln>
                  <a:solidFill>
                    <a:schemeClr val="bg1"/>
                  </a:solidFill>
                  <a:effectLst/>
                  <a:uLnTx/>
                  <a:uFillTx/>
                  <a:latin typeface="Segoe UI Semibold"/>
                  <a:ea typeface="+mn-ea"/>
                  <a:cs typeface="Segoe UI Semibold" panose="020B0702040204020203" pitchFamily="34" charset="0"/>
                </a:rPr>
                <a:t>Resource optimization</a:t>
              </a:r>
            </a:p>
          </p:txBody>
        </p:sp>
      </p:grpSp>
      <p:grpSp>
        <p:nvGrpSpPr>
          <p:cNvPr id="3" name="Group 2">
            <a:extLst>
              <a:ext uri="{FF2B5EF4-FFF2-40B4-BE49-F238E27FC236}">
                <a16:creationId xmlns:a16="http://schemas.microsoft.com/office/drawing/2014/main" id="{26CC06AD-F0DE-4478-BDD9-9A63AB20FAF2}"/>
              </a:ext>
              <a:ext uri="{C183D7F6-B498-43B3-948B-1728B52AA6E4}">
                <adec:decorative xmlns:adec="http://schemas.microsoft.com/office/drawing/2017/decorative" val="1"/>
              </a:ext>
            </a:extLst>
          </p:cNvPr>
          <p:cNvGrpSpPr/>
          <p:nvPr/>
        </p:nvGrpSpPr>
        <p:grpSpPr>
          <a:xfrm>
            <a:off x="6412472" y="4357171"/>
            <a:ext cx="3857646" cy="1425411"/>
            <a:chOff x="7751742" y="4256370"/>
            <a:chExt cx="3857646" cy="1425411"/>
          </a:xfrm>
        </p:grpSpPr>
        <p:sp>
          <p:nvSpPr>
            <p:cNvPr id="44" name="TextBox 43">
              <a:extLst>
                <a:ext uri="{FF2B5EF4-FFF2-40B4-BE49-F238E27FC236}">
                  <a16:creationId xmlns:a16="http://schemas.microsoft.com/office/drawing/2014/main" id="{FC350A48-79F4-4273-985B-2AFD8E2FAC90}"/>
                </a:ext>
              </a:extLst>
            </p:cNvPr>
            <p:cNvSpPr txBox="1"/>
            <p:nvPr/>
          </p:nvSpPr>
          <p:spPr>
            <a:xfrm>
              <a:off x="7751742" y="4566091"/>
              <a:ext cx="3857646" cy="1115690"/>
            </a:xfrm>
            <a:prstGeom prst="rect">
              <a:avLst/>
            </a:prstGeom>
            <a:noFill/>
          </p:spPr>
          <p:txBody>
            <a:bodyPr wrap="square" lIns="0" tIns="0" rIns="0" bIns="0">
              <a:noAutofit/>
            </a:bodyPr>
            <a:lstStyle/>
            <a:p>
              <a:pPr marL="119063" marR="0" lvl="0" indent="0" algn="l" defTabSz="914400" rtl="0" eaLnBrk="1" fontAlgn="auto" latinLnBrk="0" hangingPunct="1">
                <a:lnSpc>
                  <a:spcPct val="100000"/>
                </a:lnSpc>
                <a:spcBef>
                  <a:spcPts val="100"/>
                </a:spcBef>
                <a:spcAft>
                  <a:spcPts val="20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Segoe UI"/>
                  <a:ea typeface="+mn-ea"/>
                  <a:cs typeface="Segoe UI" panose="020B0502040204020203" pitchFamily="34" charset="0"/>
                </a:rPr>
                <a:t>Optimize business processes thru data-driven insights and automation of routine tasks and processes with Power BI and Power Apps like Inventory Management</a:t>
              </a:r>
            </a:p>
          </p:txBody>
        </p:sp>
        <p:sp>
          <p:nvSpPr>
            <p:cNvPr id="45" name="TextBox 44">
              <a:extLst>
                <a:ext uri="{FF2B5EF4-FFF2-40B4-BE49-F238E27FC236}">
                  <a16:creationId xmlns:a16="http://schemas.microsoft.com/office/drawing/2014/main" id="{28B644D9-9835-4A9D-A242-0B980656F9BA}"/>
                </a:ext>
              </a:extLst>
            </p:cNvPr>
            <p:cNvSpPr txBox="1"/>
            <p:nvPr/>
          </p:nvSpPr>
          <p:spPr>
            <a:xfrm>
              <a:off x="7856944" y="4256370"/>
              <a:ext cx="3684356" cy="246221"/>
            </a:xfrm>
            <a:prstGeom prst="rect">
              <a:avLst/>
            </a:prstGeom>
            <a:noFill/>
          </p:spPr>
          <p:txBody>
            <a:bodyPr wrap="square" lIns="0" tIns="0" rIns="0" bIns="0" anchor="b">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Segoe UI Semibold"/>
                  <a:ea typeface="+mn-ea"/>
                  <a:cs typeface="Segoe UI Semibold" panose="020B0702040204020203" pitchFamily="34" charset="0"/>
                </a:rPr>
                <a:t>Inventory shrinkage</a:t>
              </a:r>
            </a:p>
          </p:txBody>
        </p:sp>
      </p:grpSp>
      <p:cxnSp>
        <p:nvCxnSpPr>
          <p:cNvPr id="32" name="Straight Connector 31">
            <a:extLst>
              <a:ext uri="{FF2B5EF4-FFF2-40B4-BE49-F238E27FC236}">
                <a16:creationId xmlns:a16="http://schemas.microsoft.com/office/drawing/2014/main" id="{1C590376-9EA9-4FBB-95DD-08FFCABF178A}"/>
              </a:ext>
              <a:ext uri="{C183D7F6-B498-43B3-948B-1728B52AA6E4}">
                <adec:decorative xmlns:adec="http://schemas.microsoft.com/office/drawing/2017/decorative" val="1"/>
              </a:ext>
            </a:extLst>
          </p:cNvPr>
          <p:cNvCxnSpPr>
            <a:cxnSpLocks/>
          </p:cNvCxnSpPr>
          <p:nvPr/>
        </p:nvCxnSpPr>
        <p:spPr>
          <a:xfrm>
            <a:off x="2347793" y="1650670"/>
            <a:ext cx="2901654" cy="0"/>
          </a:xfrm>
          <a:prstGeom prst="line">
            <a:avLst/>
          </a:prstGeom>
          <a:ln w="1905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9208FBA-1582-47D3-AFA6-43B8515A6B04}"/>
              </a:ext>
              <a:ext uri="{C183D7F6-B498-43B3-948B-1728B52AA6E4}">
                <adec:decorative xmlns:adec="http://schemas.microsoft.com/office/drawing/2017/decorative" val="1"/>
              </a:ext>
            </a:extLst>
          </p:cNvPr>
          <p:cNvCxnSpPr>
            <a:cxnSpLocks/>
          </p:cNvCxnSpPr>
          <p:nvPr/>
        </p:nvCxnSpPr>
        <p:spPr>
          <a:xfrm>
            <a:off x="6517674" y="1650670"/>
            <a:ext cx="3256783" cy="0"/>
          </a:xfrm>
          <a:prstGeom prst="line">
            <a:avLst/>
          </a:prstGeom>
          <a:ln w="1905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B2E47076-6017-4762-A526-81FF3FC594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55566" y="1935664"/>
            <a:ext cx="366401" cy="366401"/>
          </a:xfrm>
          <a:prstGeom prst="rect">
            <a:avLst/>
          </a:prstGeom>
        </p:spPr>
      </p:pic>
      <p:pic>
        <p:nvPicPr>
          <p:cNvPr id="38" name="Picture 37">
            <a:extLst>
              <a:ext uri="{FF2B5EF4-FFF2-40B4-BE49-F238E27FC236}">
                <a16:creationId xmlns:a16="http://schemas.microsoft.com/office/drawing/2014/main" id="{96AD8DE0-17C0-4EC9-90B3-47DFF7406C5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55566" y="3315893"/>
            <a:ext cx="366401" cy="366401"/>
          </a:xfrm>
          <a:prstGeom prst="rect">
            <a:avLst/>
          </a:prstGeom>
        </p:spPr>
      </p:pic>
      <p:pic>
        <p:nvPicPr>
          <p:cNvPr id="40" name="Picture 39">
            <a:extLst>
              <a:ext uri="{FF2B5EF4-FFF2-40B4-BE49-F238E27FC236}">
                <a16:creationId xmlns:a16="http://schemas.microsoft.com/office/drawing/2014/main" id="{3D2321D7-D37C-4B7E-A85A-8D5B60C0F04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55566" y="4386949"/>
            <a:ext cx="366401" cy="366401"/>
          </a:xfrm>
          <a:prstGeom prst="rect">
            <a:avLst/>
          </a:prstGeom>
        </p:spPr>
      </p:pic>
    </p:spTree>
    <p:extLst>
      <p:ext uri="{BB962C8B-B14F-4D97-AF65-F5344CB8AC3E}">
        <p14:creationId xmlns:p14="http://schemas.microsoft.com/office/powerpoint/2010/main" val="27639319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2">
            <a:extLst>
              <a:ext uri="{FF2B5EF4-FFF2-40B4-BE49-F238E27FC236}">
                <a16:creationId xmlns:a16="http://schemas.microsoft.com/office/drawing/2014/main" id="{76408AC2-CA0D-459A-89A9-E07536348C44}"/>
              </a:ext>
            </a:extLst>
          </p:cNvPr>
          <p:cNvSpPr txBox="1">
            <a:spLocks noGrp="1"/>
          </p:cNvSpPr>
          <p:nvPr>
            <p:ph type="title"/>
          </p:nvPr>
        </p:nvSpPr>
        <p:spPr>
          <a:xfrm>
            <a:off x="588263" y="518755"/>
            <a:ext cx="11018520" cy="43088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50" normalizeH="0" baseline="0" noProof="0" dirty="0">
                <a:ln w="3175">
                  <a:noFill/>
                </a:ln>
                <a:solidFill>
                  <a:schemeClr val="bg1"/>
                </a:solidFill>
                <a:effectLst/>
                <a:uLnTx/>
                <a:uFillTx/>
                <a:latin typeface="+mj-lt"/>
                <a:ea typeface="+mn-ea"/>
                <a:cs typeface="Segoe UI" pitchFamily="34" charset="0"/>
              </a:rPr>
              <a:t>Increase operational efficiency</a:t>
            </a:r>
          </a:p>
        </p:txBody>
      </p:sp>
      <p:sp>
        <p:nvSpPr>
          <p:cNvPr id="29" name="!!x">
            <a:extLst>
              <a:ext uri="{FF2B5EF4-FFF2-40B4-BE49-F238E27FC236}">
                <a16:creationId xmlns:a16="http://schemas.microsoft.com/office/drawing/2014/main" id="{D5393EFA-CD2F-43D7-9C8B-25AB1102CB7A}"/>
              </a:ext>
              <a:ext uri="{C183D7F6-B498-43B3-948B-1728B52AA6E4}">
                <adec:decorative xmlns:adec="http://schemas.microsoft.com/office/drawing/2017/decorative" val="1"/>
              </a:ext>
            </a:extLst>
          </p:cNvPr>
          <p:cNvSpPr>
            <a:spLocks/>
          </p:cNvSpPr>
          <p:nvPr/>
        </p:nvSpPr>
        <p:spPr bwMode="auto">
          <a:xfrm>
            <a:off x="1219300" y="2437112"/>
            <a:ext cx="1917576" cy="1917576"/>
          </a:xfrm>
          <a:prstGeom prst="ellipse">
            <a:avLst/>
          </a:prstGeom>
          <a:solidFill>
            <a:srgbClr val="0078D4"/>
          </a:solidFill>
          <a:ln w="38100" cap="rnd">
            <a:solidFill>
              <a:schemeClr val="accent1"/>
            </a:solidFill>
            <a:prstDash val="sysDot"/>
            <a:headEnd type="none" w="med" len="med"/>
            <a:tailEnd type="none" w="med" len="med"/>
          </a:ln>
          <a:effectLst>
            <a:outerShdw blurRad="88900" algn="ctr" rotWithShape="0">
              <a:schemeClr val="bg1">
                <a:lumMod val="50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Segoe UI"/>
              <a:ea typeface="+mn-ea"/>
              <a:cs typeface="Segoe UI" pitchFamily="34" charset="0"/>
            </a:endParaRPr>
          </a:p>
        </p:txBody>
      </p:sp>
      <p:sp>
        <p:nvSpPr>
          <p:cNvPr id="31" name="Rectangle 30">
            <a:extLst>
              <a:ext uri="{FF2B5EF4-FFF2-40B4-BE49-F238E27FC236}">
                <a16:creationId xmlns:a16="http://schemas.microsoft.com/office/drawing/2014/main" id="{8631621C-AB91-462B-87F9-4DD48201F927}"/>
              </a:ext>
              <a:ext uri="{C183D7F6-B498-43B3-948B-1728B52AA6E4}">
                <adec:decorative xmlns:adec="http://schemas.microsoft.com/office/drawing/2017/decorative" val="1"/>
              </a:ext>
            </a:extLst>
          </p:cNvPr>
          <p:cNvSpPr/>
          <p:nvPr/>
        </p:nvSpPr>
        <p:spPr bwMode="auto">
          <a:xfrm>
            <a:off x="0" y="3111221"/>
            <a:ext cx="12192000" cy="63555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Segoe UI"/>
              <a:ea typeface="Segoe UI" pitchFamily="34" charset="0"/>
              <a:cs typeface="Segoe UI" pitchFamily="34" charset="0"/>
            </a:endParaRPr>
          </a:p>
        </p:txBody>
      </p:sp>
      <p:sp>
        <p:nvSpPr>
          <p:cNvPr id="43" name="!!Manage shifts">
            <a:extLst>
              <a:ext uri="{FF2B5EF4-FFF2-40B4-BE49-F238E27FC236}">
                <a16:creationId xmlns:a16="http://schemas.microsoft.com/office/drawing/2014/main" id="{A1E0D7C8-80A5-4005-854E-79C134FBDA66}"/>
              </a:ext>
            </a:extLst>
          </p:cNvPr>
          <p:cNvSpPr txBox="1">
            <a:spLocks/>
          </p:cNvSpPr>
          <p:nvPr/>
        </p:nvSpPr>
        <p:spPr>
          <a:xfrm>
            <a:off x="1083185" y="4431265"/>
            <a:ext cx="2112630" cy="492443"/>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lgn="ctr" defTabSz="914367">
              <a:spcBef>
                <a:spcPts val="0"/>
              </a:spcBef>
              <a:defRPr/>
            </a:pPr>
            <a:r>
              <a:rPr lang="en-US" sz="1600" spc="0" dirty="0">
                <a:ln>
                  <a:noFill/>
                </a:ln>
                <a:solidFill>
                  <a:schemeClr val="bg1"/>
                </a:solidFill>
              </a:rPr>
              <a:t>Digitize manual processes</a:t>
            </a:r>
          </a:p>
        </p:txBody>
      </p:sp>
      <p:sp>
        <p:nvSpPr>
          <p:cNvPr id="44" name="TextBox 43">
            <a:extLst>
              <a:ext uri="{FF2B5EF4-FFF2-40B4-BE49-F238E27FC236}">
                <a16:creationId xmlns:a16="http://schemas.microsoft.com/office/drawing/2014/main" id="{8658D60A-9B9B-4554-9B7C-6DA177364065}"/>
              </a:ext>
            </a:extLst>
          </p:cNvPr>
          <p:cNvSpPr txBox="1"/>
          <p:nvPr/>
        </p:nvSpPr>
        <p:spPr>
          <a:xfrm>
            <a:off x="5024298" y="4431264"/>
            <a:ext cx="2143403" cy="492443"/>
          </a:xfrm>
          <a:prstGeom prst="rect">
            <a:avLst/>
          </a:prstGeom>
          <a:noFill/>
        </p:spPr>
        <p:txBody>
          <a:bodyPr wrap="square" lIns="0" tIns="0" rIns="0" bIns="0" rtlCol="0" anchor="t">
            <a:spAutoFit/>
          </a:bodyPr>
          <a:lstStyle/>
          <a:p>
            <a:pPr lvl="0" algn="ctr">
              <a:defRPr/>
            </a:pPr>
            <a:r>
              <a:rPr lang="en-US" sz="1600" dirty="0">
                <a:solidFill>
                  <a:schemeClr val="bg1"/>
                </a:solidFill>
              </a:rPr>
              <a:t>Gain operational visibility</a:t>
            </a:r>
          </a:p>
        </p:txBody>
      </p:sp>
      <p:sp>
        <p:nvSpPr>
          <p:cNvPr id="45" name="TextBox 44">
            <a:extLst>
              <a:ext uri="{FF2B5EF4-FFF2-40B4-BE49-F238E27FC236}">
                <a16:creationId xmlns:a16="http://schemas.microsoft.com/office/drawing/2014/main" id="{F8C1FD8C-A32C-41A7-A5A6-0E3C16B5C0B7}"/>
              </a:ext>
            </a:extLst>
          </p:cNvPr>
          <p:cNvSpPr txBox="1"/>
          <p:nvPr/>
        </p:nvSpPr>
        <p:spPr>
          <a:xfrm>
            <a:off x="8904984" y="4428268"/>
            <a:ext cx="2133273" cy="492443"/>
          </a:xfrm>
          <a:prstGeom prst="rect">
            <a:avLst/>
          </a:prstGeom>
          <a:noFill/>
        </p:spPr>
        <p:txBody>
          <a:bodyPr wrap="square" lIns="0" tIns="0" rIns="0" bIns="0" rtlCol="0" anchor="t">
            <a:spAutoFit/>
          </a:bodyPr>
          <a:lstStyle/>
          <a:p>
            <a:pPr lvl="0" algn="ctr">
              <a:defRPr/>
            </a:pPr>
            <a:r>
              <a:rPr lang="en-US" sz="1600" dirty="0">
                <a:solidFill>
                  <a:schemeClr val="bg1"/>
                </a:solidFill>
              </a:rPr>
              <a:t>Be agile in dynamic environments</a:t>
            </a:r>
          </a:p>
        </p:txBody>
      </p:sp>
      <p:sp>
        <p:nvSpPr>
          <p:cNvPr id="47" name="Oval 46">
            <a:extLst>
              <a:ext uri="{FF2B5EF4-FFF2-40B4-BE49-F238E27FC236}">
                <a16:creationId xmlns:a16="http://schemas.microsoft.com/office/drawing/2014/main" id="{17D6C0B0-9B07-4241-AFB8-2BA16EDDEB90}"/>
              </a:ext>
              <a:ext uri="{C183D7F6-B498-43B3-948B-1728B52AA6E4}">
                <adec:decorative xmlns:adec="http://schemas.microsoft.com/office/drawing/2017/decorative" val="1"/>
              </a:ext>
            </a:extLst>
          </p:cNvPr>
          <p:cNvSpPr>
            <a:spLocks/>
          </p:cNvSpPr>
          <p:nvPr/>
        </p:nvSpPr>
        <p:spPr bwMode="auto">
          <a:xfrm>
            <a:off x="1496467" y="2726224"/>
            <a:ext cx="1339758" cy="1339758"/>
          </a:xfrm>
          <a:prstGeom prst="ellipse">
            <a:avLst/>
          </a:prstGeom>
          <a:solidFill>
            <a:schemeClr val="bg1"/>
          </a:solidFill>
          <a:ln w="3175">
            <a:solidFill>
              <a:schemeClr val="bg1">
                <a:lumMod val="85000"/>
              </a:schemeClr>
            </a:solidFill>
            <a:prstDash val="solid"/>
            <a:headEnd type="none" w="med" len="med"/>
            <a:tailEnd type="none" w="med" len="med"/>
          </a:ln>
          <a:effectLst>
            <a:outerShdw blurRad="88900" algn="ctr" rotWithShape="0">
              <a:schemeClr val="bg1">
                <a:lumMod val="50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Segoe UI"/>
              <a:ea typeface="+mn-ea"/>
              <a:cs typeface="Segoe UI" pitchFamily="34" charset="0"/>
            </a:endParaRPr>
          </a:p>
        </p:txBody>
      </p:sp>
      <p:sp>
        <p:nvSpPr>
          <p:cNvPr id="59" name="Oval 58">
            <a:extLst>
              <a:ext uri="{FF2B5EF4-FFF2-40B4-BE49-F238E27FC236}">
                <a16:creationId xmlns:a16="http://schemas.microsoft.com/office/drawing/2014/main" id="{C76D904E-0E3D-47B1-8447-1B9B51F1DF11}"/>
              </a:ext>
              <a:ext uri="{C183D7F6-B498-43B3-948B-1728B52AA6E4}">
                <adec:decorative xmlns:adec="http://schemas.microsoft.com/office/drawing/2017/decorative" val="1"/>
              </a:ext>
            </a:extLst>
          </p:cNvPr>
          <p:cNvSpPr>
            <a:spLocks/>
          </p:cNvSpPr>
          <p:nvPr/>
        </p:nvSpPr>
        <p:spPr bwMode="auto">
          <a:xfrm>
            <a:off x="5433959" y="2726021"/>
            <a:ext cx="1339758" cy="1339758"/>
          </a:xfrm>
          <a:prstGeom prst="ellipse">
            <a:avLst/>
          </a:prstGeom>
          <a:solidFill>
            <a:schemeClr val="bg1"/>
          </a:solidFill>
          <a:ln w="3175">
            <a:solidFill>
              <a:schemeClr val="bg1">
                <a:lumMod val="85000"/>
              </a:schemeClr>
            </a:solidFill>
            <a:prstDash val="solid"/>
            <a:headEnd type="none" w="med" len="med"/>
            <a:tailEnd type="none" w="med" len="med"/>
          </a:ln>
          <a:effectLst>
            <a:outerShdw blurRad="88900" algn="ctr" rotWithShape="0">
              <a:schemeClr val="bg1">
                <a:lumMod val="50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Segoe UI"/>
              <a:ea typeface="Segoe UI" pitchFamily="34" charset="0"/>
              <a:cs typeface="Segoe UI" pitchFamily="34" charset="0"/>
            </a:endParaRPr>
          </a:p>
        </p:txBody>
      </p:sp>
      <p:sp>
        <p:nvSpPr>
          <p:cNvPr id="68" name="Oval 67">
            <a:extLst>
              <a:ext uri="{FF2B5EF4-FFF2-40B4-BE49-F238E27FC236}">
                <a16:creationId xmlns:a16="http://schemas.microsoft.com/office/drawing/2014/main" id="{9B2A4BEF-A1E9-4C24-AB14-8B1A1BB3A4B9}"/>
              </a:ext>
              <a:ext uri="{C183D7F6-B498-43B3-948B-1728B52AA6E4}">
                <adec:decorative xmlns:adec="http://schemas.microsoft.com/office/drawing/2017/decorative" val="1"/>
              </a:ext>
            </a:extLst>
          </p:cNvPr>
          <p:cNvSpPr>
            <a:spLocks/>
          </p:cNvSpPr>
          <p:nvPr/>
        </p:nvSpPr>
        <p:spPr bwMode="auto">
          <a:xfrm>
            <a:off x="9237201" y="2726021"/>
            <a:ext cx="1339758" cy="1339758"/>
          </a:xfrm>
          <a:prstGeom prst="ellipse">
            <a:avLst/>
          </a:prstGeom>
          <a:solidFill>
            <a:schemeClr val="bg1"/>
          </a:solidFill>
          <a:ln w="3175">
            <a:solidFill>
              <a:schemeClr val="bg1">
                <a:lumMod val="85000"/>
              </a:schemeClr>
            </a:solidFill>
            <a:prstDash val="solid"/>
            <a:headEnd type="none" w="med" len="med"/>
            <a:tailEnd type="none" w="med" len="med"/>
          </a:ln>
          <a:effectLst>
            <a:outerShdw blurRad="88900" algn="ctr" rotWithShape="0">
              <a:schemeClr val="bg1">
                <a:lumMod val="50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Segoe UI"/>
              <a:ea typeface="Segoe UI" pitchFamily="34" charset="0"/>
              <a:cs typeface="Segoe UI" pitchFamily="34" charset="0"/>
            </a:endParaRPr>
          </a:p>
        </p:txBody>
      </p:sp>
      <p:grpSp>
        <p:nvGrpSpPr>
          <p:cNvPr id="38" name="Group 13">
            <a:extLst>
              <a:ext uri="{FF2B5EF4-FFF2-40B4-BE49-F238E27FC236}">
                <a16:creationId xmlns:a16="http://schemas.microsoft.com/office/drawing/2014/main" id="{E2ADD236-8722-4FDE-B74D-95C8D5BC2E8B}"/>
              </a:ext>
              <a:ext uri="{C183D7F6-B498-43B3-948B-1728B52AA6E4}">
                <adec:decorative xmlns:adec="http://schemas.microsoft.com/office/drawing/2017/decorative" val="1"/>
              </a:ext>
            </a:extLst>
          </p:cNvPr>
          <p:cNvGrpSpPr>
            <a:grpSpLocks noChangeAspect="1"/>
          </p:cNvGrpSpPr>
          <p:nvPr/>
        </p:nvGrpSpPr>
        <p:grpSpPr bwMode="auto">
          <a:xfrm>
            <a:off x="5766628" y="3271520"/>
            <a:ext cx="658742" cy="314960"/>
            <a:chOff x="6273" y="2584"/>
            <a:chExt cx="320" cy="153"/>
          </a:xfrm>
        </p:grpSpPr>
        <p:sp>
          <p:nvSpPr>
            <p:cNvPr id="39" name="Freeform 14">
              <a:extLst>
                <a:ext uri="{FF2B5EF4-FFF2-40B4-BE49-F238E27FC236}">
                  <a16:creationId xmlns:a16="http://schemas.microsoft.com/office/drawing/2014/main" id="{BDC76F99-49E4-4CDF-A61B-4E78DC5D8604}"/>
                </a:ext>
              </a:extLst>
            </p:cNvPr>
            <p:cNvSpPr>
              <a:spLocks/>
            </p:cNvSpPr>
            <p:nvPr/>
          </p:nvSpPr>
          <p:spPr bwMode="auto">
            <a:xfrm>
              <a:off x="6311" y="2638"/>
              <a:ext cx="61" cy="85"/>
            </a:xfrm>
            <a:custGeom>
              <a:avLst/>
              <a:gdLst>
                <a:gd name="T0" fmla="*/ 83 w 83"/>
                <a:gd name="T1" fmla="*/ 0 h 114"/>
                <a:gd name="T2" fmla="*/ 83 w 83"/>
                <a:gd name="T3" fmla="*/ 0 h 114"/>
                <a:gd name="T4" fmla="*/ 39 w 83"/>
                <a:gd name="T5" fmla="*/ 24 h 114"/>
                <a:gd name="T6" fmla="*/ 0 w 83"/>
                <a:gd name="T7" fmla="*/ 57 h 114"/>
                <a:gd name="T8" fmla="*/ 39 w 83"/>
                <a:gd name="T9" fmla="*/ 89 h 114"/>
                <a:gd name="T10" fmla="*/ 83 w 83"/>
                <a:gd name="T11" fmla="*/ 114 h 114"/>
                <a:gd name="T12" fmla="*/ 70 w 83"/>
                <a:gd name="T13" fmla="*/ 87 h 114"/>
                <a:gd name="T14" fmla="*/ 65 w 83"/>
                <a:gd name="T15" fmla="*/ 57 h 114"/>
                <a:gd name="T16" fmla="*/ 70 w 83"/>
                <a:gd name="T17" fmla="*/ 27 h 114"/>
                <a:gd name="T18" fmla="*/ 83 w 83"/>
                <a:gd name="T1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114">
                  <a:moveTo>
                    <a:pt x="83" y="0"/>
                  </a:moveTo>
                  <a:lnTo>
                    <a:pt x="83" y="0"/>
                  </a:lnTo>
                  <a:cubicBezTo>
                    <a:pt x="67" y="6"/>
                    <a:pt x="53" y="14"/>
                    <a:pt x="39" y="24"/>
                  </a:cubicBezTo>
                  <a:cubicBezTo>
                    <a:pt x="25" y="34"/>
                    <a:pt x="12" y="45"/>
                    <a:pt x="0" y="57"/>
                  </a:cubicBezTo>
                  <a:cubicBezTo>
                    <a:pt x="12" y="69"/>
                    <a:pt x="25" y="79"/>
                    <a:pt x="39" y="89"/>
                  </a:cubicBezTo>
                  <a:cubicBezTo>
                    <a:pt x="53" y="99"/>
                    <a:pt x="67" y="107"/>
                    <a:pt x="83" y="114"/>
                  </a:cubicBezTo>
                  <a:cubicBezTo>
                    <a:pt x="77" y="106"/>
                    <a:pt x="73" y="96"/>
                    <a:pt x="70" y="87"/>
                  </a:cubicBezTo>
                  <a:cubicBezTo>
                    <a:pt x="67" y="77"/>
                    <a:pt x="65" y="67"/>
                    <a:pt x="65" y="57"/>
                  </a:cubicBezTo>
                  <a:cubicBezTo>
                    <a:pt x="65" y="47"/>
                    <a:pt x="67" y="37"/>
                    <a:pt x="70" y="27"/>
                  </a:cubicBezTo>
                  <a:cubicBezTo>
                    <a:pt x="73" y="17"/>
                    <a:pt x="77" y="8"/>
                    <a:pt x="83" y="0"/>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40" name="Freeform 15">
              <a:extLst>
                <a:ext uri="{FF2B5EF4-FFF2-40B4-BE49-F238E27FC236}">
                  <a16:creationId xmlns:a16="http://schemas.microsoft.com/office/drawing/2014/main" id="{E9692B62-DEDD-4FB7-8F98-2F63AC8EEBEB}"/>
                </a:ext>
              </a:extLst>
            </p:cNvPr>
            <p:cNvSpPr>
              <a:spLocks/>
            </p:cNvSpPr>
            <p:nvPr/>
          </p:nvSpPr>
          <p:spPr bwMode="auto">
            <a:xfrm>
              <a:off x="6494" y="2638"/>
              <a:ext cx="62" cy="85"/>
            </a:xfrm>
            <a:custGeom>
              <a:avLst/>
              <a:gdLst>
                <a:gd name="T0" fmla="*/ 0 w 83"/>
                <a:gd name="T1" fmla="*/ 0 h 114"/>
                <a:gd name="T2" fmla="*/ 0 w 83"/>
                <a:gd name="T3" fmla="*/ 0 h 114"/>
                <a:gd name="T4" fmla="*/ 13 w 83"/>
                <a:gd name="T5" fmla="*/ 27 h 114"/>
                <a:gd name="T6" fmla="*/ 18 w 83"/>
                <a:gd name="T7" fmla="*/ 57 h 114"/>
                <a:gd name="T8" fmla="*/ 13 w 83"/>
                <a:gd name="T9" fmla="*/ 87 h 114"/>
                <a:gd name="T10" fmla="*/ 0 w 83"/>
                <a:gd name="T11" fmla="*/ 114 h 114"/>
                <a:gd name="T12" fmla="*/ 44 w 83"/>
                <a:gd name="T13" fmla="*/ 89 h 114"/>
                <a:gd name="T14" fmla="*/ 83 w 83"/>
                <a:gd name="T15" fmla="*/ 57 h 114"/>
                <a:gd name="T16" fmla="*/ 44 w 83"/>
                <a:gd name="T17" fmla="*/ 24 h 114"/>
                <a:gd name="T18" fmla="*/ 0 w 83"/>
                <a:gd name="T1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114">
                  <a:moveTo>
                    <a:pt x="0" y="0"/>
                  </a:moveTo>
                  <a:lnTo>
                    <a:pt x="0" y="0"/>
                  </a:lnTo>
                  <a:cubicBezTo>
                    <a:pt x="6" y="8"/>
                    <a:pt x="10" y="17"/>
                    <a:pt x="13" y="27"/>
                  </a:cubicBezTo>
                  <a:cubicBezTo>
                    <a:pt x="16" y="37"/>
                    <a:pt x="18" y="47"/>
                    <a:pt x="18" y="57"/>
                  </a:cubicBezTo>
                  <a:cubicBezTo>
                    <a:pt x="18" y="67"/>
                    <a:pt x="16" y="77"/>
                    <a:pt x="13" y="87"/>
                  </a:cubicBezTo>
                  <a:cubicBezTo>
                    <a:pt x="10" y="96"/>
                    <a:pt x="6" y="106"/>
                    <a:pt x="0" y="114"/>
                  </a:cubicBezTo>
                  <a:cubicBezTo>
                    <a:pt x="16" y="107"/>
                    <a:pt x="31" y="99"/>
                    <a:pt x="44" y="89"/>
                  </a:cubicBezTo>
                  <a:cubicBezTo>
                    <a:pt x="58" y="79"/>
                    <a:pt x="71" y="69"/>
                    <a:pt x="83" y="57"/>
                  </a:cubicBezTo>
                  <a:cubicBezTo>
                    <a:pt x="71" y="45"/>
                    <a:pt x="58" y="34"/>
                    <a:pt x="44" y="24"/>
                  </a:cubicBezTo>
                  <a:cubicBezTo>
                    <a:pt x="31" y="14"/>
                    <a:pt x="16" y="6"/>
                    <a:pt x="0" y="0"/>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41" name="Freeform 16">
              <a:extLst>
                <a:ext uri="{FF2B5EF4-FFF2-40B4-BE49-F238E27FC236}">
                  <a16:creationId xmlns:a16="http://schemas.microsoft.com/office/drawing/2014/main" id="{DFCACDEF-B09B-4EE4-9652-D39DC57FC209}"/>
                </a:ext>
              </a:extLst>
            </p:cNvPr>
            <p:cNvSpPr>
              <a:spLocks noEditPoints="1"/>
            </p:cNvSpPr>
            <p:nvPr/>
          </p:nvSpPr>
          <p:spPr bwMode="auto">
            <a:xfrm>
              <a:off x="6377" y="2625"/>
              <a:ext cx="112" cy="112"/>
            </a:xfrm>
            <a:custGeom>
              <a:avLst/>
              <a:gdLst>
                <a:gd name="T0" fmla="*/ 52 w 150"/>
                <a:gd name="T1" fmla="*/ 65 h 150"/>
                <a:gd name="T2" fmla="*/ 52 w 150"/>
                <a:gd name="T3" fmla="*/ 65 h 150"/>
                <a:gd name="T4" fmla="*/ 57 w 150"/>
                <a:gd name="T5" fmla="*/ 57 h 150"/>
                <a:gd name="T6" fmla="*/ 65 w 150"/>
                <a:gd name="T7" fmla="*/ 52 h 150"/>
                <a:gd name="T8" fmla="*/ 75 w 150"/>
                <a:gd name="T9" fmla="*/ 50 h 150"/>
                <a:gd name="T10" fmla="*/ 85 w 150"/>
                <a:gd name="T11" fmla="*/ 52 h 150"/>
                <a:gd name="T12" fmla="*/ 93 w 150"/>
                <a:gd name="T13" fmla="*/ 57 h 150"/>
                <a:gd name="T14" fmla="*/ 98 w 150"/>
                <a:gd name="T15" fmla="*/ 65 h 150"/>
                <a:gd name="T16" fmla="*/ 100 w 150"/>
                <a:gd name="T17" fmla="*/ 75 h 150"/>
                <a:gd name="T18" fmla="*/ 98 w 150"/>
                <a:gd name="T19" fmla="*/ 84 h 150"/>
                <a:gd name="T20" fmla="*/ 93 w 150"/>
                <a:gd name="T21" fmla="*/ 92 h 150"/>
                <a:gd name="T22" fmla="*/ 85 w 150"/>
                <a:gd name="T23" fmla="*/ 98 h 150"/>
                <a:gd name="T24" fmla="*/ 75 w 150"/>
                <a:gd name="T25" fmla="*/ 100 h 150"/>
                <a:gd name="T26" fmla="*/ 65 w 150"/>
                <a:gd name="T27" fmla="*/ 98 h 150"/>
                <a:gd name="T28" fmla="*/ 57 w 150"/>
                <a:gd name="T29" fmla="*/ 92 h 150"/>
                <a:gd name="T30" fmla="*/ 52 w 150"/>
                <a:gd name="T31" fmla="*/ 84 h 150"/>
                <a:gd name="T32" fmla="*/ 50 w 150"/>
                <a:gd name="T33" fmla="*/ 75 h 150"/>
                <a:gd name="T34" fmla="*/ 52 w 150"/>
                <a:gd name="T35" fmla="*/ 65 h 150"/>
                <a:gd name="T36" fmla="*/ 46 w 150"/>
                <a:gd name="T37" fmla="*/ 144 h 150"/>
                <a:gd name="T38" fmla="*/ 46 w 150"/>
                <a:gd name="T39" fmla="*/ 144 h 150"/>
                <a:gd name="T40" fmla="*/ 75 w 150"/>
                <a:gd name="T41" fmla="*/ 150 h 150"/>
                <a:gd name="T42" fmla="*/ 104 w 150"/>
                <a:gd name="T43" fmla="*/ 144 h 150"/>
                <a:gd name="T44" fmla="*/ 128 w 150"/>
                <a:gd name="T45" fmla="*/ 128 h 150"/>
                <a:gd name="T46" fmla="*/ 144 w 150"/>
                <a:gd name="T47" fmla="*/ 104 h 150"/>
                <a:gd name="T48" fmla="*/ 150 w 150"/>
                <a:gd name="T49" fmla="*/ 75 h 150"/>
                <a:gd name="T50" fmla="*/ 144 w 150"/>
                <a:gd name="T51" fmla="*/ 46 h 150"/>
                <a:gd name="T52" fmla="*/ 128 w 150"/>
                <a:gd name="T53" fmla="*/ 22 h 150"/>
                <a:gd name="T54" fmla="*/ 104 w 150"/>
                <a:gd name="T55" fmla="*/ 6 h 150"/>
                <a:gd name="T56" fmla="*/ 75 w 150"/>
                <a:gd name="T57" fmla="*/ 0 h 150"/>
                <a:gd name="T58" fmla="*/ 46 w 150"/>
                <a:gd name="T59" fmla="*/ 6 h 150"/>
                <a:gd name="T60" fmla="*/ 22 w 150"/>
                <a:gd name="T61" fmla="*/ 22 h 150"/>
                <a:gd name="T62" fmla="*/ 6 w 150"/>
                <a:gd name="T63" fmla="*/ 46 h 150"/>
                <a:gd name="T64" fmla="*/ 0 w 150"/>
                <a:gd name="T65" fmla="*/ 75 h 150"/>
                <a:gd name="T66" fmla="*/ 6 w 150"/>
                <a:gd name="T67" fmla="*/ 104 h 150"/>
                <a:gd name="T68" fmla="*/ 22 w 150"/>
                <a:gd name="T69" fmla="*/ 128 h 150"/>
                <a:gd name="T70" fmla="*/ 46 w 150"/>
                <a:gd name="T71" fmla="*/ 14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0" h="150">
                  <a:moveTo>
                    <a:pt x="52" y="65"/>
                  </a:moveTo>
                  <a:lnTo>
                    <a:pt x="52" y="65"/>
                  </a:lnTo>
                  <a:cubicBezTo>
                    <a:pt x="53" y="62"/>
                    <a:pt x="55" y="59"/>
                    <a:pt x="57" y="57"/>
                  </a:cubicBezTo>
                  <a:cubicBezTo>
                    <a:pt x="60" y="55"/>
                    <a:pt x="62" y="53"/>
                    <a:pt x="65" y="52"/>
                  </a:cubicBezTo>
                  <a:cubicBezTo>
                    <a:pt x="68" y="50"/>
                    <a:pt x="71" y="50"/>
                    <a:pt x="75" y="50"/>
                  </a:cubicBezTo>
                  <a:cubicBezTo>
                    <a:pt x="79" y="50"/>
                    <a:pt x="82" y="50"/>
                    <a:pt x="85" y="52"/>
                  </a:cubicBezTo>
                  <a:cubicBezTo>
                    <a:pt x="88" y="53"/>
                    <a:pt x="90" y="55"/>
                    <a:pt x="93" y="57"/>
                  </a:cubicBezTo>
                  <a:cubicBezTo>
                    <a:pt x="95" y="59"/>
                    <a:pt x="97" y="62"/>
                    <a:pt x="98" y="65"/>
                  </a:cubicBezTo>
                  <a:cubicBezTo>
                    <a:pt x="99" y="68"/>
                    <a:pt x="100" y="71"/>
                    <a:pt x="100" y="75"/>
                  </a:cubicBezTo>
                  <a:cubicBezTo>
                    <a:pt x="100" y="78"/>
                    <a:pt x="99" y="81"/>
                    <a:pt x="98" y="84"/>
                  </a:cubicBezTo>
                  <a:cubicBezTo>
                    <a:pt x="97" y="87"/>
                    <a:pt x="95" y="90"/>
                    <a:pt x="93" y="92"/>
                  </a:cubicBezTo>
                  <a:cubicBezTo>
                    <a:pt x="90" y="95"/>
                    <a:pt x="88" y="96"/>
                    <a:pt x="85" y="98"/>
                  </a:cubicBezTo>
                  <a:cubicBezTo>
                    <a:pt x="82" y="99"/>
                    <a:pt x="79" y="100"/>
                    <a:pt x="75" y="100"/>
                  </a:cubicBezTo>
                  <a:cubicBezTo>
                    <a:pt x="71" y="100"/>
                    <a:pt x="68" y="99"/>
                    <a:pt x="65" y="98"/>
                  </a:cubicBezTo>
                  <a:cubicBezTo>
                    <a:pt x="62" y="96"/>
                    <a:pt x="60" y="95"/>
                    <a:pt x="57" y="92"/>
                  </a:cubicBezTo>
                  <a:cubicBezTo>
                    <a:pt x="55" y="90"/>
                    <a:pt x="53" y="87"/>
                    <a:pt x="52" y="84"/>
                  </a:cubicBezTo>
                  <a:cubicBezTo>
                    <a:pt x="51" y="81"/>
                    <a:pt x="50" y="78"/>
                    <a:pt x="50" y="75"/>
                  </a:cubicBezTo>
                  <a:cubicBezTo>
                    <a:pt x="50" y="71"/>
                    <a:pt x="51" y="68"/>
                    <a:pt x="52" y="65"/>
                  </a:cubicBezTo>
                  <a:close/>
                  <a:moveTo>
                    <a:pt x="46" y="144"/>
                  </a:moveTo>
                  <a:lnTo>
                    <a:pt x="46" y="144"/>
                  </a:lnTo>
                  <a:cubicBezTo>
                    <a:pt x="55" y="148"/>
                    <a:pt x="65" y="150"/>
                    <a:pt x="75" y="150"/>
                  </a:cubicBezTo>
                  <a:cubicBezTo>
                    <a:pt x="85" y="150"/>
                    <a:pt x="95" y="148"/>
                    <a:pt x="104" y="144"/>
                  </a:cubicBezTo>
                  <a:cubicBezTo>
                    <a:pt x="113" y="140"/>
                    <a:pt x="121" y="134"/>
                    <a:pt x="128" y="128"/>
                  </a:cubicBezTo>
                  <a:cubicBezTo>
                    <a:pt x="135" y="121"/>
                    <a:pt x="140" y="113"/>
                    <a:pt x="144" y="104"/>
                  </a:cubicBezTo>
                  <a:cubicBezTo>
                    <a:pt x="148" y="95"/>
                    <a:pt x="150" y="85"/>
                    <a:pt x="150" y="75"/>
                  </a:cubicBezTo>
                  <a:cubicBezTo>
                    <a:pt x="150" y="64"/>
                    <a:pt x="148" y="55"/>
                    <a:pt x="144" y="46"/>
                  </a:cubicBezTo>
                  <a:cubicBezTo>
                    <a:pt x="140" y="36"/>
                    <a:pt x="135" y="29"/>
                    <a:pt x="128" y="22"/>
                  </a:cubicBezTo>
                  <a:cubicBezTo>
                    <a:pt x="121" y="15"/>
                    <a:pt x="113" y="10"/>
                    <a:pt x="104" y="6"/>
                  </a:cubicBezTo>
                  <a:cubicBezTo>
                    <a:pt x="95" y="2"/>
                    <a:pt x="85" y="0"/>
                    <a:pt x="75" y="0"/>
                  </a:cubicBezTo>
                  <a:cubicBezTo>
                    <a:pt x="65" y="0"/>
                    <a:pt x="55" y="2"/>
                    <a:pt x="46" y="6"/>
                  </a:cubicBezTo>
                  <a:cubicBezTo>
                    <a:pt x="37" y="10"/>
                    <a:pt x="29" y="15"/>
                    <a:pt x="22" y="22"/>
                  </a:cubicBezTo>
                  <a:cubicBezTo>
                    <a:pt x="15" y="29"/>
                    <a:pt x="10" y="36"/>
                    <a:pt x="6" y="46"/>
                  </a:cubicBezTo>
                  <a:cubicBezTo>
                    <a:pt x="2" y="55"/>
                    <a:pt x="0" y="64"/>
                    <a:pt x="0" y="75"/>
                  </a:cubicBezTo>
                  <a:cubicBezTo>
                    <a:pt x="0" y="85"/>
                    <a:pt x="2" y="95"/>
                    <a:pt x="6" y="104"/>
                  </a:cubicBezTo>
                  <a:cubicBezTo>
                    <a:pt x="10" y="113"/>
                    <a:pt x="15" y="121"/>
                    <a:pt x="22" y="128"/>
                  </a:cubicBezTo>
                  <a:cubicBezTo>
                    <a:pt x="29" y="134"/>
                    <a:pt x="37" y="140"/>
                    <a:pt x="46" y="144"/>
                  </a:cubicBez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42" name="Freeform 17">
              <a:extLst>
                <a:ext uri="{FF2B5EF4-FFF2-40B4-BE49-F238E27FC236}">
                  <a16:creationId xmlns:a16="http://schemas.microsoft.com/office/drawing/2014/main" id="{1036F420-8ED6-4ECC-9EDD-24CF80CCCF42}"/>
                </a:ext>
              </a:extLst>
            </p:cNvPr>
            <p:cNvSpPr>
              <a:spLocks/>
            </p:cNvSpPr>
            <p:nvPr/>
          </p:nvSpPr>
          <p:spPr bwMode="auto">
            <a:xfrm>
              <a:off x="6415" y="2662"/>
              <a:ext cx="37" cy="37"/>
            </a:xfrm>
            <a:custGeom>
              <a:avLst/>
              <a:gdLst>
                <a:gd name="T0" fmla="*/ 7 w 50"/>
                <a:gd name="T1" fmla="*/ 42 h 50"/>
                <a:gd name="T2" fmla="*/ 7 w 50"/>
                <a:gd name="T3" fmla="*/ 42 h 50"/>
                <a:gd name="T4" fmla="*/ 15 w 50"/>
                <a:gd name="T5" fmla="*/ 48 h 50"/>
                <a:gd name="T6" fmla="*/ 25 w 50"/>
                <a:gd name="T7" fmla="*/ 50 h 50"/>
                <a:gd name="T8" fmla="*/ 35 w 50"/>
                <a:gd name="T9" fmla="*/ 48 h 50"/>
                <a:gd name="T10" fmla="*/ 43 w 50"/>
                <a:gd name="T11" fmla="*/ 42 h 50"/>
                <a:gd name="T12" fmla="*/ 48 w 50"/>
                <a:gd name="T13" fmla="*/ 34 h 50"/>
                <a:gd name="T14" fmla="*/ 50 w 50"/>
                <a:gd name="T15" fmla="*/ 25 h 50"/>
                <a:gd name="T16" fmla="*/ 48 w 50"/>
                <a:gd name="T17" fmla="*/ 15 h 50"/>
                <a:gd name="T18" fmla="*/ 43 w 50"/>
                <a:gd name="T19" fmla="*/ 7 h 50"/>
                <a:gd name="T20" fmla="*/ 35 w 50"/>
                <a:gd name="T21" fmla="*/ 2 h 50"/>
                <a:gd name="T22" fmla="*/ 25 w 50"/>
                <a:gd name="T23" fmla="*/ 0 h 50"/>
                <a:gd name="T24" fmla="*/ 15 w 50"/>
                <a:gd name="T25" fmla="*/ 2 h 50"/>
                <a:gd name="T26" fmla="*/ 7 w 50"/>
                <a:gd name="T27" fmla="*/ 7 h 50"/>
                <a:gd name="T28" fmla="*/ 2 w 50"/>
                <a:gd name="T29" fmla="*/ 15 h 50"/>
                <a:gd name="T30" fmla="*/ 0 w 50"/>
                <a:gd name="T31" fmla="*/ 25 h 50"/>
                <a:gd name="T32" fmla="*/ 2 w 50"/>
                <a:gd name="T33" fmla="*/ 34 h 50"/>
                <a:gd name="T34" fmla="*/ 7 w 50"/>
                <a:gd name="T35"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50">
                  <a:moveTo>
                    <a:pt x="7" y="42"/>
                  </a:moveTo>
                  <a:lnTo>
                    <a:pt x="7" y="42"/>
                  </a:lnTo>
                  <a:cubicBezTo>
                    <a:pt x="10" y="45"/>
                    <a:pt x="12" y="46"/>
                    <a:pt x="15" y="48"/>
                  </a:cubicBezTo>
                  <a:cubicBezTo>
                    <a:pt x="18" y="49"/>
                    <a:pt x="21" y="50"/>
                    <a:pt x="25" y="50"/>
                  </a:cubicBezTo>
                  <a:cubicBezTo>
                    <a:pt x="29" y="50"/>
                    <a:pt x="32" y="49"/>
                    <a:pt x="35" y="48"/>
                  </a:cubicBezTo>
                  <a:cubicBezTo>
                    <a:pt x="38" y="46"/>
                    <a:pt x="40" y="45"/>
                    <a:pt x="43" y="42"/>
                  </a:cubicBezTo>
                  <a:cubicBezTo>
                    <a:pt x="45" y="40"/>
                    <a:pt x="47" y="37"/>
                    <a:pt x="48" y="34"/>
                  </a:cubicBezTo>
                  <a:cubicBezTo>
                    <a:pt x="49" y="31"/>
                    <a:pt x="50" y="28"/>
                    <a:pt x="50" y="25"/>
                  </a:cubicBezTo>
                  <a:cubicBezTo>
                    <a:pt x="50" y="21"/>
                    <a:pt x="49" y="18"/>
                    <a:pt x="48" y="15"/>
                  </a:cubicBezTo>
                  <a:cubicBezTo>
                    <a:pt x="47" y="12"/>
                    <a:pt x="45" y="9"/>
                    <a:pt x="43" y="7"/>
                  </a:cubicBezTo>
                  <a:cubicBezTo>
                    <a:pt x="40" y="5"/>
                    <a:pt x="38" y="3"/>
                    <a:pt x="35" y="2"/>
                  </a:cubicBezTo>
                  <a:cubicBezTo>
                    <a:pt x="32" y="0"/>
                    <a:pt x="29" y="0"/>
                    <a:pt x="25" y="0"/>
                  </a:cubicBezTo>
                  <a:cubicBezTo>
                    <a:pt x="21" y="0"/>
                    <a:pt x="18" y="0"/>
                    <a:pt x="15" y="2"/>
                  </a:cubicBezTo>
                  <a:cubicBezTo>
                    <a:pt x="12" y="3"/>
                    <a:pt x="10" y="5"/>
                    <a:pt x="7" y="7"/>
                  </a:cubicBezTo>
                  <a:cubicBezTo>
                    <a:pt x="5" y="9"/>
                    <a:pt x="3" y="12"/>
                    <a:pt x="2" y="15"/>
                  </a:cubicBezTo>
                  <a:cubicBezTo>
                    <a:pt x="1" y="18"/>
                    <a:pt x="0" y="21"/>
                    <a:pt x="0" y="25"/>
                  </a:cubicBezTo>
                  <a:cubicBezTo>
                    <a:pt x="0" y="28"/>
                    <a:pt x="1" y="31"/>
                    <a:pt x="2" y="34"/>
                  </a:cubicBezTo>
                  <a:cubicBezTo>
                    <a:pt x="3" y="37"/>
                    <a:pt x="5" y="40"/>
                    <a:pt x="7" y="42"/>
                  </a:cubicBezTo>
                  <a:close/>
                </a:path>
              </a:pathLst>
            </a:custGeom>
            <a:solidFill>
              <a:srgbClr val="2F2F2F"/>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51" name="Freeform 18">
              <a:extLst>
                <a:ext uri="{FF2B5EF4-FFF2-40B4-BE49-F238E27FC236}">
                  <a16:creationId xmlns:a16="http://schemas.microsoft.com/office/drawing/2014/main" id="{4D622C7D-DEC5-4252-AF69-B6961EB6E383}"/>
                </a:ext>
              </a:extLst>
            </p:cNvPr>
            <p:cNvSpPr>
              <a:spLocks/>
            </p:cNvSpPr>
            <p:nvPr/>
          </p:nvSpPr>
          <p:spPr bwMode="auto">
            <a:xfrm>
              <a:off x="6273" y="2584"/>
              <a:ext cx="320" cy="87"/>
            </a:xfrm>
            <a:custGeom>
              <a:avLst/>
              <a:gdLst>
                <a:gd name="T0" fmla="*/ 216 w 429"/>
                <a:gd name="T1" fmla="*/ 0 h 117"/>
                <a:gd name="T2" fmla="*/ 216 w 429"/>
                <a:gd name="T3" fmla="*/ 0 h 117"/>
                <a:gd name="T4" fmla="*/ 212 w 429"/>
                <a:gd name="T5" fmla="*/ 0 h 117"/>
                <a:gd name="T6" fmla="*/ 4 w 429"/>
                <a:gd name="T7" fmla="*/ 95 h 117"/>
                <a:gd name="T8" fmla="*/ 5 w 429"/>
                <a:gd name="T9" fmla="*/ 113 h 117"/>
                <a:gd name="T10" fmla="*/ 22 w 429"/>
                <a:gd name="T11" fmla="*/ 112 h 117"/>
                <a:gd name="T12" fmla="*/ 212 w 429"/>
                <a:gd name="T13" fmla="*/ 25 h 117"/>
                <a:gd name="T14" fmla="*/ 216 w 429"/>
                <a:gd name="T15" fmla="*/ 25 h 117"/>
                <a:gd name="T16" fmla="*/ 405 w 429"/>
                <a:gd name="T17" fmla="*/ 112 h 117"/>
                <a:gd name="T18" fmla="*/ 415 w 429"/>
                <a:gd name="T19" fmla="*/ 116 h 117"/>
                <a:gd name="T20" fmla="*/ 423 w 429"/>
                <a:gd name="T21" fmla="*/ 113 h 117"/>
                <a:gd name="T22" fmla="*/ 424 w 429"/>
                <a:gd name="T23" fmla="*/ 95 h 117"/>
                <a:gd name="T24" fmla="*/ 216 w 429"/>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 h="117">
                  <a:moveTo>
                    <a:pt x="216" y="0"/>
                  </a:moveTo>
                  <a:lnTo>
                    <a:pt x="216" y="0"/>
                  </a:lnTo>
                  <a:lnTo>
                    <a:pt x="212" y="0"/>
                  </a:lnTo>
                  <a:cubicBezTo>
                    <a:pt x="132" y="0"/>
                    <a:pt x="56" y="35"/>
                    <a:pt x="4" y="95"/>
                  </a:cubicBezTo>
                  <a:cubicBezTo>
                    <a:pt x="0" y="100"/>
                    <a:pt x="1" y="108"/>
                    <a:pt x="5" y="113"/>
                  </a:cubicBezTo>
                  <a:cubicBezTo>
                    <a:pt x="10" y="117"/>
                    <a:pt x="18" y="117"/>
                    <a:pt x="22" y="112"/>
                  </a:cubicBezTo>
                  <a:cubicBezTo>
                    <a:pt x="70" y="56"/>
                    <a:pt x="139" y="25"/>
                    <a:pt x="212" y="25"/>
                  </a:cubicBezTo>
                  <a:lnTo>
                    <a:pt x="216" y="25"/>
                  </a:lnTo>
                  <a:cubicBezTo>
                    <a:pt x="288" y="25"/>
                    <a:pt x="358" y="56"/>
                    <a:pt x="405" y="112"/>
                  </a:cubicBezTo>
                  <a:cubicBezTo>
                    <a:pt x="408" y="114"/>
                    <a:pt x="411" y="116"/>
                    <a:pt x="415" y="116"/>
                  </a:cubicBezTo>
                  <a:cubicBezTo>
                    <a:pt x="418" y="116"/>
                    <a:pt x="420" y="115"/>
                    <a:pt x="423" y="113"/>
                  </a:cubicBezTo>
                  <a:cubicBezTo>
                    <a:pt x="428" y="108"/>
                    <a:pt x="429" y="100"/>
                    <a:pt x="424" y="95"/>
                  </a:cubicBezTo>
                  <a:cubicBezTo>
                    <a:pt x="372" y="35"/>
                    <a:pt x="296" y="0"/>
                    <a:pt x="216" y="0"/>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grpSp>
      <p:pic>
        <p:nvPicPr>
          <p:cNvPr id="52" name="Picture 51">
            <a:extLst>
              <a:ext uri="{FF2B5EF4-FFF2-40B4-BE49-F238E27FC236}">
                <a16:creationId xmlns:a16="http://schemas.microsoft.com/office/drawing/2014/main" id="{47980B1A-98ED-471C-B504-4E1951442B61}"/>
              </a:ext>
              <a:ext uri="{C183D7F6-B498-43B3-948B-1728B52AA6E4}">
                <adec:decorative xmlns:adec="http://schemas.microsoft.com/office/drawing/2017/decorative" val="1"/>
              </a:ext>
            </a:extLst>
          </p:cNvPr>
          <p:cNvPicPr>
            <a:picLocks noChangeAspect="1"/>
          </p:cNvPicPr>
          <p:nvPr/>
        </p:nvPicPr>
        <p:blipFill rotWithShape="1">
          <a:blip r:embed="rId3"/>
          <a:srcRect l="11382" t="11382" r="11382" b="20188"/>
          <a:stretch/>
        </p:blipFill>
        <p:spPr>
          <a:xfrm>
            <a:off x="1790544" y="3139054"/>
            <a:ext cx="776944" cy="579892"/>
          </a:xfrm>
          <a:prstGeom prst="rect">
            <a:avLst/>
          </a:prstGeom>
        </p:spPr>
      </p:pic>
      <p:grpSp>
        <p:nvGrpSpPr>
          <p:cNvPr id="76" name="Group 67">
            <a:extLst>
              <a:ext uri="{FF2B5EF4-FFF2-40B4-BE49-F238E27FC236}">
                <a16:creationId xmlns:a16="http://schemas.microsoft.com/office/drawing/2014/main" id="{6CA8A865-1297-4A67-AABA-7AE38AA3AECF}"/>
              </a:ext>
              <a:ext uri="{C183D7F6-B498-43B3-948B-1728B52AA6E4}">
                <adec:decorative xmlns:adec="http://schemas.microsoft.com/office/drawing/2017/decorative" val="1"/>
              </a:ext>
            </a:extLst>
          </p:cNvPr>
          <p:cNvGrpSpPr>
            <a:grpSpLocks noChangeAspect="1"/>
          </p:cNvGrpSpPr>
          <p:nvPr/>
        </p:nvGrpSpPr>
        <p:grpSpPr bwMode="auto">
          <a:xfrm>
            <a:off x="9571107" y="3111221"/>
            <a:ext cx="671946" cy="635558"/>
            <a:chOff x="6325" y="986"/>
            <a:chExt cx="277" cy="262"/>
          </a:xfrm>
        </p:grpSpPr>
        <p:sp>
          <p:nvSpPr>
            <p:cNvPr id="77" name="Freeform 68">
              <a:extLst>
                <a:ext uri="{FF2B5EF4-FFF2-40B4-BE49-F238E27FC236}">
                  <a16:creationId xmlns:a16="http://schemas.microsoft.com/office/drawing/2014/main" id="{8C4453FA-2362-4136-9D61-CE7EC287D993}"/>
                </a:ext>
              </a:extLst>
            </p:cNvPr>
            <p:cNvSpPr>
              <a:spLocks/>
            </p:cNvSpPr>
            <p:nvPr/>
          </p:nvSpPr>
          <p:spPr bwMode="auto">
            <a:xfrm>
              <a:off x="6415" y="986"/>
              <a:ext cx="102" cy="93"/>
            </a:xfrm>
            <a:custGeom>
              <a:avLst/>
              <a:gdLst>
                <a:gd name="T0" fmla="*/ 57 w 138"/>
                <a:gd name="T1" fmla="*/ 107 h 125"/>
                <a:gd name="T2" fmla="*/ 57 w 138"/>
                <a:gd name="T3" fmla="*/ 107 h 125"/>
                <a:gd name="T4" fmla="*/ 76 w 138"/>
                <a:gd name="T5" fmla="*/ 125 h 125"/>
                <a:gd name="T6" fmla="*/ 138 w 138"/>
                <a:gd name="T7" fmla="*/ 63 h 125"/>
                <a:gd name="T8" fmla="*/ 76 w 138"/>
                <a:gd name="T9" fmla="*/ 0 h 125"/>
                <a:gd name="T10" fmla="*/ 57 w 138"/>
                <a:gd name="T11" fmla="*/ 19 h 125"/>
                <a:gd name="T12" fmla="*/ 87 w 138"/>
                <a:gd name="T13" fmla="*/ 49 h 125"/>
                <a:gd name="T14" fmla="*/ 0 w 138"/>
                <a:gd name="T15" fmla="*/ 49 h 125"/>
                <a:gd name="T16" fmla="*/ 0 w 138"/>
                <a:gd name="T17" fmla="*/ 76 h 125"/>
                <a:gd name="T18" fmla="*/ 87 w 138"/>
                <a:gd name="T19" fmla="*/ 76 h 125"/>
                <a:gd name="T20" fmla="*/ 57 w 138"/>
                <a:gd name="T2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25">
                  <a:moveTo>
                    <a:pt x="57" y="107"/>
                  </a:moveTo>
                  <a:lnTo>
                    <a:pt x="57" y="107"/>
                  </a:lnTo>
                  <a:lnTo>
                    <a:pt x="76" y="125"/>
                  </a:lnTo>
                  <a:lnTo>
                    <a:pt x="138" y="63"/>
                  </a:lnTo>
                  <a:lnTo>
                    <a:pt x="76" y="0"/>
                  </a:lnTo>
                  <a:lnTo>
                    <a:pt x="57" y="19"/>
                  </a:lnTo>
                  <a:lnTo>
                    <a:pt x="87" y="49"/>
                  </a:lnTo>
                  <a:lnTo>
                    <a:pt x="0" y="49"/>
                  </a:lnTo>
                  <a:lnTo>
                    <a:pt x="0" y="76"/>
                  </a:lnTo>
                  <a:lnTo>
                    <a:pt x="87" y="76"/>
                  </a:lnTo>
                  <a:lnTo>
                    <a:pt x="57" y="107"/>
                  </a:lnTo>
                  <a:close/>
                </a:path>
              </a:pathLst>
            </a:custGeom>
            <a:solidFill>
              <a:srgbClr val="0078D4"/>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78" name="Freeform 69">
              <a:extLst>
                <a:ext uri="{FF2B5EF4-FFF2-40B4-BE49-F238E27FC236}">
                  <a16:creationId xmlns:a16="http://schemas.microsoft.com/office/drawing/2014/main" id="{A2EEBB46-A616-4DA2-9574-26185DB90E87}"/>
                </a:ext>
              </a:extLst>
            </p:cNvPr>
            <p:cNvSpPr>
              <a:spLocks/>
            </p:cNvSpPr>
            <p:nvPr/>
          </p:nvSpPr>
          <p:spPr bwMode="auto">
            <a:xfrm>
              <a:off x="6424" y="1100"/>
              <a:ext cx="79" cy="79"/>
            </a:xfrm>
            <a:custGeom>
              <a:avLst/>
              <a:gdLst>
                <a:gd name="T0" fmla="*/ 54 w 107"/>
                <a:gd name="T1" fmla="*/ 0 h 106"/>
                <a:gd name="T2" fmla="*/ 54 w 107"/>
                <a:gd name="T3" fmla="*/ 0 h 106"/>
                <a:gd name="T4" fmla="*/ 32 w 107"/>
                <a:gd name="T5" fmla="*/ 5 h 106"/>
                <a:gd name="T6" fmla="*/ 0 w 107"/>
                <a:gd name="T7" fmla="*/ 53 h 106"/>
                <a:gd name="T8" fmla="*/ 54 w 107"/>
                <a:gd name="T9" fmla="*/ 106 h 106"/>
                <a:gd name="T10" fmla="*/ 107 w 107"/>
                <a:gd name="T11" fmla="*/ 53 h 106"/>
                <a:gd name="T12" fmla="*/ 76 w 107"/>
                <a:gd name="T13" fmla="*/ 5 h 106"/>
                <a:gd name="T14" fmla="*/ 54 w 107"/>
                <a:gd name="T15" fmla="*/ 0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6">
                  <a:moveTo>
                    <a:pt x="54" y="0"/>
                  </a:moveTo>
                  <a:lnTo>
                    <a:pt x="54" y="0"/>
                  </a:lnTo>
                  <a:cubicBezTo>
                    <a:pt x="46" y="0"/>
                    <a:pt x="38" y="2"/>
                    <a:pt x="32" y="5"/>
                  </a:cubicBezTo>
                  <a:cubicBezTo>
                    <a:pt x="13" y="13"/>
                    <a:pt x="0" y="32"/>
                    <a:pt x="0" y="53"/>
                  </a:cubicBezTo>
                  <a:cubicBezTo>
                    <a:pt x="0" y="83"/>
                    <a:pt x="24" y="106"/>
                    <a:pt x="54" y="106"/>
                  </a:cubicBezTo>
                  <a:cubicBezTo>
                    <a:pt x="83" y="106"/>
                    <a:pt x="107" y="83"/>
                    <a:pt x="107" y="53"/>
                  </a:cubicBezTo>
                  <a:cubicBezTo>
                    <a:pt x="107" y="32"/>
                    <a:pt x="94" y="13"/>
                    <a:pt x="76" y="5"/>
                  </a:cubicBezTo>
                  <a:cubicBezTo>
                    <a:pt x="69" y="2"/>
                    <a:pt x="62" y="0"/>
                    <a:pt x="54" y="0"/>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79" name="Freeform 70">
              <a:extLst>
                <a:ext uri="{FF2B5EF4-FFF2-40B4-BE49-F238E27FC236}">
                  <a16:creationId xmlns:a16="http://schemas.microsoft.com/office/drawing/2014/main" id="{0BB51079-F135-4A74-A8C9-EBBEE793DE5C}"/>
                </a:ext>
              </a:extLst>
            </p:cNvPr>
            <p:cNvSpPr>
              <a:spLocks/>
            </p:cNvSpPr>
            <p:nvPr/>
          </p:nvSpPr>
          <p:spPr bwMode="auto">
            <a:xfrm>
              <a:off x="6538" y="1030"/>
              <a:ext cx="49" cy="50"/>
            </a:xfrm>
            <a:custGeom>
              <a:avLst/>
              <a:gdLst>
                <a:gd name="T0" fmla="*/ 33 w 66"/>
                <a:gd name="T1" fmla="*/ 67 h 67"/>
                <a:gd name="T2" fmla="*/ 33 w 66"/>
                <a:gd name="T3" fmla="*/ 67 h 67"/>
                <a:gd name="T4" fmla="*/ 66 w 66"/>
                <a:gd name="T5" fmla="*/ 34 h 67"/>
                <a:gd name="T6" fmla="*/ 33 w 66"/>
                <a:gd name="T7" fmla="*/ 0 h 67"/>
                <a:gd name="T8" fmla="*/ 0 w 66"/>
                <a:gd name="T9" fmla="*/ 34 h 67"/>
                <a:gd name="T10" fmla="*/ 33 w 66"/>
                <a:gd name="T11" fmla="*/ 67 h 67"/>
              </a:gdLst>
              <a:ahLst/>
              <a:cxnLst>
                <a:cxn ang="0">
                  <a:pos x="T0" y="T1"/>
                </a:cxn>
                <a:cxn ang="0">
                  <a:pos x="T2" y="T3"/>
                </a:cxn>
                <a:cxn ang="0">
                  <a:pos x="T4" y="T5"/>
                </a:cxn>
                <a:cxn ang="0">
                  <a:pos x="T6" y="T7"/>
                </a:cxn>
                <a:cxn ang="0">
                  <a:pos x="T8" y="T9"/>
                </a:cxn>
                <a:cxn ang="0">
                  <a:pos x="T10" y="T11"/>
                </a:cxn>
              </a:cxnLst>
              <a:rect l="0" t="0" r="r" b="b"/>
              <a:pathLst>
                <a:path w="66" h="67">
                  <a:moveTo>
                    <a:pt x="33" y="67"/>
                  </a:moveTo>
                  <a:lnTo>
                    <a:pt x="33" y="67"/>
                  </a:lnTo>
                  <a:cubicBezTo>
                    <a:pt x="51" y="67"/>
                    <a:pt x="66" y="52"/>
                    <a:pt x="66" y="34"/>
                  </a:cubicBezTo>
                  <a:cubicBezTo>
                    <a:pt x="66" y="15"/>
                    <a:pt x="51" y="0"/>
                    <a:pt x="33" y="0"/>
                  </a:cubicBezTo>
                  <a:cubicBezTo>
                    <a:pt x="15" y="0"/>
                    <a:pt x="0" y="15"/>
                    <a:pt x="0" y="34"/>
                  </a:cubicBezTo>
                  <a:cubicBezTo>
                    <a:pt x="0" y="52"/>
                    <a:pt x="15" y="67"/>
                    <a:pt x="33" y="67"/>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80" name="Freeform 71">
              <a:extLst>
                <a:ext uri="{FF2B5EF4-FFF2-40B4-BE49-F238E27FC236}">
                  <a16:creationId xmlns:a16="http://schemas.microsoft.com/office/drawing/2014/main" id="{0AF1EA0F-F743-4930-AFA1-0095BA24336F}"/>
                </a:ext>
              </a:extLst>
            </p:cNvPr>
            <p:cNvSpPr>
              <a:spLocks/>
            </p:cNvSpPr>
            <p:nvPr/>
          </p:nvSpPr>
          <p:spPr bwMode="auto">
            <a:xfrm>
              <a:off x="6523" y="1090"/>
              <a:ext cx="79" cy="39"/>
            </a:xfrm>
            <a:custGeom>
              <a:avLst/>
              <a:gdLst>
                <a:gd name="T0" fmla="*/ 53 w 106"/>
                <a:gd name="T1" fmla="*/ 0 h 53"/>
                <a:gd name="T2" fmla="*/ 53 w 106"/>
                <a:gd name="T3" fmla="*/ 0 h 53"/>
                <a:gd name="T4" fmla="*/ 0 w 106"/>
                <a:gd name="T5" fmla="*/ 53 h 53"/>
                <a:gd name="T6" fmla="*/ 106 w 106"/>
                <a:gd name="T7" fmla="*/ 53 h 53"/>
                <a:gd name="T8" fmla="*/ 53 w 106"/>
                <a:gd name="T9" fmla="*/ 0 h 53"/>
              </a:gdLst>
              <a:ahLst/>
              <a:cxnLst>
                <a:cxn ang="0">
                  <a:pos x="T0" y="T1"/>
                </a:cxn>
                <a:cxn ang="0">
                  <a:pos x="T2" y="T3"/>
                </a:cxn>
                <a:cxn ang="0">
                  <a:pos x="T4" y="T5"/>
                </a:cxn>
                <a:cxn ang="0">
                  <a:pos x="T6" y="T7"/>
                </a:cxn>
                <a:cxn ang="0">
                  <a:pos x="T8" y="T9"/>
                </a:cxn>
              </a:cxnLst>
              <a:rect l="0" t="0" r="r" b="b"/>
              <a:pathLst>
                <a:path w="106" h="53">
                  <a:moveTo>
                    <a:pt x="53" y="0"/>
                  </a:moveTo>
                  <a:lnTo>
                    <a:pt x="53" y="0"/>
                  </a:lnTo>
                  <a:cubicBezTo>
                    <a:pt x="24" y="0"/>
                    <a:pt x="0" y="24"/>
                    <a:pt x="0" y="53"/>
                  </a:cubicBezTo>
                  <a:lnTo>
                    <a:pt x="106" y="53"/>
                  </a:lnTo>
                  <a:cubicBezTo>
                    <a:pt x="106" y="24"/>
                    <a:pt x="82" y="0"/>
                    <a:pt x="53" y="0"/>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81" name="Freeform 72">
              <a:extLst>
                <a:ext uri="{FF2B5EF4-FFF2-40B4-BE49-F238E27FC236}">
                  <a16:creationId xmlns:a16="http://schemas.microsoft.com/office/drawing/2014/main" id="{F6B73360-E666-4E08-B996-6D57EE88641C}"/>
                </a:ext>
              </a:extLst>
            </p:cNvPr>
            <p:cNvSpPr>
              <a:spLocks/>
            </p:cNvSpPr>
            <p:nvPr/>
          </p:nvSpPr>
          <p:spPr bwMode="auto">
            <a:xfrm>
              <a:off x="6339" y="1030"/>
              <a:ext cx="50" cy="50"/>
            </a:xfrm>
            <a:custGeom>
              <a:avLst/>
              <a:gdLst>
                <a:gd name="T0" fmla="*/ 33 w 67"/>
                <a:gd name="T1" fmla="*/ 67 h 67"/>
                <a:gd name="T2" fmla="*/ 33 w 67"/>
                <a:gd name="T3" fmla="*/ 67 h 67"/>
                <a:gd name="T4" fmla="*/ 67 w 67"/>
                <a:gd name="T5" fmla="*/ 34 h 67"/>
                <a:gd name="T6" fmla="*/ 33 w 67"/>
                <a:gd name="T7" fmla="*/ 0 h 67"/>
                <a:gd name="T8" fmla="*/ 0 w 67"/>
                <a:gd name="T9" fmla="*/ 34 h 67"/>
                <a:gd name="T10" fmla="*/ 33 w 67"/>
                <a:gd name="T11" fmla="*/ 67 h 67"/>
              </a:gdLst>
              <a:ahLst/>
              <a:cxnLst>
                <a:cxn ang="0">
                  <a:pos x="T0" y="T1"/>
                </a:cxn>
                <a:cxn ang="0">
                  <a:pos x="T2" y="T3"/>
                </a:cxn>
                <a:cxn ang="0">
                  <a:pos x="T4" y="T5"/>
                </a:cxn>
                <a:cxn ang="0">
                  <a:pos x="T6" y="T7"/>
                </a:cxn>
                <a:cxn ang="0">
                  <a:pos x="T8" y="T9"/>
                </a:cxn>
                <a:cxn ang="0">
                  <a:pos x="T10" y="T11"/>
                </a:cxn>
              </a:cxnLst>
              <a:rect l="0" t="0" r="r" b="b"/>
              <a:pathLst>
                <a:path w="67" h="67">
                  <a:moveTo>
                    <a:pt x="33" y="67"/>
                  </a:moveTo>
                  <a:lnTo>
                    <a:pt x="33" y="67"/>
                  </a:lnTo>
                  <a:cubicBezTo>
                    <a:pt x="52" y="67"/>
                    <a:pt x="67" y="52"/>
                    <a:pt x="67" y="34"/>
                  </a:cubicBezTo>
                  <a:cubicBezTo>
                    <a:pt x="67" y="15"/>
                    <a:pt x="52" y="0"/>
                    <a:pt x="33" y="0"/>
                  </a:cubicBezTo>
                  <a:cubicBezTo>
                    <a:pt x="15" y="0"/>
                    <a:pt x="0" y="15"/>
                    <a:pt x="0" y="34"/>
                  </a:cubicBezTo>
                  <a:cubicBezTo>
                    <a:pt x="0" y="52"/>
                    <a:pt x="15" y="67"/>
                    <a:pt x="33" y="67"/>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82" name="Freeform 73">
              <a:extLst>
                <a:ext uri="{FF2B5EF4-FFF2-40B4-BE49-F238E27FC236}">
                  <a16:creationId xmlns:a16="http://schemas.microsoft.com/office/drawing/2014/main" id="{B416465D-532F-4FE9-9189-601F9E159A6A}"/>
                </a:ext>
              </a:extLst>
            </p:cNvPr>
            <p:cNvSpPr>
              <a:spLocks/>
            </p:cNvSpPr>
            <p:nvPr/>
          </p:nvSpPr>
          <p:spPr bwMode="auto">
            <a:xfrm>
              <a:off x="6325" y="1090"/>
              <a:ext cx="79" cy="39"/>
            </a:xfrm>
            <a:custGeom>
              <a:avLst/>
              <a:gdLst>
                <a:gd name="T0" fmla="*/ 53 w 107"/>
                <a:gd name="T1" fmla="*/ 0 h 53"/>
                <a:gd name="T2" fmla="*/ 53 w 107"/>
                <a:gd name="T3" fmla="*/ 0 h 53"/>
                <a:gd name="T4" fmla="*/ 0 w 107"/>
                <a:gd name="T5" fmla="*/ 53 h 53"/>
                <a:gd name="T6" fmla="*/ 107 w 107"/>
                <a:gd name="T7" fmla="*/ 53 h 53"/>
                <a:gd name="T8" fmla="*/ 53 w 107"/>
                <a:gd name="T9" fmla="*/ 0 h 53"/>
              </a:gdLst>
              <a:ahLst/>
              <a:cxnLst>
                <a:cxn ang="0">
                  <a:pos x="T0" y="T1"/>
                </a:cxn>
                <a:cxn ang="0">
                  <a:pos x="T2" y="T3"/>
                </a:cxn>
                <a:cxn ang="0">
                  <a:pos x="T4" y="T5"/>
                </a:cxn>
                <a:cxn ang="0">
                  <a:pos x="T6" y="T7"/>
                </a:cxn>
                <a:cxn ang="0">
                  <a:pos x="T8" y="T9"/>
                </a:cxn>
              </a:cxnLst>
              <a:rect l="0" t="0" r="r" b="b"/>
              <a:pathLst>
                <a:path w="107" h="53">
                  <a:moveTo>
                    <a:pt x="53" y="0"/>
                  </a:moveTo>
                  <a:lnTo>
                    <a:pt x="53" y="0"/>
                  </a:lnTo>
                  <a:cubicBezTo>
                    <a:pt x="24" y="0"/>
                    <a:pt x="0" y="24"/>
                    <a:pt x="0" y="53"/>
                  </a:cubicBezTo>
                  <a:lnTo>
                    <a:pt x="107" y="53"/>
                  </a:lnTo>
                  <a:cubicBezTo>
                    <a:pt x="107" y="24"/>
                    <a:pt x="83" y="0"/>
                    <a:pt x="53" y="0"/>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sp>
          <p:nvSpPr>
            <p:cNvPr id="83" name="Freeform 74">
              <a:extLst>
                <a:ext uri="{FF2B5EF4-FFF2-40B4-BE49-F238E27FC236}">
                  <a16:creationId xmlns:a16="http://schemas.microsoft.com/office/drawing/2014/main" id="{22AC4CC2-3EF8-428E-997D-E747171BD476}"/>
                </a:ext>
              </a:extLst>
            </p:cNvPr>
            <p:cNvSpPr>
              <a:spLocks/>
            </p:cNvSpPr>
            <p:nvPr/>
          </p:nvSpPr>
          <p:spPr bwMode="auto">
            <a:xfrm>
              <a:off x="6404" y="1189"/>
              <a:ext cx="119" cy="59"/>
            </a:xfrm>
            <a:custGeom>
              <a:avLst/>
              <a:gdLst>
                <a:gd name="T0" fmla="*/ 80 w 160"/>
                <a:gd name="T1" fmla="*/ 0 h 80"/>
                <a:gd name="T2" fmla="*/ 80 w 160"/>
                <a:gd name="T3" fmla="*/ 0 h 80"/>
                <a:gd name="T4" fmla="*/ 0 w 160"/>
                <a:gd name="T5" fmla="*/ 80 h 80"/>
                <a:gd name="T6" fmla="*/ 160 w 160"/>
                <a:gd name="T7" fmla="*/ 80 h 80"/>
                <a:gd name="T8" fmla="*/ 80 w 160"/>
                <a:gd name="T9" fmla="*/ 0 h 80"/>
              </a:gdLst>
              <a:ahLst/>
              <a:cxnLst>
                <a:cxn ang="0">
                  <a:pos x="T0" y="T1"/>
                </a:cxn>
                <a:cxn ang="0">
                  <a:pos x="T2" y="T3"/>
                </a:cxn>
                <a:cxn ang="0">
                  <a:pos x="T4" y="T5"/>
                </a:cxn>
                <a:cxn ang="0">
                  <a:pos x="T6" y="T7"/>
                </a:cxn>
                <a:cxn ang="0">
                  <a:pos x="T8" y="T9"/>
                </a:cxn>
              </a:cxnLst>
              <a:rect l="0" t="0" r="r" b="b"/>
              <a:pathLst>
                <a:path w="160" h="80">
                  <a:moveTo>
                    <a:pt x="80" y="0"/>
                  </a:moveTo>
                  <a:lnTo>
                    <a:pt x="80" y="0"/>
                  </a:lnTo>
                  <a:cubicBezTo>
                    <a:pt x="35" y="0"/>
                    <a:pt x="0" y="36"/>
                    <a:pt x="0" y="80"/>
                  </a:cubicBezTo>
                  <a:lnTo>
                    <a:pt x="160" y="80"/>
                  </a:lnTo>
                  <a:cubicBezTo>
                    <a:pt x="160" y="36"/>
                    <a:pt x="124" y="0"/>
                    <a:pt x="80" y="0"/>
                  </a:cubicBezTo>
                  <a:close/>
                </a:path>
              </a:pathLst>
            </a:custGeom>
            <a:solidFill>
              <a:srgbClr val="C1C1C1"/>
            </a:solidFill>
            <a:ln w="0">
              <a:noFill/>
              <a:prstDash val="solid"/>
              <a:round/>
              <a:headEnd/>
              <a:tailEnd/>
            </a:ln>
          </p:spPr>
          <p:txBody>
            <a:bodyPr vert="horz" wrap="square" lIns="76200" tIns="38100" rIns="76200" bIns="38100" numCol="1" anchor="t" anchorCtr="0" compatLnSpc="1">
              <a:prstTxWarp prst="textNoShape">
                <a:avLst/>
              </a:prstTxWarp>
            </a:bodyPr>
            <a:lstStyle/>
            <a:p>
              <a:endParaRPr lang="en-US" sz="1471">
                <a:solidFill>
                  <a:schemeClr val="bg1"/>
                </a:solidFill>
              </a:endParaRPr>
            </a:p>
          </p:txBody>
        </p:sp>
      </p:grpSp>
    </p:spTree>
    <p:extLst>
      <p:ext uri="{BB962C8B-B14F-4D97-AF65-F5344CB8AC3E}">
        <p14:creationId xmlns:p14="http://schemas.microsoft.com/office/powerpoint/2010/main" val="3600255062"/>
      </p:ext>
    </p:extLst>
  </p:cSld>
  <p:clrMapOvr>
    <a:masterClrMapping/>
  </p:clrMapOvr>
</p:sld>
</file>

<file path=ppt/theme/theme1.xml><?xml version="1.0" encoding="utf-8"?>
<a:theme xmlns:a="http://schemas.openxmlformats.org/drawingml/2006/main" name="2_5-50203_Microsoft_Ignite_Template">
  <a:themeElements>
    <a:clrScheme name="Custom 1">
      <a:dk1>
        <a:srgbClr val="FFFFFF"/>
      </a:dk1>
      <a:lt1>
        <a:srgbClr val="FFFFFF"/>
      </a:lt1>
      <a:dk2>
        <a:srgbClr val="FFFFFF"/>
      </a:dk2>
      <a:lt2>
        <a:srgbClr val="E6E6E6"/>
      </a:lt2>
      <a:accent1>
        <a:srgbClr val="0078D4"/>
      </a:accent1>
      <a:accent2>
        <a:srgbClr val="002050"/>
      </a:accent2>
      <a:accent3>
        <a:srgbClr val="D83B01"/>
      </a:accent3>
      <a:accent4>
        <a:srgbClr val="F37521"/>
      </a:accent4>
      <a:accent5>
        <a:srgbClr val="737373"/>
      </a:accent5>
      <a:accent6>
        <a:srgbClr val="D2D2D2"/>
      </a:accent6>
      <a:hlink>
        <a:srgbClr val="FFFFFF"/>
      </a:hlink>
      <a:folHlink>
        <a:srgbClr val="FFFFFF"/>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1600" dirty="0">
            <a:gradFill>
              <a:gsLst>
                <a:gs pos="40075">
                  <a:srgbClr val="FFFFFF"/>
                </a:gs>
                <a:gs pos="3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4" id="{9B1D8B92-8A67-4639-9EBC-8A279F1263B4}" vid="{E50157E7-8233-407A-B06D-8DD81A016B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28f9144-9c0e-4c68-a735-054017a669d1">
      <Terms xmlns="http://schemas.microsoft.com/office/infopath/2007/PartnerControls"/>
    </lcf76f155ced4ddcb4097134ff3c332f>
    <TaxCatchAll xmlns="6ea4123f-6611-4684-a76f-e77a12ea816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A314137173164C9486AB2692532999" ma:contentTypeVersion="11" ma:contentTypeDescription="Create a new document." ma:contentTypeScope="" ma:versionID="56a9c39e233ad6d393c72ba88f807027">
  <xsd:schema xmlns:xsd="http://www.w3.org/2001/XMLSchema" xmlns:xs="http://www.w3.org/2001/XMLSchema" xmlns:p="http://schemas.microsoft.com/office/2006/metadata/properties" xmlns:ns2="428f9144-9c0e-4c68-a735-054017a669d1" xmlns:ns3="6ea4123f-6611-4684-a76f-e77a12ea8167" targetNamespace="http://schemas.microsoft.com/office/2006/metadata/properties" ma:root="true" ma:fieldsID="33935a494c54bde37b9f3f005befe204" ns2:_="" ns3:_="">
    <xsd:import namespace="428f9144-9c0e-4c68-a735-054017a669d1"/>
    <xsd:import namespace="6ea4123f-6611-4684-a76f-e77a12ea8167"/>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8f9144-9c0e-4c68-a735-054017a669d1"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28c103ae-7ab4-4068-a775-a254a127dd2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a4123f-6611-4684-a76f-e77a12ea816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b14de11-eae7-40aa-be7d-089071e22c06}" ma:internalName="TaxCatchAll" ma:showField="CatchAllData" ma:web="6ea4123f-6611-4684-a76f-e77a12ea81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600D38-EDF7-4B71-895F-D829FC8091D5}">
  <ds:schemaRefs>
    <ds:schemaRef ds:uri="http://schemas.microsoft.com/office/2006/metadata/properties"/>
    <ds:schemaRef ds:uri="http://schemas.microsoft.com/office/infopath/2007/PartnerControls"/>
    <ds:schemaRef ds:uri="428f9144-9c0e-4c68-a735-054017a669d1"/>
    <ds:schemaRef ds:uri="6ea4123f-6611-4684-a76f-e77a12ea8167"/>
  </ds:schemaRefs>
</ds:datastoreItem>
</file>

<file path=customXml/itemProps2.xml><?xml version="1.0" encoding="utf-8"?>
<ds:datastoreItem xmlns:ds="http://schemas.openxmlformats.org/officeDocument/2006/customXml" ds:itemID="{75CC5B4D-D54B-40A9-8A97-7FDB06FD8873}">
  <ds:schemaRefs>
    <ds:schemaRef ds:uri="http://schemas.microsoft.com/sharepoint/v3/contenttype/forms"/>
  </ds:schemaRefs>
</ds:datastoreItem>
</file>

<file path=customXml/itemProps3.xml><?xml version="1.0" encoding="utf-8"?>
<ds:datastoreItem xmlns:ds="http://schemas.openxmlformats.org/officeDocument/2006/customXml" ds:itemID="{5B46C539-A30B-4C20-A9C4-DC8599DD53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8f9144-9c0e-4c68-a735-054017a669d1"/>
    <ds:schemaRef ds:uri="6ea4123f-6611-4684-a76f-e77a12ea81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CVN_2025_Template_Final 2</Template>
  <TotalTime>33</TotalTime>
  <Words>2087</Words>
  <Application>Microsoft Office PowerPoint</Application>
  <PresentationFormat>Widescreen</PresentationFormat>
  <Paragraphs>238</Paragraphs>
  <Slides>30</Slides>
  <Notes>17</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Arial Rounded MT Bold</vt:lpstr>
      <vt:lpstr>Calibri</vt:lpstr>
      <vt:lpstr>Segoe UI</vt:lpstr>
      <vt:lpstr>Segoe UI Semibold</vt:lpstr>
      <vt:lpstr>Segoe UI Semilight</vt:lpstr>
      <vt:lpstr>var(--h3_typography-font-family)</vt:lpstr>
      <vt:lpstr>Wingdings</vt:lpstr>
      <vt:lpstr>2_5-50203_Microsoft_Ignite_Template</vt:lpstr>
      <vt:lpstr>Empowering Collaboration and Streamlining Productivity: Leveraging Automation in Microsoft Teams</vt:lpstr>
      <vt:lpstr>PowerPoint Presentation</vt:lpstr>
      <vt:lpstr>Thank You to Our 2025 PLATINUM Sponsors!</vt:lpstr>
      <vt:lpstr>PowerPoint Presentation</vt:lpstr>
      <vt:lpstr>About Me – Pat Petersen</vt:lpstr>
      <vt:lpstr>PowerPoint Presentation</vt:lpstr>
      <vt:lpstr>Business and IT challenges</vt:lpstr>
      <vt:lpstr>Digitize manual processes</vt:lpstr>
      <vt:lpstr>Increase operational efficiency</vt:lpstr>
      <vt:lpstr>Digitize manual processes  </vt:lpstr>
      <vt:lpstr>Digitize manual processes </vt:lpstr>
      <vt:lpstr>Increase operational efficiency </vt:lpstr>
      <vt:lpstr>Gain operational visibility</vt:lpstr>
      <vt:lpstr>Gain operational visibility </vt:lpstr>
      <vt:lpstr>Increase operational efficiency   </vt:lpstr>
      <vt:lpstr>Be agile in dynamic environments</vt:lpstr>
      <vt:lpstr>PowerPoint Presentation</vt:lpstr>
      <vt:lpstr>Overview of the Updates App</vt:lpstr>
      <vt:lpstr>Demo | Updates</vt:lpstr>
      <vt:lpstr>PowerPoint Presentation</vt:lpstr>
      <vt:lpstr>You have so many approvals to manage</vt:lpstr>
      <vt:lpstr>Approvals app in Teams keeps all your approvals in one place</vt:lpstr>
      <vt:lpstr>Demo | Approvals</vt:lpstr>
      <vt:lpstr>PowerPoint Presentation</vt:lpstr>
      <vt:lpstr>Streamlining Workflows with Power Automate</vt:lpstr>
      <vt:lpstr>Creating Flows within Teams</vt:lpstr>
      <vt:lpstr>The benefits of a low-code development platform</vt:lpstr>
      <vt:lpstr>Demo | Automate</vt:lpstr>
      <vt:lpstr>PowerPoint Presentation</vt:lpstr>
      <vt:lpstr>PowerPoint Presentation</vt:lpstr>
    </vt:vector>
  </TitlesOfParts>
  <Company>McGladrey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Petersen, Pat</dc:creator>
  <cp:lastModifiedBy>Petersen, Pat</cp:lastModifiedBy>
  <cp:revision>1</cp:revision>
  <dcterms:created xsi:type="dcterms:W3CDTF">2025-04-14T22:51:16Z</dcterms:created>
  <dcterms:modified xsi:type="dcterms:W3CDTF">2025-04-14T23:24:24Z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0x01010057A314137173164C9486AB2692532999</vt:lpwstr>
  </property>
</Properties>
</file>